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bmp" ContentType="image/bmp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olors1.xml" ContentType="application/vnd.ms-office.chartcolor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65" r:id="rId4"/>
    <p:sldId id="257" r:id="rId5"/>
    <p:sldId id="258" r:id="rId6"/>
    <p:sldId id="259" r:id="rId7"/>
    <p:sldId id="260" r:id="rId8"/>
    <p:sldId id="262" r:id="rId9"/>
    <p:sldId id="263" r:id="rId10"/>
    <p:sldId id="266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60" userDrawn="1">
          <p15:clr>
            <a:srgbClr val="A4A3A4"/>
          </p15:clr>
        </p15:guide>
        <p15:guide id="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3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0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tableStyles" Target="tableStyle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ColorStyle" Target="colors1.xml"/><Relationship Id="rId2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Трудности в работе начинающего педагога</a:t>
            </a:r>
          </a:p>
        </c:rich>
      </c:tx>
      <c:overlay val="0"/>
      <c:spPr>
        <a:noFill/>
        <a:ln>
          <a:noFill/>
        </a:ln>
      </c:spPr>
      <c:txPr>
        <a:bodyPr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  <c:perspective val="60"/>
    </c:view3D>
    <c:floor>
      <c:spPr>
        <a:noFill/>
        <a:ln>
          <a:noFill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spPr>
              <a:noFill/>
              <a:ln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0"/>
            <c:showCatName val="0"/>
            <c:showSerName val="0"/>
            <c:showPercent val="1"/>
            <c:showBubbleSize val="0"/>
          </c:dLbls>
          <c:cat>
            <c:strRef>
              <c:f>'Лист1'!$B$2:$B$7</c:f>
              <c:strCache>
                <c:ptCount val="6"/>
                <c:pt idx="0">
                  <c:v>Высокое эмоциональное напряжение</c:v>
                </c:pt>
                <c:pt idx="1">
                  <c:v>Отсутствие педагогического опыта</c:v>
                </c:pt>
                <c:pt idx="2">
                  <c:v>Недостаток знаний по психологии</c:v>
                </c:pt>
                <c:pt idx="3">
                  <c:v>Неуверенность в правильности действий</c:v>
                </c:pt>
                <c:pt idx="4">
                  <c:v>Недостаток наставнической помощи</c:v>
                </c:pt>
                <c:pt idx="5">
                  <c:v>Материальные трудности</c:v>
                </c:pt>
              </c:strCache>
            </c:strRef>
          </c:cat>
          <c:val>
            <c:numRef>
              <c:f>'Лист1'!$C$2:$C$7</c:f>
              <c:numCache>
                <c:formatCode>General</c:formatCode>
                <c:ptCount val="6"/>
                <c:pt idx="0" formatCode="General">
                  <c:v>27</c:v>
                </c:pt>
                <c:pt idx="1" formatCode="General">
                  <c:v>24</c:v>
                </c:pt>
                <c:pt idx="2" formatCode="General">
                  <c:v>7</c:v>
                </c:pt>
                <c:pt idx="3" formatCode="General">
                  <c:v>13</c:v>
                </c:pt>
                <c:pt idx="4" formatCode="General">
                  <c:v>13</c:v>
                </c:pt>
                <c:pt idx="5" formatCode="General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AC4F7D55-C7C0-40C3-82C6-57DA06F594A7}"/>
            </c:ext>
          </c:extLst>
        </c:ser>
        <c:dLbls>
          <c:dLblPos val="inEnd"/>
          <c:showVal val="0"/>
          <c:showCatName val="0"/>
          <c:showSerName val="0"/>
          <c:showPercent val="1"/>
          <c:showBubbleSize val="0"/>
        </c:dLbls>
      </c:pie3DChart>
      <c:spPr>
        <a:noFill/>
        <a:ln>
          <a:noFill/>
        </a:ln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D5E8B-A6EF-4017-86AF-385DDC33981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75445-EB5C-4906-9737-1A64C68CAF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1E1F0E1-B197-46C0-A7C1-85D69EEA8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FEB4354-EED9-4E8F-AF30-4E0C72F9B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8DB54FB-65AB-42FE-9B54-192738ED5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70E7820-28F6-4DFE-AD7E-2F39B6AAB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9656DB8-232E-4EFE-A88F-2DF0665D7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AB5D3CA-AFBE-450F-8CB0-A50EC990D2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4DCF4D9-96A4-4B91-BF9F-6047E18CB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21F2D80-4A71-48F1-8617-94A3026F9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73A4D39-76ED-40B8-93E9-637C79269B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CB36428-FC1D-48C4-BBF3-A10AAF4EB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79727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427695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AutoShape 15"/>
          <p:cNvSpPr>
            <a:spLocks noChangeAspect="1" noChangeArrowheads="1" noTextEdit="1"/>
          </p:cNvSpPr>
          <p:nvPr/>
        </p:nvSpPr>
        <p:spPr bwMode="auto">
          <a:xfrm>
            <a:off x="0" y="0"/>
            <a:ext cx="9496425" cy="2174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7"/>
          <p:cNvSpPr>
            <a:spLocks noEditPoints="1"/>
          </p:cNvSpPr>
          <p:nvPr/>
        </p:nvSpPr>
        <p:spPr bwMode="auto">
          <a:xfrm>
            <a:off x="-1588" y="155575"/>
            <a:ext cx="8331200" cy="1462088"/>
          </a:xfrm>
          <a:custGeom>
            <a:avLst/>
            <a:rect l="l" t="t" r="r" b="b"/>
            <a:pathLst>
              <a:path w="5564" h="976">
                <a:moveTo>
                  <a:pt x="0" y="435"/>
                </a:moveTo>
                <a:cubicBezTo>
                  <a:pt x="0" y="906"/>
                  <a:pt x="0" y="906"/>
                  <a:pt x="0" y="906"/>
                </a:cubicBezTo>
                <a:cubicBezTo>
                  <a:pt x="0" y="906"/>
                  <a:pt x="0" y="906"/>
                  <a:pt x="0" y="906"/>
                </a:cubicBezTo>
                <a:cubicBezTo>
                  <a:pt x="0" y="581"/>
                  <a:pt x="0" y="581"/>
                  <a:pt x="0" y="581"/>
                </a:cubicBezTo>
                <a:cubicBezTo>
                  <a:pt x="0" y="581"/>
                  <a:pt x="1261" y="939"/>
                  <a:pt x="2769" y="976"/>
                </a:cubicBezTo>
                <a:cubicBezTo>
                  <a:pt x="3283" y="935"/>
                  <a:pt x="3803" y="827"/>
                  <a:pt x="4262" y="607"/>
                </a:cubicBezTo>
                <a:cubicBezTo>
                  <a:pt x="3735" y="745"/>
                  <a:pt x="3179" y="796"/>
                  <a:pt x="2649" y="796"/>
                </a:cubicBezTo>
                <a:cubicBezTo>
                  <a:pt x="1232" y="796"/>
                  <a:pt x="0" y="435"/>
                  <a:pt x="0" y="435"/>
                </a:cubicBezTo>
                <a:moveTo>
                  <a:pt x="5564" y="0"/>
                </a:moveTo>
                <a:cubicBezTo>
                  <a:pt x="5234" y="248"/>
                  <a:pt x="4859" y="426"/>
                  <a:pt x="4463" y="549"/>
                </a:cubicBezTo>
                <a:cubicBezTo>
                  <a:pt x="4301" y="667"/>
                  <a:pt x="4052" y="817"/>
                  <a:pt x="3700" y="950"/>
                </a:cubicBezTo>
                <a:cubicBezTo>
                  <a:pt x="5026" y="632"/>
                  <a:pt x="5564" y="0"/>
                  <a:pt x="5564" y="0"/>
                </a:cubicBezTo>
              </a:path>
            </a:pathLst>
          </a:cu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8"/>
          <p:cNvSpPr/>
          <p:nvPr/>
        </p:nvSpPr>
        <p:spPr bwMode="auto">
          <a:xfrm>
            <a:off x="-1588" y="306388"/>
            <a:ext cx="9499600" cy="1868488"/>
          </a:xfrm>
          <a:custGeom>
            <a:avLst/>
            <a:rect l="l" t="t" r="r" b="b"/>
            <a:pathLst>
              <a:path w="6344" h="1248">
                <a:moveTo>
                  <a:pt x="6344" y="0"/>
                </a:moveTo>
                <a:cubicBezTo>
                  <a:pt x="5590" y="550"/>
                  <a:pt x="4631" y="785"/>
                  <a:pt x="3687" y="855"/>
                </a:cubicBezTo>
                <a:cubicBezTo>
                  <a:pt x="3228" y="1027"/>
                  <a:pt x="2598" y="1169"/>
                  <a:pt x="1767" y="1169"/>
                </a:cubicBezTo>
                <a:cubicBezTo>
                  <a:pt x="1260" y="1169"/>
                  <a:pt x="679" y="1116"/>
                  <a:pt x="16" y="986"/>
                </a:cubicBezTo>
                <a:cubicBezTo>
                  <a:pt x="16" y="809"/>
                  <a:pt x="16" y="809"/>
                  <a:pt x="16" y="809"/>
                </a:cubicBezTo>
                <a:cubicBezTo>
                  <a:pt x="10" y="808"/>
                  <a:pt x="5" y="807"/>
                  <a:pt x="0" y="806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898" y="1177"/>
                  <a:pt x="1685" y="1248"/>
                  <a:pt x="2372" y="1248"/>
                </a:cubicBezTo>
                <a:cubicBezTo>
                  <a:pt x="5247" y="1248"/>
                  <a:pt x="6344" y="0"/>
                  <a:pt x="6344" y="0"/>
                </a:cubicBezTo>
              </a:path>
            </a:pathLst>
          </a:custGeom>
          <a:solidFill>
            <a:schemeClr val="accent1">
              <a:lumMod val="20000"/>
              <a:lumOff val="80000"/>
              <a:alpha val="47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9"/>
          <p:cNvSpPr/>
          <p:nvPr/>
        </p:nvSpPr>
        <p:spPr bwMode="auto">
          <a:xfrm>
            <a:off x="-1588" y="1025525"/>
            <a:ext cx="4146550" cy="622300"/>
          </a:xfrm>
          <a:custGeom>
            <a:avLst/>
            <a:rect l="l" t="t" r="r" b="b"/>
            <a:pathLst>
              <a:path w="2769" h="415">
                <a:moveTo>
                  <a:pt x="0" y="0"/>
                </a:moveTo>
                <a:cubicBezTo>
                  <a:pt x="0" y="325"/>
                  <a:pt x="0" y="325"/>
                  <a:pt x="0" y="325"/>
                </a:cubicBezTo>
                <a:cubicBezTo>
                  <a:pt x="5" y="326"/>
                  <a:pt x="10" y="327"/>
                  <a:pt x="16" y="328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6" y="121"/>
                  <a:pt x="1053" y="415"/>
                  <a:pt x="2246" y="415"/>
                </a:cubicBezTo>
                <a:cubicBezTo>
                  <a:pt x="2418" y="415"/>
                  <a:pt x="2593" y="409"/>
                  <a:pt x="2769" y="395"/>
                </a:cubicBezTo>
                <a:cubicBezTo>
                  <a:pt x="1261" y="358"/>
                  <a:pt x="0" y="0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0"/>
          <p:cNvSpPr/>
          <p:nvPr/>
        </p:nvSpPr>
        <p:spPr bwMode="auto">
          <a:xfrm>
            <a:off x="1689100" y="750888"/>
            <a:ext cx="4659313" cy="1770063"/>
          </a:xfrm>
          <a:custGeom>
            <a:avLst/>
            <a:rect l="l" t="t" r="r" b="b"/>
            <a:pathLst>
              <a:path w="3112" h="1182">
                <a:moveTo>
                  <a:pt x="0" y="59"/>
                </a:moveTo>
                <a:cubicBezTo>
                  <a:pt x="0" y="59"/>
                  <a:pt x="1875" y="1182"/>
                  <a:pt x="3112" y="0"/>
                </a:cubicBezTo>
                <a:cubicBezTo>
                  <a:pt x="3112" y="0"/>
                  <a:pt x="1918" y="836"/>
                  <a:pt x="0" y="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1"/>
          <p:cNvSpPr/>
          <p:nvPr/>
        </p:nvSpPr>
        <p:spPr bwMode="auto">
          <a:xfrm>
            <a:off x="6981825" y="-1588"/>
            <a:ext cx="2241550" cy="1550988"/>
          </a:xfrm>
          <a:custGeom>
            <a:avLst/>
            <a:rect l="l" t="t" r="r" b="b"/>
            <a:pathLst>
              <a:path w="1497" h="1035">
                <a:moveTo>
                  <a:pt x="0" y="1035"/>
                </a:moveTo>
                <a:cubicBezTo>
                  <a:pt x="0" y="1035"/>
                  <a:pt x="1281" y="972"/>
                  <a:pt x="1497" y="0"/>
                </a:cubicBezTo>
                <a:cubicBezTo>
                  <a:pt x="1497" y="0"/>
                  <a:pt x="1189" y="791"/>
                  <a:pt x="0" y="1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22"/>
          <p:cNvSpPr>
            <a:spLocks noEditPoints="1"/>
          </p:cNvSpPr>
          <p:nvPr/>
        </p:nvSpPr>
        <p:spPr bwMode="auto">
          <a:xfrm>
            <a:off x="5502275" y="676275"/>
            <a:ext cx="1533525" cy="911225"/>
          </a:xfrm>
          <a:custGeom>
            <a:avLst/>
            <a:rect l="l" t="t" r="r" b="b"/>
            <a:pathLst>
              <a:path w="1024" h="609">
                <a:moveTo>
                  <a:pt x="24" y="603"/>
                </a:moveTo>
                <a:cubicBezTo>
                  <a:pt x="16" y="605"/>
                  <a:pt x="8" y="607"/>
                  <a:pt x="0" y="609"/>
                </a:cubicBezTo>
                <a:cubicBezTo>
                  <a:pt x="3" y="609"/>
                  <a:pt x="7" y="609"/>
                  <a:pt x="11" y="608"/>
                </a:cubicBezTo>
                <a:cubicBezTo>
                  <a:pt x="15" y="607"/>
                  <a:pt x="20" y="605"/>
                  <a:pt x="24" y="603"/>
                </a:cubicBezTo>
                <a:moveTo>
                  <a:pt x="1024" y="0"/>
                </a:moveTo>
                <a:cubicBezTo>
                  <a:pt x="886" y="100"/>
                  <a:pt x="740" y="186"/>
                  <a:pt x="586" y="260"/>
                </a:cubicBezTo>
                <a:cubicBezTo>
                  <a:pt x="654" y="242"/>
                  <a:pt x="721" y="223"/>
                  <a:pt x="787" y="202"/>
                </a:cubicBezTo>
                <a:cubicBezTo>
                  <a:pt x="949" y="84"/>
                  <a:pt x="1024" y="0"/>
                  <a:pt x="1024" y="0"/>
                </a:cubicBezTo>
              </a:path>
            </a:pathLst>
          </a:custGeom>
          <a:solidFill>
            <a:srgbClr val="7DCCED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3"/>
          <p:cNvSpPr/>
          <p:nvPr/>
        </p:nvSpPr>
        <p:spPr bwMode="auto">
          <a:xfrm>
            <a:off x="4144963" y="977900"/>
            <a:ext cx="2536825" cy="644525"/>
          </a:xfrm>
          <a:custGeom>
            <a:avLst/>
            <a:rect l="l" t="t" r="r" b="b"/>
            <a:pathLst>
              <a:path w="1694" h="430">
                <a:moveTo>
                  <a:pt x="1694" y="0"/>
                </a:moveTo>
                <a:cubicBezTo>
                  <a:pt x="1628" y="21"/>
                  <a:pt x="1561" y="40"/>
                  <a:pt x="1493" y="58"/>
                </a:cubicBezTo>
                <a:cubicBezTo>
                  <a:pt x="1034" y="278"/>
                  <a:pt x="514" y="386"/>
                  <a:pt x="0" y="427"/>
                </a:cubicBezTo>
                <a:cubicBezTo>
                  <a:pt x="83" y="429"/>
                  <a:pt x="167" y="430"/>
                  <a:pt x="251" y="430"/>
                </a:cubicBezTo>
                <a:cubicBezTo>
                  <a:pt x="467" y="430"/>
                  <a:pt x="686" y="423"/>
                  <a:pt x="907" y="407"/>
                </a:cubicBezTo>
                <a:cubicBezTo>
                  <a:pt x="915" y="405"/>
                  <a:pt x="923" y="403"/>
                  <a:pt x="931" y="401"/>
                </a:cubicBezTo>
                <a:cubicBezTo>
                  <a:pt x="1283" y="268"/>
                  <a:pt x="1532" y="118"/>
                  <a:pt x="1694" y="0"/>
                </a:cubicBezTo>
              </a:path>
            </a:pathLst>
          </a:custGeom>
          <a:solidFill>
            <a:srgbClr val="3DA3DC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24"/>
          <p:cNvSpPr/>
          <p:nvPr/>
        </p:nvSpPr>
        <p:spPr bwMode="auto">
          <a:xfrm>
            <a:off x="-9035" y="1517650"/>
            <a:ext cx="5497513" cy="538163"/>
          </a:xfrm>
          <a:custGeom>
            <a:avLst/>
            <a:rect l="l" t="t" r="r" b="b"/>
            <a:pathLst>
              <a:path w="3671" h="360">
                <a:moveTo>
                  <a:pt x="0" y="0"/>
                </a:moveTo>
                <a:cubicBezTo>
                  <a:pt x="0" y="177"/>
                  <a:pt x="0" y="177"/>
                  <a:pt x="0" y="177"/>
                </a:cubicBezTo>
                <a:cubicBezTo>
                  <a:pt x="663" y="307"/>
                  <a:pt x="1244" y="360"/>
                  <a:pt x="1751" y="360"/>
                </a:cubicBezTo>
                <a:cubicBezTo>
                  <a:pt x="2582" y="360"/>
                  <a:pt x="3212" y="218"/>
                  <a:pt x="3671" y="46"/>
                </a:cubicBezTo>
                <a:cubicBezTo>
                  <a:pt x="3667" y="47"/>
                  <a:pt x="3663" y="47"/>
                  <a:pt x="3660" y="47"/>
                </a:cubicBezTo>
                <a:cubicBezTo>
                  <a:pt x="3217" y="151"/>
                  <a:pt x="2689" y="221"/>
                  <a:pt x="2064" y="221"/>
                </a:cubicBezTo>
                <a:cubicBezTo>
                  <a:pt x="1466" y="221"/>
                  <a:pt x="781" y="157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25"/>
          <p:cNvSpPr/>
          <p:nvPr/>
        </p:nvSpPr>
        <p:spPr bwMode="auto">
          <a:xfrm>
            <a:off x="-1220" y="1208088"/>
            <a:ext cx="5480050" cy="639763"/>
          </a:xfrm>
          <a:custGeom>
            <a:avLst/>
            <a:rect l="l" t="t" r="r" b="b"/>
            <a:pathLst>
              <a:path w="3660" h="428">
                <a:moveTo>
                  <a:pt x="0" y="0"/>
                </a:moveTo>
                <a:cubicBezTo>
                  <a:pt x="0" y="207"/>
                  <a:pt x="0" y="207"/>
                  <a:pt x="0" y="207"/>
                </a:cubicBezTo>
                <a:cubicBezTo>
                  <a:pt x="781" y="364"/>
                  <a:pt x="1466" y="428"/>
                  <a:pt x="2064" y="428"/>
                </a:cubicBezTo>
                <a:cubicBezTo>
                  <a:pt x="2689" y="428"/>
                  <a:pt x="3217" y="358"/>
                  <a:pt x="3660" y="254"/>
                </a:cubicBezTo>
                <a:cubicBezTo>
                  <a:pt x="3439" y="270"/>
                  <a:pt x="3220" y="277"/>
                  <a:pt x="3004" y="277"/>
                </a:cubicBezTo>
                <a:cubicBezTo>
                  <a:pt x="2920" y="277"/>
                  <a:pt x="2836" y="276"/>
                  <a:pt x="2753" y="274"/>
                </a:cubicBezTo>
                <a:cubicBezTo>
                  <a:pt x="2577" y="288"/>
                  <a:pt x="2402" y="294"/>
                  <a:pt x="2230" y="294"/>
                </a:cubicBezTo>
                <a:cubicBezTo>
                  <a:pt x="1037" y="294"/>
                  <a:pt x="0" y="0"/>
                  <a:pt x="0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текст по вертик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Название по вертикал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0" y="1341438"/>
            <a:ext cx="9418638" cy="21558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-1588" y="1495426"/>
            <a:ext cx="8262938" cy="1449388"/>
          </a:xfrm>
          <a:custGeom>
            <a:avLst/>
            <a:rect l="l" t="t" r="r" b="b"/>
            <a:pathLst>
              <a:path w="5564" h="976">
                <a:moveTo>
                  <a:pt x="0" y="435"/>
                </a:moveTo>
                <a:cubicBezTo>
                  <a:pt x="0" y="906"/>
                  <a:pt x="0" y="906"/>
                  <a:pt x="0" y="906"/>
                </a:cubicBezTo>
                <a:cubicBezTo>
                  <a:pt x="0" y="906"/>
                  <a:pt x="0" y="906"/>
                  <a:pt x="0" y="906"/>
                </a:cubicBezTo>
                <a:cubicBezTo>
                  <a:pt x="0" y="581"/>
                  <a:pt x="0" y="581"/>
                  <a:pt x="0" y="581"/>
                </a:cubicBezTo>
                <a:cubicBezTo>
                  <a:pt x="0" y="581"/>
                  <a:pt x="1261" y="939"/>
                  <a:pt x="2769" y="976"/>
                </a:cubicBezTo>
                <a:cubicBezTo>
                  <a:pt x="3283" y="935"/>
                  <a:pt x="3803" y="827"/>
                  <a:pt x="4262" y="607"/>
                </a:cubicBezTo>
                <a:cubicBezTo>
                  <a:pt x="3735" y="745"/>
                  <a:pt x="3179" y="796"/>
                  <a:pt x="2649" y="796"/>
                </a:cubicBezTo>
                <a:cubicBezTo>
                  <a:pt x="1232" y="796"/>
                  <a:pt x="0" y="435"/>
                  <a:pt x="0" y="435"/>
                </a:cubicBezTo>
                <a:moveTo>
                  <a:pt x="5564" y="0"/>
                </a:moveTo>
                <a:cubicBezTo>
                  <a:pt x="5234" y="248"/>
                  <a:pt x="4859" y="426"/>
                  <a:pt x="4463" y="549"/>
                </a:cubicBezTo>
                <a:cubicBezTo>
                  <a:pt x="4301" y="667"/>
                  <a:pt x="4052" y="817"/>
                  <a:pt x="3700" y="950"/>
                </a:cubicBezTo>
                <a:cubicBezTo>
                  <a:pt x="5026" y="632"/>
                  <a:pt x="5564" y="0"/>
                  <a:pt x="5564" y="0"/>
                </a:cubicBezTo>
              </a:path>
            </a:pathLst>
          </a:custGeom>
          <a:solidFill>
            <a:schemeClr val="accent1">
              <a:lumMod val="20000"/>
              <a:lumOff val="80000"/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-1588" y="1644651"/>
            <a:ext cx="9421813" cy="1852613"/>
          </a:xfrm>
          <a:custGeom>
            <a:avLst/>
            <a:rect l="l" t="t" r="r" b="b"/>
            <a:pathLst>
              <a:path w="6344" h="1248">
                <a:moveTo>
                  <a:pt x="6344" y="0"/>
                </a:moveTo>
                <a:cubicBezTo>
                  <a:pt x="5590" y="550"/>
                  <a:pt x="4631" y="785"/>
                  <a:pt x="3687" y="855"/>
                </a:cubicBezTo>
                <a:cubicBezTo>
                  <a:pt x="3228" y="1027"/>
                  <a:pt x="2598" y="1169"/>
                  <a:pt x="1767" y="1169"/>
                </a:cubicBezTo>
                <a:cubicBezTo>
                  <a:pt x="1260" y="1169"/>
                  <a:pt x="679" y="1116"/>
                  <a:pt x="16" y="986"/>
                </a:cubicBezTo>
                <a:cubicBezTo>
                  <a:pt x="16" y="809"/>
                  <a:pt x="16" y="809"/>
                  <a:pt x="16" y="809"/>
                </a:cubicBezTo>
                <a:cubicBezTo>
                  <a:pt x="10" y="808"/>
                  <a:pt x="5" y="807"/>
                  <a:pt x="0" y="806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898" y="1177"/>
                  <a:pt x="1685" y="1248"/>
                  <a:pt x="2372" y="1248"/>
                </a:cubicBezTo>
                <a:cubicBezTo>
                  <a:pt x="5247" y="1248"/>
                  <a:pt x="6344" y="0"/>
                  <a:pt x="6344" y="0"/>
                </a:cubicBezTo>
              </a:path>
            </a:pathLst>
          </a:cu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/>
          <p:cNvSpPr/>
          <p:nvPr/>
        </p:nvSpPr>
        <p:spPr bwMode="auto">
          <a:xfrm>
            <a:off x="-1588" y="2359026"/>
            <a:ext cx="4113213" cy="615950"/>
          </a:xfrm>
          <a:custGeom>
            <a:avLst/>
            <a:rect l="l" t="t" r="r" b="b"/>
            <a:pathLst>
              <a:path w="2769" h="415">
                <a:moveTo>
                  <a:pt x="0" y="0"/>
                </a:moveTo>
                <a:cubicBezTo>
                  <a:pt x="0" y="325"/>
                  <a:pt x="0" y="325"/>
                  <a:pt x="0" y="325"/>
                </a:cubicBezTo>
                <a:cubicBezTo>
                  <a:pt x="5" y="326"/>
                  <a:pt x="10" y="327"/>
                  <a:pt x="16" y="328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6" y="121"/>
                  <a:pt x="1053" y="415"/>
                  <a:pt x="2246" y="415"/>
                </a:cubicBezTo>
                <a:cubicBezTo>
                  <a:pt x="2418" y="415"/>
                  <a:pt x="2593" y="409"/>
                  <a:pt x="2769" y="395"/>
                </a:cubicBezTo>
                <a:cubicBezTo>
                  <a:pt x="1261" y="358"/>
                  <a:pt x="0" y="0"/>
                  <a:pt x="0" y="0"/>
                </a:cubicBezTo>
              </a:path>
            </a:pathLst>
          </a:custGeom>
          <a:solidFill>
            <a:srgbClr val="3DA3DC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8"/>
          <p:cNvSpPr/>
          <p:nvPr/>
        </p:nvSpPr>
        <p:spPr bwMode="auto">
          <a:xfrm>
            <a:off x="1674813" y="2085976"/>
            <a:ext cx="4622800" cy="1754188"/>
          </a:xfrm>
          <a:custGeom>
            <a:avLst/>
            <a:rect l="l" t="t" r="r" b="b"/>
            <a:pathLst>
              <a:path w="3112" h="1182">
                <a:moveTo>
                  <a:pt x="0" y="59"/>
                </a:moveTo>
                <a:cubicBezTo>
                  <a:pt x="0" y="59"/>
                  <a:pt x="1875" y="1182"/>
                  <a:pt x="3112" y="0"/>
                </a:cubicBezTo>
                <a:cubicBezTo>
                  <a:pt x="3112" y="0"/>
                  <a:pt x="1918" y="836"/>
                  <a:pt x="0" y="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9"/>
          <p:cNvSpPr/>
          <p:nvPr/>
        </p:nvSpPr>
        <p:spPr bwMode="auto">
          <a:xfrm>
            <a:off x="6924675" y="1339851"/>
            <a:ext cx="2224088" cy="1536700"/>
          </a:xfrm>
          <a:custGeom>
            <a:avLst/>
            <a:rect l="l" t="t" r="r" b="b"/>
            <a:pathLst>
              <a:path w="1497" h="1035">
                <a:moveTo>
                  <a:pt x="0" y="1035"/>
                </a:moveTo>
                <a:cubicBezTo>
                  <a:pt x="0" y="1035"/>
                  <a:pt x="1281" y="972"/>
                  <a:pt x="1497" y="0"/>
                </a:cubicBezTo>
                <a:cubicBezTo>
                  <a:pt x="1497" y="0"/>
                  <a:pt x="1189" y="791"/>
                  <a:pt x="0" y="1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0"/>
          <p:cNvSpPr>
            <a:spLocks noEditPoints="1"/>
          </p:cNvSpPr>
          <p:nvPr/>
        </p:nvSpPr>
        <p:spPr bwMode="auto">
          <a:xfrm>
            <a:off x="5457825" y="2011363"/>
            <a:ext cx="1520825" cy="903288"/>
          </a:xfrm>
          <a:custGeom>
            <a:avLst/>
            <a:rect l="l" t="t" r="r" b="b"/>
            <a:pathLst>
              <a:path w="1024" h="609">
                <a:moveTo>
                  <a:pt x="24" y="603"/>
                </a:moveTo>
                <a:cubicBezTo>
                  <a:pt x="16" y="605"/>
                  <a:pt x="8" y="607"/>
                  <a:pt x="0" y="609"/>
                </a:cubicBezTo>
                <a:cubicBezTo>
                  <a:pt x="3" y="609"/>
                  <a:pt x="7" y="609"/>
                  <a:pt x="11" y="608"/>
                </a:cubicBezTo>
                <a:cubicBezTo>
                  <a:pt x="15" y="607"/>
                  <a:pt x="20" y="605"/>
                  <a:pt x="24" y="603"/>
                </a:cubicBezTo>
                <a:moveTo>
                  <a:pt x="1024" y="0"/>
                </a:moveTo>
                <a:cubicBezTo>
                  <a:pt x="886" y="100"/>
                  <a:pt x="740" y="186"/>
                  <a:pt x="586" y="260"/>
                </a:cubicBezTo>
                <a:cubicBezTo>
                  <a:pt x="654" y="242"/>
                  <a:pt x="721" y="223"/>
                  <a:pt x="787" y="202"/>
                </a:cubicBezTo>
                <a:cubicBezTo>
                  <a:pt x="949" y="84"/>
                  <a:pt x="1024" y="0"/>
                  <a:pt x="1024" y="0"/>
                </a:cubicBezTo>
              </a:path>
            </a:pathLst>
          </a:custGeom>
          <a:solidFill>
            <a:srgbClr val="7DCCED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1"/>
          <p:cNvSpPr/>
          <p:nvPr/>
        </p:nvSpPr>
        <p:spPr bwMode="auto">
          <a:xfrm>
            <a:off x="4111625" y="2311401"/>
            <a:ext cx="2514600" cy="638175"/>
          </a:xfrm>
          <a:custGeom>
            <a:avLst/>
            <a:rect l="l" t="t" r="r" b="b"/>
            <a:pathLst>
              <a:path w="1694" h="430">
                <a:moveTo>
                  <a:pt x="1694" y="0"/>
                </a:moveTo>
                <a:cubicBezTo>
                  <a:pt x="1628" y="21"/>
                  <a:pt x="1561" y="40"/>
                  <a:pt x="1493" y="58"/>
                </a:cubicBezTo>
                <a:cubicBezTo>
                  <a:pt x="1034" y="278"/>
                  <a:pt x="514" y="386"/>
                  <a:pt x="0" y="427"/>
                </a:cubicBezTo>
                <a:cubicBezTo>
                  <a:pt x="83" y="429"/>
                  <a:pt x="167" y="430"/>
                  <a:pt x="251" y="430"/>
                </a:cubicBezTo>
                <a:cubicBezTo>
                  <a:pt x="467" y="430"/>
                  <a:pt x="686" y="423"/>
                  <a:pt x="907" y="407"/>
                </a:cubicBezTo>
                <a:cubicBezTo>
                  <a:pt x="915" y="405"/>
                  <a:pt x="923" y="403"/>
                  <a:pt x="931" y="401"/>
                </a:cubicBezTo>
                <a:cubicBezTo>
                  <a:pt x="1283" y="268"/>
                  <a:pt x="1532" y="118"/>
                  <a:pt x="1694" y="0"/>
                </a:cubicBezTo>
              </a:path>
            </a:pathLst>
          </a:custGeom>
          <a:solidFill>
            <a:srgbClr val="3DA3DC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-1220" y="2844801"/>
            <a:ext cx="5451475" cy="534988"/>
          </a:xfrm>
          <a:custGeom>
            <a:avLst/>
            <a:rect l="l" t="t" r="r" b="b"/>
            <a:pathLst>
              <a:path w="3671" h="360">
                <a:moveTo>
                  <a:pt x="0" y="0"/>
                </a:moveTo>
                <a:cubicBezTo>
                  <a:pt x="0" y="177"/>
                  <a:pt x="0" y="177"/>
                  <a:pt x="0" y="177"/>
                </a:cubicBezTo>
                <a:cubicBezTo>
                  <a:pt x="663" y="307"/>
                  <a:pt x="1244" y="360"/>
                  <a:pt x="1751" y="360"/>
                </a:cubicBezTo>
                <a:cubicBezTo>
                  <a:pt x="2582" y="360"/>
                  <a:pt x="3212" y="218"/>
                  <a:pt x="3671" y="46"/>
                </a:cubicBezTo>
                <a:cubicBezTo>
                  <a:pt x="3667" y="47"/>
                  <a:pt x="3663" y="47"/>
                  <a:pt x="3660" y="47"/>
                </a:cubicBezTo>
                <a:cubicBezTo>
                  <a:pt x="3217" y="151"/>
                  <a:pt x="2689" y="221"/>
                  <a:pt x="2064" y="221"/>
                </a:cubicBezTo>
                <a:cubicBezTo>
                  <a:pt x="1466" y="221"/>
                  <a:pt x="781" y="157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3"/>
          <p:cNvSpPr/>
          <p:nvPr/>
        </p:nvSpPr>
        <p:spPr bwMode="auto">
          <a:xfrm>
            <a:off x="6595" y="2538413"/>
            <a:ext cx="5435600" cy="635000"/>
          </a:xfrm>
          <a:custGeom>
            <a:avLst/>
            <a:rect l="l" t="t" r="r" b="b"/>
            <a:pathLst>
              <a:path w="3660" h="428">
                <a:moveTo>
                  <a:pt x="0" y="0"/>
                </a:moveTo>
                <a:cubicBezTo>
                  <a:pt x="0" y="207"/>
                  <a:pt x="0" y="207"/>
                  <a:pt x="0" y="207"/>
                </a:cubicBezTo>
                <a:cubicBezTo>
                  <a:pt x="781" y="364"/>
                  <a:pt x="1466" y="428"/>
                  <a:pt x="2064" y="428"/>
                </a:cubicBezTo>
                <a:cubicBezTo>
                  <a:pt x="2689" y="428"/>
                  <a:pt x="3217" y="358"/>
                  <a:pt x="3660" y="254"/>
                </a:cubicBezTo>
                <a:cubicBezTo>
                  <a:pt x="3439" y="270"/>
                  <a:pt x="3220" y="277"/>
                  <a:pt x="3004" y="277"/>
                </a:cubicBezTo>
                <a:cubicBezTo>
                  <a:pt x="2920" y="277"/>
                  <a:pt x="2836" y="276"/>
                  <a:pt x="2753" y="274"/>
                </a:cubicBezTo>
                <a:cubicBezTo>
                  <a:pt x="2577" y="288"/>
                  <a:pt x="2402" y="294"/>
                  <a:pt x="2230" y="294"/>
                </a:cubicBezTo>
                <a:cubicBezTo>
                  <a:pt x="1037" y="294"/>
                  <a:pt x="0" y="0"/>
                  <a:pt x="0" y="0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Контен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/>
              <a:t>Щелкните значок, чтобы добавить рисунок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0" y="4835525"/>
            <a:ext cx="6645275" cy="15208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-1588" y="4900613"/>
            <a:ext cx="5830888" cy="1022350"/>
          </a:xfrm>
          <a:custGeom>
            <a:avLst/>
            <a:rect l="l" t="t" r="r" b="b"/>
            <a:pathLst>
              <a:path w="5564" h="976">
                <a:moveTo>
                  <a:pt x="0" y="435"/>
                </a:moveTo>
                <a:cubicBezTo>
                  <a:pt x="0" y="906"/>
                  <a:pt x="0" y="906"/>
                  <a:pt x="0" y="906"/>
                </a:cubicBezTo>
                <a:cubicBezTo>
                  <a:pt x="0" y="906"/>
                  <a:pt x="0" y="906"/>
                  <a:pt x="0" y="906"/>
                </a:cubicBezTo>
                <a:cubicBezTo>
                  <a:pt x="0" y="581"/>
                  <a:pt x="0" y="581"/>
                  <a:pt x="0" y="581"/>
                </a:cubicBezTo>
                <a:cubicBezTo>
                  <a:pt x="0" y="581"/>
                  <a:pt x="1261" y="939"/>
                  <a:pt x="2769" y="976"/>
                </a:cubicBezTo>
                <a:cubicBezTo>
                  <a:pt x="3283" y="935"/>
                  <a:pt x="3803" y="827"/>
                  <a:pt x="4262" y="607"/>
                </a:cubicBezTo>
                <a:cubicBezTo>
                  <a:pt x="3735" y="745"/>
                  <a:pt x="3179" y="796"/>
                  <a:pt x="2649" y="796"/>
                </a:cubicBezTo>
                <a:cubicBezTo>
                  <a:pt x="1232" y="796"/>
                  <a:pt x="0" y="435"/>
                  <a:pt x="0" y="435"/>
                </a:cubicBezTo>
                <a:moveTo>
                  <a:pt x="5564" y="0"/>
                </a:moveTo>
                <a:cubicBezTo>
                  <a:pt x="5234" y="248"/>
                  <a:pt x="4859" y="426"/>
                  <a:pt x="4463" y="549"/>
                </a:cubicBezTo>
                <a:cubicBezTo>
                  <a:pt x="4301" y="667"/>
                  <a:pt x="4052" y="817"/>
                  <a:pt x="3700" y="950"/>
                </a:cubicBezTo>
                <a:cubicBezTo>
                  <a:pt x="5026" y="632"/>
                  <a:pt x="5564" y="0"/>
                  <a:pt x="5564" y="0"/>
                </a:cubicBezTo>
              </a:path>
            </a:pathLst>
          </a:custGeom>
          <a:solidFill>
            <a:srgbClr val="7DCCED">
              <a:alpha val="39000"/>
            </a:srgb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/>
          <p:cNvSpPr/>
          <p:nvPr/>
        </p:nvSpPr>
        <p:spPr bwMode="auto">
          <a:xfrm>
            <a:off x="-1588" y="5005388"/>
            <a:ext cx="6648450" cy="1306513"/>
          </a:xfrm>
          <a:custGeom>
            <a:avLst/>
            <a:rect l="l" t="t" r="r" b="b"/>
            <a:pathLst>
              <a:path w="6344" h="1248">
                <a:moveTo>
                  <a:pt x="6344" y="0"/>
                </a:moveTo>
                <a:cubicBezTo>
                  <a:pt x="5590" y="550"/>
                  <a:pt x="4631" y="785"/>
                  <a:pt x="3687" y="855"/>
                </a:cubicBezTo>
                <a:cubicBezTo>
                  <a:pt x="3228" y="1027"/>
                  <a:pt x="2598" y="1169"/>
                  <a:pt x="1767" y="1169"/>
                </a:cubicBezTo>
                <a:cubicBezTo>
                  <a:pt x="1260" y="1169"/>
                  <a:pt x="679" y="1116"/>
                  <a:pt x="16" y="986"/>
                </a:cubicBezTo>
                <a:cubicBezTo>
                  <a:pt x="16" y="809"/>
                  <a:pt x="16" y="809"/>
                  <a:pt x="16" y="809"/>
                </a:cubicBezTo>
                <a:cubicBezTo>
                  <a:pt x="10" y="808"/>
                  <a:pt x="5" y="807"/>
                  <a:pt x="0" y="806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898" y="1177"/>
                  <a:pt x="1685" y="1248"/>
                  <a:pt x="2372" y="1248"/>
                </a:cubicBezTo>
                <a:cubicBezTo>
                  <a:pt x="5247" y="1248"/>
                  <a:pt x="6344" y="0"/>
                  <a:pt x="6344" y="0"/>
                </a:cubicBezTo>
              </a:path>
            </a:pathLst>
          </a:cu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/>
          <p:cNvSpPr/>
          <p:nvPr/>
        </p:nvSpPr>
        <p:spPr bwMode="auto">
          <a:xfrm>
            <a:off x="-1588" y="5508625"/>
            <a:ext cx="2901950" cy="434975"/>
          </a:xfrm>
          <a:custGeom>
            <a:avLst/>
            <a:rect l="l" t="t" r="r" b="b"/>
            <a:pathLst>
              <a:path w="2769" h="415">
                <a:moveTo>
                  <a:pt x="0" y="0"/>
                </a:moveTo>
                <a:cubicBezTo>
                  <a:pt x="0" y="325"/>
                  <a:pt x="0" y="325"/>
                  <a:pt x="0" y="325"/>
                </a:cubicBezTo>
                <a:cubicBezTo>
                  <a:pt x="5" y="326"/>
                  <a:pt x="10" y="327"/>
                  <a:pt x="16" y="328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6" y="121"/>
                  <a:pt x="1053" y="415"/>
                  <a:pt x="2246" y="415"/>
                </a:cubicBezTo>
                <a:cubicBezTo>
                  <a:pt x="2418" y="415"/>
                  <a:pt x="2593" y="409"/>
                  <a:pt x="2769" y="395"/>
                </a:cubicBezTo>
                <a:cubicBezTo>
                  <a:pt x="1261" y="358"/>
                  <a:pt x="0" y="0"/>
                  <a:pt x="0" y="0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8"/>
          <p:cNvSpPr/>
          <p:nvPr/>
        </p:nvSpPr>
        <p:spPr bwMode="auto">
          <a:xfrm>
            <a:off x="1182688" y="5316538"/>
            <a:ext cx="3260725" cy="1236663"/>
          </a:xfrm>
          <a:custGeom>
            <a:avLst/>
            <a:rect l="l" t="t" r="r" b="b"/>
            <a:pathLst>
              <a:path w="3112" h="1182">
                <a:moveTo>
                  <a:pt x="0" y="59"/>
                </a:moveTo>
                <a:cubicBezTo>
                  <a:pt x="0" y="59"/>
                  <a:pt x="1875" y="1182"/>
                  <a:pt x="3112" y="0"/>
                </a:cubicBezTo>
                <a:cubicBezTo>
                  <a:pt x="3112" y="0"/>
                  <a:pt x="1918" y="836"/>
                  <a:pt x="0" y="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9"/>
          <p:cNvSpPr/>
          <p:nvPr/>
        </p:nvSpPr>
        <p:spPr bwMode="auto">
          <a:xfrm>
            <a:off x="4886325" y="4789488"/>
            <a:ext cx="1568450" cy="1084263"/>
          </a:xfrm>
          <a:custGeom>
            <a:avLst/>
            <a:rect l="l" t="t" r="r" b="b"/>
            <a:pathLst>
              <a:path w="1497" h="1035">
                <a:moveTo>
                  <a:pt x="0" y="1035"/>
                </a:moveTo>
                <a:cubicBezTo>
                  <a:pt x="0" y="1035"/>
                  <a:pt x="1281" y="972"/>
                  <a:pt x="1497" y="0"/>
                </a:cubicBezTo>
                <a:cubicBezTo>
                  <a:pt x="1497" y="0"/>
                  <a:pt x="1189" y="791"/>
                  <a:pt x="0" y="1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0"/>
          <p:cNvSpPr>
            <a:spLocks noEditPoints="1"/>
          </p:cNvSpPr>
          <p:nvPr/>
        </p:nvSpPr>
        <p:spPr bwMode="auto">
          <a:xfrm>
            <a:off x="3851275" y="5264150"/>
            <a:ext cx="1073150" cy="636588"/>
          </a:xfrm>
          <a:custGeom>
            <a:avLst/>
            <a:rect l="l" t="t" r="r" b="b"/>
            <a:pathLst>
              <a:path w="1024" h="609">
                <a:moveTo>
                  <a:pt x="24" y="603"/>
                </a:moveTo>
                <a:cubicBezTo>
                  <a:pt x="16" y="605"/>
                  <a:pt x="8" y="607"/>
                  <a:pt x="0" y="609"/>
                </a:cubicBezTo>
                <a:cubicBezTo>
                  <a:pt x="3" y="609"/>
                  <a:pt x="7" y="609"/>
                  <a:pt x="11" y="608"/>
                </a:cubicBezTo>
                <a:cubicBezTo>
                  <a:pt x="15" y="607"/>
                  <a:pt x="20" y="605"/>
                  <a:pt x="24" y="603"/>
                </a:cubicBezTo>
                <a:moveTo>
                  <a:pt x="1024" y="0"/>
                </a:moveTo>
                <a:cubicBezTo>
                  <a:pt x="886" y="100"/>
                  <a:pt x="740" y="186"/>
                  <a:pt x="586" y="260"/>
                </a:cubicBezTo>
                <a:cubicBezTo>
                  <a:pt x="654" y="242"/>
                  <a:pt x="721" y="223"/>
                  <a:pt x="787" y="202"/>
                </a:cubicBezTo>
                <a:cubicBezTo>
                  <a:pt x="949" y="84"/>
                  <a:pt x="1024" y="0"/>
                  <a:pt x="1024" y="0"/>
                </a:cubicBezTo>
              </a:path>
            </a:pathLst>
          </a:custGeom>
          <a:solidFill>
            <a:srgbClr val="7DCCED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1"/>
          <p:cNvSpPr/>
          <p:nvPr/>
        </p:nvSpPr>
        <p:spPr bwMode="auto">
          <a:xfrm>
            <a:off x="2900363" y="5475288"/>
            <a:ext cx="1774825" cy="450850"/>
          </a:xfrm>
          <a:custGeom>
            <a:avLst/>
            <a:rect l="l" t="t" r="r" b="b"/>
            <a:pathLst>
              <a:path w="1694" h="430">
                <a:moveTo>
                  <a:pt x="1694" y="0"/>
                </a:moveTo>
                <a:cubicBezTo>
                  <a:pt x="1628" y="21"/>
                  <a:pt x="1561" y="40"/>
                  <a:pt x="1493" y="58"/>
                </a:cubicBezTo>
                <a:cubicBezTo>
                  <a:pt x="1034" y="278"/>
                  <a:pt x="514" y="386"/>
                  <a:pt x="0" y="427"/>
                </a:cubicBezTo>
                <a:cubicBezTo>
                  <a:pt x="83" y="429"/>
                  <a:pt x="167" y="430"/>
                  <a:pt x="251" y="430"/>
                </a:cubicBezTo>
                <a:cubicBezTo>
                  <a:pt x="467" y="430"/>
                  <a:pt x="686" y="423"/>
                  <a:pt x="907" y="407"/>
                </a:cubicBezTo>
                <a:cubicBezTo>
                  <a:pt x="915" y="405"/>
                  <a:pt x="923" y="403"/>
                  <a:pt x="931" y="401"/>
                </a:cubicBezTo>
                <a:cubicBezTo>
                  <a:pt x="1283" y="268"/>
                  <a:pt x="1532" y="118"/>
                  <a:pt x="1694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45" y="5851525"/>
            <a:ext cx="3846513" cy="377825"/>
          </a:xfrm>
          <a:custGeom>
            <a:avLst/>
            <a:rect l="l" t="t" r="r" b="b"/>
            <a:pathLst>
              <a:path w="3671" h="360">
                <a:moveTo>
                  <a:pt x="0" y="0"/>
                </a:moveTo>
                <a:cubicBezTo>
                  <a:pt x="0" y="177"/>
                  <a:pt x="0" y="177"/>
                  <a:pt x="0" y="177"/>
                </a:cubicBezTo>
                <a:cubicBezTo>
                  <a:pt x="663" y="307"/>
                  <a:pt x="1244" y="360"/>
                  <a:pt x="1751" y="360"/>
                </a:cubicBezTo>
                <a:cubicBezTo>
                  <a:pt x="2582" y="360"/>
                  <a:pt x="3212" y="218"/>
                  <a:pt x="3671" y="46"/>
                </a:cubicBezTo>
                <a:cubicBezTo>
                  <a:pt x="3667" y="47"/>
                  <a:pt x="3663" y="47"/>
                  <a:pt x="3660" y="47"/>
                </a:cubicBezTo>
                <a:cubicBezTo>
                  <a:pt x="3217" y="151"/>
                  <a:pt x="2689" y="221"/>
                  <a:pt x="2064" y="221"/>
                </a:cubicBezTo>
                <a:cubicBezTo>
                  <a:pt x="1466" y="221"/>
                  <a:pt x="781" y="157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13"/>
          <p:cNvSpPr/>
          <p:nvPr/>
        </p:nvSpPr>
        <p:spPr bwMode="auto">
          <a:xfrm>
            <a:off x="245" y="5635625"/>
            <a:ext cx="3835400" cy="447675"/>
          </a:xfrm>
          <a:custGeom>
            <a:avLst/>
            <a:rect l="l" t="t" r="r" b="b"/>
            <a:pathLst>
              <a:path w="3660" h="428">
                <a:moveTo>
                  <a:pt x="0" y="0"/>
                </a:moveTo>
                <a:cubicBezTo>
                  <a:pt x="0" y="207"/>
                  <a:pt x="0" y="207"/>
                  <a:pt x="0" y="207"/>
                </a:cubicBezTo>
                <a:cubicBezTo>
                  <a:pt x="781" y="364"/>
                  <a:pt x="1466" y="428"/>
                  <a:pt x="2064" y="428"/>
                </a:cubicBezTo>
                <a:cubicBezTo>
                  <a:pt x="2689" y="428"/>
                  <a:pt x="3217" y="358"/>
                  <a:pt x="3660" y="254"/>
                </a:cubicBezTo>
                <a:cubicBezTo>
                  <a:pt x="3439" y="270"/>
                  <a:pt x="3220" y="277"/>
                  <a:pt x="3004" y="277"/>
                </a:cubicBezTo>
                <a:cubicBezTo>
                  <a:pt x="2920" y="277"/>
                  <a:pt x="2836" y="276"/>
                  <a:pt x="2753" y="274"/>
                </a:cubicBezTo>
                <a:cubicBezTo>
                  <a:pt x="2577" y="288"/>
                  <a:pt x="2402" y="294"/>
                  <a:pt x="2230" y="294"/>
                </a:cubicBezTo>
                <a:cubicBezTo>
                  <a:pt x="1037" y="294"/>
                  <a:pt x="0" y="0"/>
                  <a:pt x="0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82DD3-ACA7-4D80-AD04-D243A2F959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2650455" y="93596"/>
            <a:ext cx="7479774" cy="366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МБДОУ "ДЕТСКИЙ САД ОБЩЕРАЗВИВАЮЩЕГО ВИДА №159 "ЖУРАВЛИК"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421481" y="5110163"/>
            <a:ext cx="7255813" cy="1220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>
              <a:solidFill>
                <a:srgbClr val="C00000"/>
              </a:solidFill>
            </a:endParaRPr>
          </a:p>
          <a:p>
            <a:endParaRPr lang="ru-RU" b="1">
              <a:solidFill>
                <a:srgbClr val="C00000"/>
              </a:solidFill>
            </a:endParaRPr>
          </a:p>
          <a:p>
            <a:endParaRPr lang="ru-RU" b="1">
              <a:solidFill>
                <a:srgbClr val="C00000"/>
              </a:solidFill>
            </a:endParaRPr>
          </a:p>
          <a:p>
            <a:r>
              <a:rPr lang="ru-RU" sz="2000" b="1">
                <a:solidFill>
                  <a:srgbClr val="002060"/>
                </a:solidFill>
              </a:rPr>
              <a:t>Составители: Латунова В.Л., Алёхина Ю.Д., Ханмагомедова Н.Р.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1248682"/>
            <a:ext cx="10515600" cy="3077710"/>
          </a:xfrm>
        </p:spPr>
        <p:txBody>
          <a:bodyPr/>
          <a:lstStyle/>
          <a:p>
            <a:pPr marL="0" indent="0" algn="ctr">
              <a:buNone/>
            </a:pPr>
            <a:endParaRPr lang="ru-RU" sz="4000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endParaRPr lang="ru-RU" sz="4000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sz="4000" b="1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СПАСИБО ЗА ВНИМАНИЕ!</a:t>
            </a:r>
            <a:endParaRPr sz="4000" b="1">
              <a:solidFill>
                <a:srgbClr val="0070C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1676400" y="5499100"/>
            <a:ext cx="10515600" cy="1325563"/>
          </a:xfrm>
        </p:spPr>
        <p:txBody>
          <a:bodyPr/>
          <a:lstStyle/>
          <a:p>
            <a:r>
              <a:rPr lang="ru-RU"/>
              <a:t>.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995488" y="862013"/>
            <a:ext cx="8201025" cy="5133975"/>
          </a:xfrm>
        </p:spPr>
        <p:txBody>
          <a:bodyPr/>
          <a:lstStyle/>
          <a:p>
            <a:r>
              <a:rPr lang="ru-RU"/>
              <a:t>.</a:t>
            </a:r>
          </a:p>
        </p:txBody>
      </p:sp>
      <p:graphicFrame>
        <p:nvGraphicFramePr>
          <p:cNvPr id="6" name="Chart 1"/>
          <p:cNvGraphicFramePr/>
          <p:nvPr/>
        </p:nvGraphicFramePr>
        <p:xfrm>
          <a:off x="3836988" y="365125"/>
          <a:ext cx="8201025" cy="5133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9" name="Текст. поле 28"/>
          <p:cNvSpPr txBox="1"/>
          <p:nvPr/>
        </p:nvSpPr>
        <p:spPr>
          <a:xfrm>
            <a:off x="3657600" y="6161882"/>
            <a:ext cx="8534400" cy="51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Источник данных и инфографики: Информационный бюллетень «Мониторинг экономики образования» №32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4700452" y="365125"/>
            <a:ext cx="7104308" cy="1325563"/>
          </a:xfrm>
        </p:spPr>
        <p:txBody>
          <a:bodyPr/>
          <a:lstStyle/>
          <a:p>
            <a:pPr algn="ctr"/>
            <a:r>
              <a:rPr lang="ru-RU" sz="3600" b="1">
                <a:solidFill>
                  <a:schemeClr val="accent6"/>
                </a:solidFill>
              </a:rPr>
              <a:t>И вот долгожданный  первый рабочий день</a:t>
            </a:r>
            <a:endParaRPr sz="3600" b="1">
              <a:solidFill>
                <a:schemeClr val="accent6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29666" y="4920702"/>
            <a:ext cx="5186872" cy="972383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>
                <a:solidFill>
                  <a:srgbClr val="002060"/>
                </a:solidFill>
              </a:rPr>
              <a:t>"Что я вообще тут делаю?..."</a:t>
            </a:r>
            <a:r>
              <a:rPr lang="ru-RU" b="1">
                <a:solidFill>
                  <a:srgbClr val="002060"/>
                </a:solidFill>
              </a:rPr>
              <a:t> 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35567" y="2894425"/>
            <a:ext cx="5186871" cy="29986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0914" y="276096"/>
            <a:ext cx="4049539" cy="4636723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6835566" y="5893085"/>
            <a:ext cx="4856849" cy="57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chemeClr val="accent2">
                    <a:lumMod val="75000"/>
                  </a:schemeClr>
                </a:solidFill>
              </a:rPr>
              <a:t>Катастрофа!!!!!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342900" y="365125"/>
            <a:ext cx="5239411" cy="4698561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6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"...Подкрепление вызывали?.."</a:t>
            </a:r>
            <a:endParaRPr b="1">
              <a:solidFill>
                <a:schemeClr val="accent6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1325063"/>
            <a:ext cx="4593555" cy="3738623"/>
          </a:xfrm>
        </p:spPr>
        <p:txBody>
          <a:bodyPr/>
          <a:lstStyle/>
          <a:p>
            <a:endParaRPr lang="ru-RU"/>
          </a:p>
          <a:p>
            <a:endParaRPr lang="ru-RU"/>
          </a:p>
          <a:p>
            <a:pPr marL="0" indent="0">
              <a:buNone/>
            </a:pPr>
            <a:endParaRPr lang="ru-RU" b="1">
              <a:solidFill>
                <a:srgbClr val="C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582311" y="1325063"/>
            <a:ext cx="6469201" cy="48519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160545" y="365125"/>
            <a:ext cx="4284455" cy="4802842"/>
          </a:xfrm>
        </p:spPr>
        <p:txBody>
          <a:bodyPr/>
          <a:lstStyle/>
          <a:p>
            <a:pPr algn="ctr"/>
            <a:r>
              <a:rPr lang="ru-RU" b="1">
                <a:solidFill>
                  <a:srgbClr val="0070C0"/>
                </a:solidFill>
              </a:rPr>
              <a:t>Не ходите к детям с пустыми руками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60545" y="1653829"/>
            <a:ext cx="4211134" cy="2832742"/>
          </a:xfrm>
        </p:spPr>
        <p:txBody>
          <a:bodyPr/>
          <a:lstStyle/>
          <a:p>
            <a:pPr marL="0" indent="0" algn="ctr">
              <a:buNone/>
            </a:pPr>
            <a:endParaRPr lang="ru-RU" b="1">
              <a:solidFill>
                <a:srgbClr val="00B05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12190" y="1316022"/>
            <a:ext cx="7551512" cy="5032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762000" y="1838325"/>
            <a:ext cx="3848100" cy="2366235"/>
          </a:xfrm>
        </p:spPr>
        <p:txBody>
          <a:bodyPr/>
          <a:lstStyle/>
          <a:p>
            <a:pPr algn="ctr"/>
            <a:r>
              <a:rPr lang="ru-RU" b="1">
                <a:solidFill>
                  <a:srgbClr val="0070C0"/>
                </a:solidFill>
              </a:rPr>
              <a:t>Играйте с детьми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17066" y="2682775"/>
            <a:ext cx="4593554" cy="3043570"/>
          </a:xfrm>
        </p:spPr>
        <p:txBody>
          <a:bodyPr/>
          <a:lstStyle/>
          <a:p>
            <a:pPr marL="0" indent="0" algn="ctr">
              <a:buNone/>
            </a:pPr>
            <a:endParaRPr b="1">
              <a:solidFill>
                <a:schemeClr val="accent4">
                  <a:lumMod val="75000"/>
                </a:schemeClr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200536" y="1150114"/>
            <a:ext cx="6345403" cy="48060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193989" y="365125"/>
            <a:ext cx="11159811" cy="866094"/>
          </a:xfrm>
        </p:spPr>
        <p:txBody>
          <a:bodyPr/>
          <a:lstStyle/>
          <a:p>
            <a:pPr algn="ctr"/>
            <a:r>
              <a:rPr lang="ru-RU" b="1">
                <a:solidFill>
                  <a:srgbClr val="0070C0"/>
                </a:solidFill>
              </a:rPr>
              <a:t>Выразительность речи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93989" y="2223321"/>
            <a:ext cx="3598038" cy="241135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/>
              <a:t>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22831" y="1231219"/>
            <a:ext cx="7511786" cy="54710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762000" y="528411"/>
            <a:ext cx="10515600" cy="601663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Творчество, выдумка, фантазия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 </a:t>
            </a:r>
            <a:r>
              <a:rPr lang="ru-RU" b="1" dirty="0">
                <a:solidFill>
                  <a:srgbClr val="0070C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похвала</a:t>
            </a:r>
            <a:endParaRPr b="1">
              <a:solidFill>
                <a:srgbClr val="0070C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48167" y="3008085"/>
            <a:ext cx="3593269" cy="2351763"/>
          </a:xfrm>
        </p:spPr>
        <p:txBody>
          <a:bodyPr/>
          <a:lstStyle/>
          <a:p>
            <a:pPr marL="0" indent="0">
              <a:buNone/>
            </a:pPr>
            <a:endParaRPr b="1">
              <a:solidFill>
                <a:srgbClr val="C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8167" y="946202"/>
            <a:ext cx="3922438" cy="261418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79600" y="1802260"/>
            <a:ext cx="4032800" cy="29622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20365" y="3913641"/>
            <a:ext cx="3922438" cy="27221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676400" y="6354762"/>
            <a:ext cx="10515600" cy="503238"/>
          </a:xfrm>
        </p:spPr>
        <p:txBody>
          <a:bodyPr/>
          <a:lstStyle/>
          <a:p>
            <a:r>
              <a:rPr sz="1600"/>
              <a:t>Источник данных и инфографики: Информационный бюллетень «Мониторинг экономики образования» №32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5286333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Морской бриз">
  <a:themeElements>
    <a:clrScheme name="Морской бриз">
      <a:dk1>
        <a:srgbClr val="000000"/>
      </a:dk1>
      <a:lt1>
        <a:sysClr val="window" lastClr="FFFFFF"/>
      </a:lt1>
      <a:dk2>
        <a:srgbClr val="150060"/>
      </a:dk2>
      <a:lt2>
        <a:srgbClr val="D5E3E0"/>
      </a:lt2>
      <a:accent1>
        <a:srgbClr val="27AAE1"/>
      </a:accent1>
      <a:accent2>
        <a:srgbClr val="28D3E0"/>
      </a:accent2>
      <a:accent3>
        <a:srgbClr val="2B6CC5"/>
      </a:accent3>
      <a:accent4>
        <a:srgbClr val="FCCD03"/>
      </a:accent4>
      <a:accent5>
        <a:srgbClr val="731889"/>
      </a:accent5>
      <a:accent6>
        <a:srgbClr val="2683C6"/>
      </a:accent6>
      <a:hlink>
        <a:srgbClr val="256B87"/>
      </a:hlink>
      <a:folHlink>
        <a:srgbClr val="3BA0C8"/>
      </a:folHlink>
    </a:clrScheme>
    <a:fontScheme name="Морской бри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Морской бриз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172</Words>
  <Application>Microsoft Office PowerPoint</Application>
  <PresentationFormat>Произвольный</PresentationFormat>
  <Paragraphs>35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Морской бриз</vt:lpstr>
      <vt:lpstr>Слайд 1</vt:lpstr>
      <vt:lpstr>И вот долгожданный  первый рабочий день</vt:lpstr>
      <vt:lpstr>"...Подкрепление вызывали?.."</vt:lpstr>
      <vt:lpstr>Не ходите к детям с пустыми руками</vt:lpstr>
      <vt:lpstr>Играйте с детьми</vt:lpstr>
      <vt:lpstr>"...Разительный контраст с Фиксиком, правда?.."</vt:lpstr>
      <vt:lpstr>Выразительность речи</vt:lpstr>
      <vt:lpstr>Творчество, выдумка, фантазия и похвала</vt:lpstr>
      <vt:lpstr>Слайд 9</vt:lpstr>
    </vt:vector>
  </TitlesOfParts>
  <Company>Mobile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Латунова Виктория</dc:creator>
  <cp:lastModifiedBy>Латунова Виктория</cp:lastModifiedBy>
  <cp:revision>2</cp:revision>
  <dcterms:created xsi:type="dcterms:W3CDTF">2024-03-25T15:52:35Z</dcterms:created>
  <dcterms:modified xsi:type="dcterms:W3CDTF">2024-03-27T18:05:12Z</dcterms:modified>
</cp:coreProperties>
</file>