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2" d="100"/>
          <a:sy n="82" d="100"/>
        </p:scale>
        <p:origin x="786" y="96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26C3E1-7C9A-49D0-8724-A59B6A0C524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BF1F24-B8C4-4CC5-8CB2-EF67755B879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633047"/>
            <a:ext cx="9144000" cy="18874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ГОСУДАРСТВЕННОЕ БЮДЖЕТНОЕ ОБРАЗОВАТЕЛЬНОЕ</a:t>
            </a:r>
            <a:br>
              <a:rPr lang="ru-RU" sz="200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УЧРЕЖДЕНИЕ ДОПОЛНИТЕЛЬНОГО ОБРАЗОВАНИЯ ГОРОДА МОСКВЫ</a:t>
            </a:r>
            <a:br>
              <a:rPr lang="ru-RU" sz="200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ЦЕНТР ДЕТСКОГО ТВОРЧЕСТВА</a:t>
            </a:r>
            <a:br>
              <a:rPr lang="ru-RU" sz="200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«НОВО-ПЕРЕДЕЛКИНО»</a:t>
            </a:r>
            <a:br>
              <a:rPr lang="ru-RU" sz="360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2362199"/>
            <a:ext cx="9144000" cy="289559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ИЗ ОПЫТА ВЕДЕНИЯ </a:t>
            </a:r>
            <a:r>
              <a:rPr lang="ru-RU" sz="2800" b="1">
                <a:solidFill>
                  <a:prstClr val="black"/>
                </a:solidFill>
                <a:latin typeface="Times New Roman"/>
                <a:cs typeface="Times New Roman"/>
              </a:rPr>
              <a:t>ТЕЛЕГРАМ КАНАЛА </a:t>
            </a:r>
            <a:endParaRPr/>
          </a:p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 СПОРТИВНО-ТАНЦЕВАЛЬНОЙ СТУДИИ </a:t>
            </a:r>
            <a:endParaRPr/>
          </a:p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«АЭРОБИК-ДЭНС» </a:t>
            </a:r>
            <a:r>
              <a:rPr lang="ru-RU" sz="2800" b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2800" b="1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                                           </a:t>
            </a:r>
            <a:endParaRPr/>
          </a:p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                                                 Педагог ДО Кудряшова И.М.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790" y="1758919"/>
            <a:ext cx="10515600" cy="9474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latin typeface="Times New Roman"/>
                <a:cs typeface="Times New Roman"/>
              </a:rPr>
              <a:t>ИНФОРМАЦИОННЫЙ КОНТЕНТ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11567" y="3002800"/>
            <a:ext cx="10515600" cy="202196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  </a:t>
            </a:r>
            <a:r>
              <a:rPr lang="ru-RU" sz="1800">
                <a:latin typeface="Times New Roman"/>
                <a:cs typeface="Times New Roman"/>
              </a:rPr>
              <a:t>Этот контент наполняется н</a:t>
            </a: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ами</a:t>
            </a:r>
            <a:r>
              <a:rPr lang="ru-RU" sz="1800">
                <a:latin typeface="Times New Roman"/>
                <a:cs typeface="Times New Roman"/>
              </a:rPr>
              <a:t> информацией о событиях в студии, Учреждении: </a:t>
            </a:r>
            <a:endParaRPr/>
          </a:p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>о результативности участия обучающихся в соревнованиях, конкурсах, фестивалях разного уровня;</a:t>
            </a:r>
            <a:endParaRPr/>
          </a:p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>о выступлениях ребят в концертных программах на разных площадках города, района и Учреждения; </a:t>
            </a:r>
            <a:endParaRPr/>
          </a:p>
          <a:p>
            <a:pPr>
              <a:defRPr/>
            </a:pPr>
            <a:r>
              <a:rPr lang="ru-RU" sz="1800">
                <a:latin typeface="Times New Roman"/>
                <a:cs typeface="Times New Roman"/>
              </a:rPr>
              <a:t>о сдаче обучающимися нормативов КМС и на разряды, о</a:t>
            </a:r>
            <a:r>
              <a:rPr lang="ru-RU" sz="180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800">
                <a:latin typeface="Times New Roman"/>
                <a:cs typeface="Times New Roman"/>
              </a:rPr>
              <a:t>присвоение звания кандидата в мастера спорта.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\Desktop\Скриншот 09-12-2023 17011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127487" y="0"/>
            <a:ext cx="3152775" cy="6723033"/>
          </a:xfrm>
          <a:prstGeom prst="rect">
            <a:avLst/>
          </a:prstGeom>
          <a:noFill/>
        </p:spPr>
      </p:pic>
      <p:pic>
        <p:nvPicPr>
          <p:cNvPr id="2052" name="Picture 4" descr="C:\Users\A\Desktop\Скриншот 09-12-2023 17020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19507" y="131732"/>
            <a:ext cx="3076574" cy="6591301"/>
          </a:xfrm>
          <a:prstGeom prst="rect">
            <a:avLst/>
          </a:prstGeom>
          <a:noFill/>
        </p:spPr>
      </p:pic>
      <p:pic>
        <p:nvPicPr>
          <p:cNvPr id="2053" name="Picture 5" descr="C:\Users\A\Desktop\Скриншот 09-12-2023 170332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280262" y="0"/>
            <a:ext cx="2624427" cy="6713091"/>
          </a:xfrm>
          <a:prstGeom prst="rect">
            <a:avLst/>
          </a:prstGeom>
          <a:noFill/>
        </p:spPr>
      </p:pic>
      <p:pic>
        <p:nvPicPr>
          <p:cNvPr id="2054" name="Picture 6" descr="C:\Users\A\Desktop\Скриншот 09-12-2023 170452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904689" y="131732"/>
            <a:ext cx="3124200" cy="65087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02689" y="873995"/>
            <a:ext cx="10515600" cy="9730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latin typeface="Times New Roman"/>
                <a:cs typeface="Times New Roman"/>
              </a:rPr>
              <a:t>ПОЗНАВАТЕЛЬНО-ОБРАЗОВАТЕЛЬНЫЙ КОНТЕНТ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20445" y="1989054"/>
            <a:ext cx="10515600" cy="500465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/>
              <a:t> </a:t>
            </a:r>
            <a:r>
              <a:rPr lang="ru-RU" sz="1700">
                <a:latin typeface="Times New Roman"/>
                <a:cs typeface="Times New Roman"/>
              </a:rPr>
              <a:t>Этот контент наполняем:</a:t>
            </a:r>
            <a:endParaRPr/>
          </a:p>
          <a:p>
            <a:pPr>
              <a:defRPr/>
            </a:pPr>
            <a:r>
              <a:rPr lang="ru-RU" sz="1700">
                <a:latin typeface="Times New Roman"/>
                <a:cs typeface="Times New Roman"/>
              </a:rPr>
              <a:t>информацией, разъясняющей ребенку как правильно выполнять то или иное упражнение, в чем его полезность для жизнедеятельности организма человека; </a:t>
            </a:r>
            <a:endParaRPr/>
          </a:p>
          <a:p>
            <a:pPr>
              <a:defRPr/>
            </a:pPr>
            <a:r>
              <a:rPr lang="ru-RU" sz="1700">
                <a:latin typeface="Times New Roman"/>
                <a:cs typeface="Times New Roman"/>
              </a:rPr>
              <a:t>обучающими постами;</a:t>
            </a:r>
            <a:endParaRPr/>
          </a:p>
          <a:p>
            <a:pPr>
              <a:defRPr/>
            </a:pPr>
            <a:r>
              <a:rPr lang="ru-RU" sz="1700">
                <a:latin typeface="Times New Roman"/>
                <a:cs typeface="Times New Roman"/>
              </a:rPr>
              <a:t> подборками с познавательной информацией по актуальной теме;</a:t>
            </a:r>
            <a:endParaRPr/>
          </a:p>
          <a:p>
            <a:pPr>
              <a:defRPr/>
            </a:pPr>
            <a:r>
              <a:rPr lang="ru-RU" sz="1700">
                <a:latin typeface="Times New Roman"/>
                <a:cs typeface="Times New Roman"/>
              </a:rPr>
              <a:t>советами, рекомендациями, пояснениями как правильно делать;</a:t>
            </a:r>
            <a:endParaRPr/>
          </a:p>
          <a:p>
            <a:pPr>
              <a:defRPr/>
            </a:pPr>
            <a:r>
              <a:rPr lang="ru-RU" sz="1700">
                <a:latin typeface="Times New Roman"/>
                <a:cs typeface="Times New Roman"/>
              </a:rPr>
              <a:t> заданиями для занятий самостоятельно дома;</a:t>
            </a:r>
            <a:endParaRPr/>
          </a:p>
          <a:p>
            <a:pPr>
              <a:defRPr/>
            </a:pPr>
            <a:r>
              <a:rPr lang="ru-RU" sz="1700">
                <a:latin typeface="Times New Roman"/>
                <a:cs typeface="Times New Roman"/>
              </a:rPr>
              <a:t> викторинами на закрепление понятий, тестами;</a:t>
            </a:r>
            <a:endParaRPr/>
          </a:p>
          <a:p>
            <a:pPr>
              <a:defRPr/>
            </a:pPr>
            <a:r>
              <a:rPr lang="ru-RU" sz="1700">
                <a:latin typeface="Times New Roman"/>
                <a:cs typeface="Times New Roman"/>
              </a:rPr>
              <a:t> рекомендациями,</a:t>
            </a:r>
            <a:r>
              <a:rPr lang="ru-RU" sz="1700">
                <a:solidFill>
                  <a:schemeClr val="tx1"/>
                </a:solidFill>
                <a:latin typeface="Times New Roman"/>
                <a:cs typeface="Times New Roman"/>
              </a:rPr>
              <a:t> разъяснениями</a:t>
            </a:r>
            <a:r>
              <a:rPr lang="ru-RU" sz="170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1700">
                <a:latin typeface="Times New Roman"/>
                <a:cs typeface="Times New Roman"/>
              </a:rPr>
              <a:t>и советами на разные темы и по запросу.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\Desktop\Скриншот 09-12-2023 17081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639453" y="3085327"/>
            <a:ext cx="2524125" cy="3057525"/>
          </a:xfrm>
          <a:prstGeom prst="rect">
            <a:avLst/>
          </a:prstGeom>
          <a:noFill/>
        </p:spPr>
      </p:pic>
      <p:pic>
        <p:nvPicPr>
          <p:cNvPr id="3075" name="Picture 3" descr="C:\Users\A\Desktop\Скриншот 09-12-2023 17083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95308" y="543694"/>
            <a:ext cx="2400300" cy="5599161"/>
          </a:xfrm>
          <a:prstGeom prst="rect">
            <a:avLst/>
          </a:prstGeom>
          <a:noFill/>
        </p:spPr>
      </p:pic>
      <p:pic>
        <p:nvPicPr>
          <p:cNvPr id="3076" name="Picture 4" descr="C:\Users\A\Desktop\Скриншот 09-12-2023 170849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693262" y="543695"/>
            <a:ext cx="3763444" cy="5599160"/>
          </a:xfrm>
          <a:prstGeom prst="rect">
            <a:avLst/>
          </a:prstGeom>
          <a:noFill/>
        </p:spPr>
      </p:pic>
      <p:pic>
        <p:nvPicPr>
          <p:cNvPr id="3077" name="Picture 5" descr="C:\Users\A\Desktop\Скриншот 09-12-2023 170904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9451640" y="543695"/>
            <a:ext cx="2572398" cy="5599159"/>
          </a:xfrm>
          <a:prstGeom prst="rect">
            <a:avLst/>
          </a:prstGeom>
          <a:noFill/>
        </p:spPr>
      </p:pic>
      <p:pic>
        <p:nvPicPr>
          <p:cNvPr id="3078" name="Picture 6" descr="C:\Users\A\Desktop\Скриншот 09-12-2023 170917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6638892" y="543694"/>
            <a:ext cx="2524686" cy="23543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76056" y="726832"/>
            <a:ext cx="10515600" cy="13950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latin typeface="Times New Roman"/>
                <a:cs typeface="Times New Roman"/>
              </a:rPr>
              <a:t>РАЗВЛЕКАТЕЛЬНО-ДОСУГОВЫЙ </a:t>
            </a:r>
            <a:r>
              <a:rPr lang="ru-RU" sz="3200" b="1">
                <a:latin typeface="Times New Roman"/>
                <a:cs typeface="Times New Roman"/>
              </a:rPr>
              <a:t>КОНТЕНТ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2309446"/>
            <a:ext cx="10515600" cy="574958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  Высокую активность участия в </a:t>
            </a:r>
            <a:r>
              <a:rPr lang="ru-RU">
                <a:latin typeface="Times New Roman"/>
                <a:cs typeface="Times New Roman"/>
              </a:rPr>
              <a:t>развлекательно-досуговом </a:t>
            </a:r>
            <a:r>
              <a:rPr lang="ru-RU">
                <a:latin typeface="Times New Roman"/>
                <a:cs typeface="Times New Roman"/>
              </a:rPr>
              <a:t>контенте проявляют как дети так и взрослые.</a:t>
            </a:r>
            <a:endParaRPr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  Розыгрыши, </a:t>
            </a:r>
            <a:r>
              <a:rPr lang="ru-RU">
                <a:latin typeface="Times New Roman"/>
                <a:cs typeface="Times New Roman"/>
              </a:rPr>
              <a:t>флешмобы</a:t>
            </a:r>
            <a:r>
              <a:rPr lang="ru-RU">
                <a:latin typeface="Times New Roman"/>
                <a:cs typeface="Times New Roman"/>
              </a:rPr>
              <a:t>, конкурсы, приколы, интерактивные </a:t>
            </a:r>
            <a:r>
              <a:rPr lang="ru-RU">
                <a:latin typeface="Times New Roman"/>
                <a:cs typeface="Times New Roman"/>
              </a:rPr>
              <a:t>игры, путешествия и экскурсии </a:t>
            </a:r>
            <a:r>
              <a:rPr lang="ru-RU">
                <a:latin typeface="Times New Roman"/>
                <a:cs typeface="Times New Roman"/>
              </a:rPr>
              <a:t>проводятся с целью увеличения охвата читателей,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поддерживания их устойчивого интереса к нашей страничке,</a:t>
            </a:r>
            <a:r>
              <a:rPr lang="ru-RU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а также привлечения новых подписчиков.  </a:t>
            </a:r>
            <a:endParaRPr>
              <a:latin typeface="Times New Roman"/>
              <a:cs typeface="Times New Roman"/>
            </a:endParaRPr>
          </a:p>
          <a:p>
            <a:pPr marL="0" indent="0" algn="ctr"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\Desktop\Скриншот 09-12-2023 171201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64465" y="85724"/>
            <a:ext cx="2799488" cy="4164457"/>
          </a:xfrm>
          <a:prstGeom prst="rect">
            <a:avLst/>
          </a:prstGeom>
          <a:noFill/>
        </p:spPr>
      </p:pic>
      <p:pic>
        <p:nvPicPr>
          <p:cNvPr id="4100" name="Picture 4" descr="C:\Users\A\Desktop\Скриншот 09-12-2023 171504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863130" y="74493"/>
            <a:ext cx="3422912" cy="5722354"/>
          </a:xfrm>
          <a:prstGeom prst="rect">
            <a:avLst/>
          </a:prstGeom>
          <a:noFill/>
        </p:spPr>
      </p:pic>
      <p:pic>
        <p:nvPicPr>
          <p:cNvPr id="4102" name="Picture 6" descr="C:\Users\A\Desktop\Скриншот 09-12-2023 171243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73883" y="85724"/>
            <a:ext cx="2578635" cy="4131169"/>
          </a:xfrm>
          <a:prstGeom prst="rect">
            <a:avLst/>
          </a:prstGeom>
          <a:noFill/>
        </p:spPr>
      </p:pic>
      <p:pic>
        <p:nvPicPr>
          <p:cNvPr id="4104" name="Picture 8" descr="C:\Users\A\Desktop\Скриншот 09-12-2023 171221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9364089" y="74493"/>
            <a:ext cx="2768215" cy="5722354"/>
          </a:xfrm>
          <a:prstGeom prst="rect">
            <a:avLst/>
          </a:prstGeom>
          <a:noFill/>
        </p:spPr>
      </p:pic>
      <p:pic>
        <p:nvPicPr>
          <p:cNvPr id="4101" name="Picture 5" descr="C:\Users\A\Desktop\Скриншот 09-12-2023 171421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2702179" y="4354089"/>
            <a:ext cx="3086100" cy="2143125"/>
          </a:xfrm>
          <a:prstGeom prst="rect">
            <a:avLst/>
          </a:prstGeom>
          <a:noFill/>
        </p:spPr>
      </p:pic>
      <p:pic>
        <p:nvPicPr>
          <p:cNvPr id="4098" name="Picture 2" descr="C:\Users\A\Desktop\Скриншот 09-12-2023 171434.jp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73883" y="4354089"/>
            <a:ext cx="2125434" cy="23228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Times New Roman"/>
                <a:cs typeface="Times New Roman"/>
              </a:rPr>
              <a:t>НАШИ ПЛАНЫ ПО СОВЕРШЕНСТВОВАНИЮ КОНТЕНТА СТРАНИЦЫ ГРУППЫ</a:t>
            </a:r>
            <a:endParaRPr sz="32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ru-RU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i="1" u="sng">
                <a:solidFill>
                  <a:schemeClr val="tx1"/>
                </a:solidFill>
                <a:latin typeface="Times New Roman"/>
                <a:cs typeface="Times New Roman"/>
              </a:rPr>
              <a:t>1. </a:t>
            </a:r>
            <a:r>
              <a:rPr lang="ru-RU" b="1" i="1" u="sng">
                <a:solidFill>
                  <a:schemeClr val="tx1"/>
                </a:solidFill>
                <a:latin typeface="Times New Roman"/>
                <a:cs typeface="Times New Roman"/>
              </a:rPr>
              <a:t>Ведение рубрики о нашем Центре</a:t>
            </a:r>
            <a:r>
              <a:rPr lang="ru-RU" i="1" u="sng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об истории его создания;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об уютном и красивом здании, которое для многих детей стало вторым домом;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о педагогических работниках и сотрудниках, которые наполняют Учреждение интересной, многогранной жизнью, так востребованной детьми и взрослыми, вспомогательном персонале, создающем благоприятные и безопасные условия для обучения, развития и воспитания детей и взрослых. 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5800" y="441731"/>
            <a:ext cx="10515600" cy="923518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ru-RU" sz="2800">
                <a:latin typeface="Times New Roman"/>
                <a:ea typeface="+mn-ea"/>
                <a:cs typeface="Times New Roman"/>
              </a:rPr>
              <a:t>2.</a:t>
            </a:r>
            <a:r>
              <a:rPr lang="ru-RU" sz="2800">
                <a:solidFill>
                  <a:srgbClr val="0070C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Введение </a:t>
            </a:r>
            <a:r>
              <a:rPr lang="ru-RU" sz="28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рубрики</a:t>
            </a:r>
            <a:br>
              <a:rPr lang="ru-RU" sz="2800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800" b="1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2800" b="1" i="1" u="sng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«Обратная связь. Вы спрашиваете – мы отвечаем»</a:t>
            </a:r>
            <a:r>
              <a:rPr lang="ru-RU" sz="2800" b="1" i="1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.</a:t>
            </a:r>
            <a:br>
              <a:rPr lang="ru-RU" sz="2800" b="1" i="1">
                <a:solidFill>
                  <a:srgbClr val="0070C0"/>
                </a:solidFill>
                <a:latin typeface="Times New Roman"/>
                <a:ea typeface="+mn-ea"/>
                <a:cs typeface="Times New Roman"/>
              </a:rPr>
            </a:br>
            <a:endParaRPr lang="ru-RU" sz="2800" b="1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198" y="1418491"/>
            <a:ext cx="10515600" cy="509025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 lnSpcReduction="12000"/>
          </a:bodyPr>
          <a:lstStyle/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 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Обратная связь с  читателями в форме отзывов, комментариев, оценок контента постов с одной стороны эффективно влияют на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репутацию Телеграм канала студии, вызывают </a:t>
            </a: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доверие,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интерес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к теме у подписчиков и читателей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, 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а с другой – дает нам понимание правильности, актуальности, целесообразности предложенных постов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, корректировки их контента.</a:t>
            </a: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  Ответы, на задаваемые подписчиками вопросы, наши советы родителям – это значимые аспекты во взаимодействии с целевой аудиторией.</a:t>
            </a: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Введение рубрики «Обратная связь. </a:t>
            </a:r>
            <a:r>
              <a:rPr lang="ru-RU">
                <a:latin typeface="Times New Roman"/>
                <a:cs typeface="Times New Roman"/>
              </a:rPr>
              <a:t>Вы спрашиваете – мы отвечаем», продолжение м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ониторинга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и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анализа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обратной связи –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будут одной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из приоритетных сторон нашей работы, что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позволит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держать пульс на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обеспечении</a:t>
            </a:r>
            <a:r>
              <a:rPr lang="ru-RU"/>
              <a:t>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эффективности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и интереса к контенту </a:t>
            </a:r>
            <a:r>
              <a:rPr lang="ru-RU">
                <a:latin typeface="Times New Roman"/>
                <a:cs typeface="Times New Roman"/>
              </a:rPr>
              <a:t>Телеграм канала студии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увеличению числа подписчиков.</a:t>
            </a:r>
            <a:endParaRPr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ru-RU" sz="3200" b="1">
                <a:solidFill>
                  <a:schemeClr val="tx1"/>
                </a:solidFill>
                <a:latin typeface="Times New Roman"/>
                <a:ea typeface="+mn-ea"/>
                <a:cs typeface="Times New Roman"/>
              </a:rPr>
              <a:t>ВЫВОДЫ</a:t>
            </a:r>
            <a:endParaRPr sz="3200" b="1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5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Расширение целевой аудитории, актуальность, системность, многогранность, регулярность контент-плана и его реализации позволили увеличить число подписчиков до 300 человек. Это положительный показатель. Значит, наша стратегия и тактика работы верна. </a:t>
            </a:r>
            <a:endParaRPr sz="2500"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  <a:p>
            <a:pPr>
              <a:defRPr/>
            </a:pPr>
            <a:r>
              <a:rPr lang="ru-RU" sz="25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 Мониторинг и анализ обратной связи – это одна из приоритетных сторон нашей работы, что позволяет держать пульс на обеспечении</a:t>
            </a:r>
            <a:br>
              <a:rPr lang="ru-RU" sz="25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</a:br>
            <a:r>
              <a:rPr lang="ru-RU" sz="25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эффективности и интереса к контенту </a:t>
            </a:r>
            <a:r>
              <a:rPr lang="ru-RU" sz="2500">
                <a:latin typeface="Times New Roman"/>
                <a:ea typeface="+mj-ea"/>
                <a:cs typeface="Times New Roman"/>
              </a:rPr>
              <a:t>Телеграм </a:t>
            </a:r>
            <a:r>
              <a:rPr lang="ru-RU" sz="2500">
                <a:latin typeface="Times New Roman"/>
                <a:ea typeface="+mj-ea"/>
                <a:cs typeface="Times New Roman"/>
              </a:rPr>
              <a:t>канала студии</a:t>
            </a:r>
            <a:r>
              <a:rPr lang="ru-RU" sz="25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, </a:t>
            </a:r>
            <a:r>
              <a:rPr lang="ru-RU" sz="25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увеличению числа подписчиков, а в итоге решения проблемы нового набора обучающихся на образовательные программы спортивно-танцевальной студии «</a:t>
            </a:r>
            <a:r>
              <a:rPr lang="ru-RU" sz="25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Аэробик-Дэнс</a:t>
            </a:r>
            <a:r>
              <a:rPr lang="ru-RU" sz="2500"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».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latin typeface="Times New Roman"/>
                <a:cs typeface="Times New Roman"/>
              </a:rPr>
              <a:t>Почему это важно для развития студии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ru-RU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Информирование читателей об интересной, увлекательной и многогранной жизни и деятельности нашей студии направлено на п</a:t>
            </a: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ривлечение все большего числа подписчиков, которые интересуются таким направлением физического и эстетического развития детей и взрослых как аэробика, </a:t>
            </a: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фитнес</a:t>
            </a:r>
            <a:r>
              <a:rPr lang="ru-RU">
                <a:latin typeface="Times New Roman"/>
                <a:cs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97169" y="500063"/>
            <a:ext cx="10515600" cy="8715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>
                <a:latin typeface="Times New Roman"/>
                <a:cs typeface="Times New Roman"/>
              </a:rPr>
              <a:t>Наши первые </a:t>
            </a:r>
            <a:r>
              <a:rPr lang="ru-RU" sz="3200" b="1">
                <a:latin typeface="Times New Roman"/>
                <a:cs typeface="Times New Roman"/>
              </a:rPr>
              <a:t>шаги ведения </a:t>
            </a:r>
            <a:r>
              <a:rPr lang="ru-RU" sz="3200" b="1">
                <a:latin typeface="Times New Roman"/>
                <a:cs typeface="Times New Roman"/>
              </a:rPr>
              <a:t>Телеграм </a:t>
            </a:r>
            <a:r>
              <a:rPr lang="ru-RU" sz="3200" b="1">
                <a:latin typeface="Times New Roman"/>
                <a:cs typeface="Times New Roman"/>
              </a:rPr>
              <a:t>канала студии </a:t>
            </a:r>
            <a:endParaRPr lang="ru-RU" sz="3200" b="1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371600"/>
            <a:ext cx="10515600" cy="504092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2500" lnSpcReduction="20000"/>
          </a:bodyPr>
          <a:lstStyle/>
          <a:p>
            <a:pPr marL="0" lvl="0" indent="0" algn="ctr">
              <a:buNone/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Спортивно- танцевальная студия «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Аэробик-Дэнс</a:t>
            </a: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2800"/>
          </a:p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Танцевальное искусство</a:t>
            </a:r>
            <a:endParaRPr sz="28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Спортивная аэробика </a:t>
            </a:r>
            <a:endParaRPr sz="28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Фитнес аэробика</a:t>
            </a:r>
            <a:endParaRPr sz="2800"/>
          </a:p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Основы акробатики</a:t>
            </a:r>
            <a:endParaRPr sz="2800"/>
          </a:p>
          <a:p>
            <a:pPr>
              <a:defRPr/>
            </a:pPr>
            <a:endParaRPr sz="2800"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Создали творческую группу для ведения страницы группы студии в Телеграм канале в которую вошли обучающиеся, родители, педагог.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Определили нашу целевую аудиторию. Вначале работы это были родители детей обучающихся.</a:t>
            </a:r>
            <a:endParaRPr sz="2800"/>
          </a:p>
          <a:p>
            <a:pPr>
              <a:defRPr/>
            </a:pPr>
            <a:r>
              <a:rPr lang="ru-RU" sz="2800">
                <a:solidFill>
                  <a:prstClr val="black"/>
                </a:solidFill>
                <a:latin typeface="Times New Roman"/>
                <a:cs typeface="Times New Roman"/>
              </a:rPr>
              <a:t>Обсудили каким должно быть название и логотип страницы группы в Телеграм канале;</a:t>
            </a:r>
            <a:r>
              <a:rPr lang="ru-RU" sz="1600">
                <a:solidFill>
                  <a:srgbClr val="FF0000"/>
                </a:solidFill>
                <a:latin typeface="Times New Roman"/>
                <a:cs typeface="Times New Roman"/>
              </a:rPr>
              <a:t>              </a:t>
            </a:r>
            <a:r>
              <a:rPr lang="ru-RU" sz="1600">
                <a:latin typeface="Times New Roman"/>
                <a:cs typeface="Times New Roman"/>
              </a:rPr>
              <a:t>   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Определили тип контента (содержания): информационный.</a:t>
            </a:r>
            <a:endParaRPr sz="2800"/>
          </a:p>
          <a:p>
            <a:pPr>
              <a:defRPr/>
            </a:pPr>
            <a:r>
              <a:rPr lang="ru-RU" sz="2800" b="0">
                <a:solidFill>
                  <a:srgbClr val="151515"/>
                </a:solidFill>
                <a:latin typeface="Times New Roman"/>
                <a:cs typeface="Times New Roman"/>
              </a:rPr>
              <a:t>Получили согласие родителей на фото- и видеосъемку детей с последующим использованием на сайте и в социальных сетях в форме их личных письменных заявлений.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2975" y="1249135"/>
            <a:ext cx="1666456" cy="2133228"/>
          </a:xfrm>
          <a:prstGeom prst="rect">
            <a:avLst/>
          </a:prstGeom>
        </p:spPr>
      </p:pic>
      <p:pic>
        <p:nvPicPr>
          <p:cNvPr id="809815605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687342" y="1295771"/>
            <a:ext cx="1666455" cy="2133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189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latin typeface="Times New Roman"/>
                <a:cs typeface="Times New Roman"/>
              </a:rPr>
              <a:t>НАШ ПЕРВЫЙ ОПЫТ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090246"/>
            <a:ext cx="10515600" cy="5086716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Родители положительно откликнулись на наши посты, видеоматериалы, которые мы публиковали с соревнований, конкурсов, фестивалей, концертов, </a:t>
            </a: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 в которых участвовали.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Это нас вдохновляло.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Мы обсудили публикацию в интернете  Ольги Кочкиной «Готовый контент-план для соцсетей детского развивающего центра».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Было принято решение расширить целевую аудиторию, ввести в практику разработку контент-плана на 2 недели, разнообразить направления контента (содержимого).</a:t>
            </a:r>
            <a:endParaRPr/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ru-RU" sz="3600" b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КАКИЕ КОРРЕКТИВЫ БЫЛИ ВНЕСЕНЫ </a:t>
            </a:r>
            <a:r>
              <a:rPr lang="ru-RU" sz="3600" b="1">
                <a:solidFill>
                  <a:prstClr val="black"/>
                </a:solidFill>
                <a:latin typeface="Times New Roman"/>
                <a:cs typeface="Times New Roman"/>
              </a:rPr>
              <a:t>НАМИ</a:t>
            </a:r>
            <a:r>
              <a:rPr lang="ru-RU" sz="3600" b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ru-RU" sz="3600" b="1">
                <a:solidFill>
                  <a:prstClr val="black"/>
                </a:solidFill>
                <a:latin typeface="Times New Roman"/>
                <a:cs typeface="Times New Roman"/>
              </a:rPr>
              <a:t>В РАБОТУ </a:t>
            </a:r>
            <a:br>
              <a:rPr lang="ru-RU" sz="320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254368"/>
            <a:ext cx="10515600" cy="52519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Целевая аудитория странички нашей группы расширилась. Сегодня среди подписчиков и читателей обучающиеся, их </a:t>
            </a: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родители, жители районов Ново-Переделкино, Ближнее Переделкино, Внуково, Солнцево-Парк.</a:t>
            </a:r>
            <a:endParaRPr/>
          </a:p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Мы структурировали контент наших постов по направлениям. </a:t>
            </a:r>
            <a:endParaRPr/>
          </a:p>
          <a:p>
            <a:pPr marL="0" indent="0" algn="ctr">
              <a:buNone/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Направления контента:</a:t>
            </a:r>
            <a:endParaRPr/>
          </a:p>
          <a:p>
            <a:pPr marL="0" lvl="0" indent="0">
              <a:buNone/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         - рекламный</a:t>
            </a:r>
            <a:endParaRPr/>
          </a:p>
          <a:p>
            <a:pPr marL="0" indent="0">
              <a:buNone/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         - информационный</a:t>
            </a:r>
            <a:endParaRPr/>
          </a:p>
          <a:p>
            <a:pPr marL="0" indent="0">
              <a:buNone/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         - познавательно-образовательный</a:t>
            </a:r>
            <a:endParaRPr/>
          </a:p>
          <a:p>
            <a:pPr marL="0" indent="0">
              <a:buNone/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         – развлекательно-досуговый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Начали разрабатывать контент-планы на 2 недели. </a:t>
            </a:r>
            <a:r>
              <a:rPr lang="ru-RU">
                <a:solidFill>
                  <a:srgbClr val="0070C0"/>
                </a:solidFill>
                <a:latin typeface="Times New Roman"/>
                <a:cs typeface="Times New Roman"/>
              </a:rPr>
              <a:t>         </a:t>
            </a:r>
            <a:endParaRPr/>
          </a:p>
          <a:p>
            <a:pPr marL="0" indent="0">
              <a:buNone/>
              <a:defRPr/>
            </a:pPr>
            <a:endParaRPr lang="ru-RU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br>
              <a:rPr lang="ru-RU" sz="4000">
                <a:latin typeface="Calibri"/>
                <a:ea typeface="Calibri"/>
                <a:cs typeface="Times New Roman"/>
              </a:rPr>
            </a:br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 bwMode="auto">
          <a:xfrm>
            <a:off x="1524000" y="527538"/>
            <a:ext cx="9144000" cy="11957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>
                <a:latin typeface="Times New Roman"/>
                <a:cs typeface="Times New Roman"/>
              </a:rPr>
              <a:t>ФОРМАТ КОНТЕНТ-ПЛАНА</a:t>
            </a:r>
            <a:endParaRPr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914400" y="1910864"/>
          <a:ext cx="10562490" cy="40386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348153"/>
                <a:gridCol w="1981845"/>
                <a:gridCol w="1992276"/>
                <a:gridCol w="1664676"/>
                <a:gridCol w="3575535"/>
              </a:tblGrid>
              <a:tr h="5334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Сроки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Направленность контента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Название поста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Формат поста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О чем контент</a:t>
                      </a:r>
                      <a:endParaRPr/>
                    </a:p>
                  </a:txBody>
                  <a:tcPr/>
                </a:tc>
              </a:tr>
              <a:tr h="533400"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961292"/>
            <a:ext cx="10515600" cy="72939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>
                <a:latin typeface="Times New Roman"/>
                <a:cs typeface="Times New Roman"/>
              </a:rPr>
              <a:t>НАПРАВЛЕНИЯ КОНТЕНТА С ПРИМЕРАМИ И ФОРМАТАМИ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2883877"/>
            <a:ext cx="10515600" cy="3293086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rgbClr val="2D2D2D"/>
                </a:solidFill>
                <a:latin typeface="Georgia"/>
              </a:rPr>
              <a:t> С целью поддержки устойчивого интереса подписчиков, привлечения</a:t>
            </a:r>
            <a:r>
              <a:rPr lang="ru-RU" b="0" i="0">
                <a:solidFill>
                  <a:srgbClr val="2D2D2D"/>
                </a:solidFill>
                <a:latin typeface="Georgia"/>
              </a:rPr>
              <a:t> новых постоянных читателей нашей странички важно, чтобы излагаемая нами информация носила системный характер, была разноплановой, систематичной. </a:t>
            </a:r>
            <a:endParaRPr/>
          </a:p>
          <a:p>
            <a:pPr>
              <a:defRPr/>
            </a:pPr>
            <a:r>
              <a:rPr lang="ru-RU">
                <a:solidFill>
                  <a:srgbClr val="2D2D2D"/>
                </a:solidFill>
                <a:latin typeface="Georgia"/>
              </a:rPr>
              <a:t> Поэтому при планировании контента мы</a:t>
            </a:r>
            <a:r>
              <a:rPr lang="ru-RU">
                <a:solidFill>
                  <a:schemeClr val="tx1"/>
                </a:solidFill>
                <a:latin typeface="Georgia"/>
              </a:rPr>
              <a:t> начали</a:t>
            </a:r>
            <a:r>
              <a:rPr lang="ru-RU">
                <a:solidFill>
                  <a:srgbClr val="0070C0"/>
                </a:solidFill>
                <a:latin typeface="Georgia"/>
              </a:rPr>
              <a:t> </a:t>
            </a:r>
            <a:r>
              <a:rPr lang="ru-RU">
                <a:solidFill>
                  <a:srgbClr val="2D2D2D"/>
                </a:solidFill>
                <a:latin typeface="Georgia"/>
              </a:rPr>
              <a:t>чередование рекламных постов, обучающего видео, викторин и других форматов.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02689" y="1250044"/>
            <a:ext cx="10515600" cy="151484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  <a:defRPr/>
            </a:pPr>
            <a:br>
              <a:rPr lang="ru-RU" sz="3200" b="1">
                <a:latin typeface="Times New Roman"/>
                <a:cs typeface="Times New Roman"/>
              </a:rPr>
            </a:br>
            <a:r>
              <a:rPr lang="ru-RU" sz="3200" b="1">
                <a:latin typeface="Times New Roman"/>
                <a:cs typeface="Times New Roman"/>
              </a:rPr>
              <a:t>РЕКЛАМНЫЙ </a:t>
            </a:r>
            <a:r>
              <a:rPr lang="ru-RU" sz="3200" b="1">
                <a:latin typeface="Times New Roman"/>
                <a:cs typeface="Times New Roman"/>
              </a:rPr>
              <a:t>КОНТЕНТ</a:t>
            </a:r>
            <a:br>
              <a:rPr lang="ru-RU" sz="3200" b="1">
                <a:latin typeface="Times New Roman"/>
                <a:cs typeface="Times New Roman"/>
              </a:rPr>
            </a:br>
            <a:br>
              <a:rPr lang="ru-RU" sz="3200" b="1">
                <a:latin typeface="Times New Roman"/>
                <a:cs typeface="Times New Roman"/>
              </a:rPr>
            </a:br>
            <a:r>
              <a:rPr lang="ru-RU" sz="3100" b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Анонсы мероприятий, событий, нового набора детей, информации Учреждения.</a:t>
            </a:r>
            <a:br>
              <a:rPr lang="ru-RU" sz="3100" b="1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</a:br>
            <a:endParaRPr lang="ru-RU" sz="3100" b="1"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11567" y="3281323"/>
            <a:ext cx="10515600" cy="399647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Важно, чтобы рекламная информация была краткой и конкретной в изложении, адресной, датированной с указанием ссылок на более подробную информацию.</a:t>
            </a:r>
            <a:endParaRPr/>
          </a:p>
          <a:p>
            <a:pPr marL="0" indent="0">
              <a:buNone/>
              <a:defRPr/>
            </a:pPr>
            <a:r>
              <a:rPr lang="ru-RU">
                <a:latin typeface="Times New Roman"/>
                <a:cs typeface="Times New Roman"/>
              </a:rPr>
              <a:t>Рекламные анонсы необходимо повторять и при необходимости не один раз.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\Desktop\Скриншот 09-12-2023 16530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062776" y="74234"/>
            <a:ext cx="2466975" cy="6591300"/>
          </a:xfrm>
          <a:prstGeom prst="rect">
            <a:avLst/>
          </a:prstGeom>
          <a:noFill/>
        </p:spPr>
      </p:pic>
      <p:pic>
        <p:nvPicPr>
          <p:cNvPr id="1027" name="Picture 3" descr="C:\Users\A\Desktop\Скриншот 09-12-2023 165408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234709" y="1831717"/>
            <a:ext cx="4154689" cy="3119099"/>
          </a:xfrm>
          <a:prstGeom prst="rect">
            <a:avLst/>
          </a:prstGeom>
          <a:noFill/>
        </p:spPr>
      </p:pic>
      <p:pic>
        <p:nvPicPr>
          <p:cNvPr id="1028" name="Picture 4" descr="C:\Users\A\Desktop\Скриншот 09-12-2023 165825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09801" y="117003"/>
            <a:ext cx="3032234" cy="65485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 bwMode="auto">
          <a:xfrm>
            <a:off x="4780655" y="683580"/>
            <a:ext cx="3062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РЕКЛАМНЫЙ КОНТЕНТ</a:t>
            </a:r>
            <a:br>
              <a:rPr lang="ru-RU" b="1">
                <a:latin typeface="Times New Roman"/>
                <a:cs typeface="Times New Roman"/>
              </a:rPr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Lenovo</dc:creator>
  <cp:keywords/>
  <dc:description/>
  <dc:identifier/>
  <dc:language/>
  <cp:lastModifiedBy>Darja Zolina</cp:lastModifiedBy>
  <cp:revision>85</cp:revision>
  <dcterms:created xsi:type="dcterms:W3CDTF">2023-12-05T06:51:49Z</dcterms:created>
  <dcterms:modified xsi:type="dcterms:W3CDTF">2024-01-15T13:03:31Z</dcterms:modified>
  <cp:category/>
  <cp:contentStatus/>
  <cp:version/>
</cp:coreProperties>
</file>