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67" r:id="rId16"/>
    <p:sldId id="273" r:id="rId17"/>
    <p:sldId id="274" r:id="rId1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9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1"/>
          <p:cNvSpPr/>
          <p:nvPr/>
        </p:nvSpPr>
        <p:spPr>
          <a:xfrm>
            <a:off x="1091766" y="2016512"/>
            <a:ext cx="7200000" cy="18818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Реализация годового проекта на тему:</a:t>
            </a:r>
            <a:b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</a:b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«Занимательные опыты и эксперименты, как средство развития любознательности и познавательной активности старших дошкольников»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9" name="TextBox 3"/>
          <p:cNvSpPr/>
          <p:nvPr/>
        </p:nvSpPr>
        <p:spPr>
          <a:xfrm>
            <a:off x="395820" y="535851"/>
            <a:ext cx="835236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Государственное бюджетное дошкольное образовательное учреждение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детский сад № 27 Пушкинского района Санкт-Петербурга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0" name="TextBox 4"/>
          <p:cNvSpPr/>
          <p:nvPr/>
        </p:nvSpPr>
        <p:spPr>
          <a:xfrm>
            <a:off x="3708000" y="5373360"/>
            <a:ext cx="489600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Выполнили воспитатели: Минаева Н.Ю.</a:t>
            </a:r>
            <a:endParaRPr lang="ru-RU" sz="16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Плотникова Н.А.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1"/>
          <p:cNvSpPr/>
          <p:nvPr/>
        </p:nvSpPr>
        <p:spPr>
          <a:xfrm>
            <a:off x="2627451" y="194760"/>
            <a:ext cx="46796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333300"/>
                </a:solidFill>
                <a:latin typeface="Times New Roman"/>
                <a:ea typeface="DejaVu Sans"/>
              </a:rPr>
              <a:t>«</a:t>
            </a: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Волшебная сила магнита»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73" name="TextBox 2"/>
          <p:cNvSpPr/>
          <p:nvPr/>
        </p:nvSpPr>
        <p:spPr>
          <a:xfrm>
            <a:off x="276726" y="668378"/>
            <a:ext cx="8398914" cy="118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Познакомить детей с физическим явлением «магнетизм», выявить свойства магнита: прохождение магнитных сил через различные материалы и вещества, способность притягивать к себе железные предметы помочь выявить материалы, которые могут стать магнетическими.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74" name="Picture 2"/>
          <p:cNvPicPr/>
          <p:nvPr/>
        </p:nvPicPr>
        <p:blipFill>
          <a:blip r:embed="rId2"/>
          <a:stretch/>
        </p:blipFill>
        <p:spPr>
          <a:xfrm>
            <a:off x="7050504" y="1855658"/>
            <a:ext cx="2072255" cy="4845930"/>
          </a:xfrm>
          <a:prstGeom prst="rect">
            <a:avLst/>
          </a:prstGeom>
          <a:ln w="0">
            <a:noFill/>
          </a:ln>
        </p:spPr>
      </p:pic>
      <p:pic>
        <p:nvPicPr>
          <p:cNvPr id="75" name="Picture 3"/>
          <p:cNvPicPr/>
          <p:nvPr/>
        </p:nvPicPr>
        <p:blipFill>
          <a:blip r:embed="rId3"/>
          <a:stretch/>
        </p:blipFill>
        <p:spPr>
          <a:xfrm>
            <a:off x="154249" y="1934355"/>
            <a:ext cx="2257391" cy="4767233"/>
          </a:xfrm>
          <a:prstGeom prst="rect">
            <a:avLst/>
          </a:prstGeom>
          <a:ln w="0">
            <a:noFill/>
          </a:ln>
        </p:spPr>
      </p:pic>
      <p:pic>
        <p:nvPicPr>
          <p:cNvPr id="76" name="Picture 4"/>
          <p:cNvPicPr/>
          <p:nvPr/>
        </p:nvPicPr>
        <p:blipFill>
          <a:blip r:embed="rId4"/>
          <a:stretch/>
        </p:blipFill>
        <p:spPr>
          <a:xfrm>
            <a:off x="2607204" y="1934354"/>
            <a:ext cx="4210561" cy="2167559"/>
          </a:xfrm>
          <a:prstGeom prst="rect">
            <a:avLst/>
          </a:prstGeom>
          <a:ln w="0">
            <a:noFill/>
          </a:ln>
        </p:spPr>
      </p:pic>
      <p:pic>
        <p:nvPicPr>
          <p:cNvPr id="77" name="Picture 5"/>
          <p:cNvPicPr/>
          <p:nvPr/>
        </p:nvPicPr>
        <p:blipFill>
          <a:blip r:embed="rId5"/>
          <a:stretch/>
        </p:blipFill>
        <p:spPr>
          <a:xfrm>
            <a:off x="2521800" y="4495680"/>
            <a:ext cx="4210562" cy="2167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/>
          <p:nvPr/>
        </p:nvSpPr>
        <p:spPr>
          <a:xfrm>
            <a:off x="610560" y="195120"/>
            <a:ext cx="7777080" cy="118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«В гостях у Карандаша </a:t>
            </a:r>
            <a:r>
              <a:rPr lang="ru-RU" sz="1800" b="1" strike="noStrike" spc="-1" dirty="0" err="1">
                <a:solidFill>
                  <a:srgbClr val="333300"/>
                </a:solidFill>
                <a:latin typeface="Times New Roman"/>
                <a:ea typeface="DejaVu Sans"/>
              </a:rPr>
              <a:t>Карандашовича</a:t>
            </a:r>
            <a:r>
              <a:rPr lang="ru-RU" sz="18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и Гвоздя </a:t>
            </a:r>
            <a:r>
              <a:rPr lang="ru-RU" sz="1800" b="1" strike="noStrike" spc="-1" dirty="0" err="1">
                <a:solidFill>
                  <a:srgbClr val="333300"/>
                </a:solidFill>
                <a:latin typeface="Times New Roman"/>
                <a:ea typeface="DejaVu Sans"/>
              </a:rPr>
              <a:t>Гвоздовича</a:t>
            </a:r>
            <a:r>
              <a:rPr lang="ru-RU" sz="18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»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br>
              <a:rPr dirty="0"/>
            </a:br>
            <a:endParaRPr lang="ru-RU" sz="1800" b="0" strike="noStrike" spc="-1" dirty="0">
              <a:latin typeface="Arial"/>
            </a:endParaRPr>
          </a:p>
        </p:txBody>
      </p:sp>
      <p:sp>
        <p:nvSpPr>
          <p:cNvPr id="79" name="TextBox 2"/>
          <p:cNvSpPr/>
          <p:nvPr/>
        </p:nvSpPr>
        <p:spPr>
          <a:xfrm>
            <a:off x="180474" y="722880"/>
            <a:ext cx="8494086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Уточнить и обобщить знания о свойствах дерева и металла, воспитывать бережное отношение к предметам.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80" name="Picture 2"/>
          <p:cNvPicPr/>
          <p:nvPr/>
        </p:nvPicPr>
        <p:blipFill>
          <a:blip r:embed="rId2"/>
          <a:stretch/>
        </p:blipFill>
        <p:spPr>
          <a:xfrm>
            <a:off x="180474" y="1603440"/>
            <a:ext cx="4254726" cy="209664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3"/>
          <p:cNvPicPr/>
          <p:nvPr/>
        </p:nvPicPr>
        <p:blipFill>
          <a:blip r:embed="rId3"/>
          <a:stretch/>
        </p:blipFill>
        <p:spPr>
          <a:xfrm>
            <a:off x="4692316" y="4859147"/>
            <a:ext cx="4271210" cy="1842120"/>
          </a:xfrm>
          <a:prstGeom prst="rect">
            <a:avLst/>
          </a:prstGeom>
          <a:ln w="0">
            <a:noFill/>
          </a:ln>
        </p:spPr>
      </p:pic>
      <p:pic>
        <p:nvPicPr>
          <p:cNvPr id="82" name="Picture 4"/>
          <p:cNvPicPr/>
          <p:nvPr/>
        </p:nvPicPr>
        <p:blipFill>
          <a:blip r:embed="rId4"/>
          <a:stretch/>
        </p:blipFill>
        <p:spPr>
          <a:xfrm>
            <a:off x="180474" y="3942000"/>
            <a:ext cx="4391526" cy="184212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5"/>
          <p:cNvPicPr/>
          <p:nvPr/>
        </p:nvPicPr>
        <p:blipFill>
          <a:blip r:embed="rId5"/>
          <a:stretch/>
        </p:blipFill>
        <p:spPr>
          <a:xfrm>
            <a:off x="6372360" y="1167063"/>
            <a:ext cx="1797082" cy="329909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1"/>
          <p:cNvSpPr/>
          <p:nvPr/>
        </p:nvSpPr>
        <p:spPr>
          <a:xfrm>
            <a:off x="2195820" y="185220"/>
            <a:ext cx="504000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«Электричество вокруг нас»</a:t>
            </a:r>
            <a:endParaRPr lang="ru-RU" sz="2000" b="1" strike="noStrike" spc="-1" dirty="0">
              <a:latin typeface="Arial"/>
            </a:endParaRPr>
          </a:p>
        </p:txBody>
      </p:sp>
      <p:sp>
        <p:nvSpPr>
          <p:cNvPr id="85" name="TextBox 2"/>
          <p:cNvSpPr/>
          <p:nvPr/>
        </p:nvSpPr>
        <p:spPr>
          <a:xfrm>
            <a:off x="467640" y="609930"/>
            <a:ext cx="849636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Расширить знания детей об электричестве и электроприборах. Обобщить знания детей о пользе и опасности электричества</a:t>
            </a:r>
            <a:r>
              <a:rPr lang="ru-RU" sz="1800" b="0" strike="noStrike" spc="-1" dirty="0">
                <a:solidFill>
                  <a:srgbClr val="FFFFFF"/>
                </a:solidFill>
                <a:latin typeface="Constantia"/>
                <a:ea typeface="DejaVu Sans"/>
              </a:rPr>
              <a:t>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86" name="Picture 2"/>
          <p:cNvPicPr/>
          <p:nvPr/>
        </p:nvPicPr>
        <p:blipFill>
          <a:blip r:embed="rId2"/>
          <a:stretch/>
        </p:blipFill>
        <p:spPr>
          <a:xfrm>
            <a:off x="109440" y="1419726"/>
            <a:ext cx="4070520" cy="2204844"/>
          </a:xfrm>
          <a:prstGeom prst="rect">
            <a:avLst/>
          </a:prstGeom>
          <a:ln w="0">
            <a:noFill/>
          </a:ln>
        </p:spPr>
      </p:pic>
      <p:pic>
        <p:nvPicPr>
          <p:cNvPr id="87" name="Picture 3"/>
          <p:cNvPicPr/>
          <p:nvPr/>
        </p:nvPicPr>
        <p:blipFill>
          <a:blip r:embed="rId3"/>
          <a:stretch/>
        </p:blipFill>
        <p:spPr>
          <a:xfrm>
            <a:off x="4733280" y="1917000"/>
            <a:ext cx="4301280" cy="209772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4"/>
          <p:cNvPicPr/>
          <p:nvPr/>
        </p:nvPicPr>
        <p:blipFill>
          <a:blip r:embed="rId4"/>
          <a:stretch/>
        </p:blipFill>
        <p:spPr>
          <a:xfrm>
            <a:off x="1768680" y="4155774"/>
            <a:ext cx="5606640" cy="2565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53576-DF39-4D94-9151-9C998980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0" y="822025"/>
            <a:ext cx="4316993" cy="24383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B6363B-EFA9-4296-9E29-1AD30EFCB870}"/>
              </a:ext>
            </a:extLst>
          </p:cNvPr>
          <p:cNvSpPr/>
          <p:nvPr/>
        </p:nvSpPr>
        <p:spPr>
          <a:xfrm>
            <a:off x="2927230" y="175694"/>
            <a:ext cx="3964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занятие: «Четыре стихии»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E7A97B-81AC-437B-8113-93C743EC6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09" y="822025"/>
            <a:ext cx="4297008" cy="24383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81FA86-3BE0-4FFF-B059-76D81B5DF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1" y="4054642"/>
            <a:ext cx="4280406" cy="23502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9B079F-48AD-491F-B622-56BE68336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85" y="4013696"/>
            <a:ext cx="4297008" cy="23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18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B6363B-EFA9-4296-9E29-1AD30EFCB870}"/>
              </a:ext>
            </a:extLst>
          </p:cNvPr>
          <p:cNvSpPr/>
          <p:nvPr/>
        </p:nvSpPr>
        <p:spPr>
          <a:xfrm>
            <a:off x="2719137" y="284565"/>
            <a:ext cx="4644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занятие: «Четыре стихии»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106EB6-015C-462E-A829-7C976BF24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1" y="1010652"/>
            <a:ext cx="8577818" cy="49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1"/>
          <p:cNvSpPr/>
          <p:nvPr/>
        </p:nvSpPr>
        <p:spPr>
          <a:xfrm>
            <a:off x="2627640" y="476640"/>
            <a:ext cx="41756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Обобщение результатов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90" name="TextBox 2"/>
          <p:cNvSpPr/>
          <p:nvPr/>
        </p:nvSpPr>
        <p:spPr>
          <a:xfrm>
            <a:off x="84221" y="1339882"/>
            <a:ext cx="8975558" cy="38054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>
              <a:lnSpc>
                <a:spcPct val="250000"/>
              </a:lnSpc>
              <a:buClr>
                <a:srgbClr val="333300"/>
              </a:buClr>
              <a:buFont typeface="Wingdings" charset="2"/>
              <a:buChar char=""/>
            </a:pPr>
            <a:r>
              <a:rPr lang="ru-RU" sz="200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Дети могут экспериментировать, синтезировать полученные знания; </a:t>
            </a:r>
            <a:endParaRPr lang="ru-RU" sz="2000" strike="noStrike" spc="-1" dirty="0">
              <a:latin typeface="Arial"/>
            </a:endParaRPr>
          </a:p>
          <a:p>
            <a:pPr marL="285840" indent="-285840">
              <a:lnSpc>
                <a:spcPct val="250000"/>
              </a:lnSpc>
              <a:buClr>
                <a:srgbClr val="333300"/>
              </a:buClr>
              <a:buFont typeface="Wingdings" charset="2"/>
              <a:buChar char=""/>
            </a:pPr>
            <a:r>
              <a:rPr lang="ru-RU" sz="200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Развита познавательная и творческая активность, самостоятельность, умение планировать;</a:t>
            </a:r>
            <a:endParaRPr lang="ru-RU" sz="2000" strike="noStrike" spc="-1" dirty="0">
              <a:latin typeface="Arial"/>
            </a:endParaRPr>
          </a:p>
          <a:p>
            <a:pPr marL="285840" indent="-285840">
              <a:lnSpc>
                <a:spcPct val="250000"/>
              </a:lnSpc>
              <a:buClr>
                <a:srgbClr val="333300"/>
              </a:buClr>
              <a:buFont typeface="Wingdings" charset="2"/>
              <a:buChar char=""/>
            </a:pPr>
            <a:r>
              <a:rPr lang="ru-RU" sz="200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</a:t>
            </a:r>
            <a:r>
              <a:rPr lang="ru-RU" sz="2000" spc="-1" dirty="0">
                <a:solidFill>
                  <a:srgbClr val="333300"/>
                </a:solidFill>
                <a:latin typeface="Times New Roman"/>
                <a:ea typeface="DejaVu Sans"/>
              </a:rPr>
              <a:t>У</a:t>
            </a:r>
            <a:r>
              <a:rPr lang="ru-RU" sz="200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меют работать в коллективе; </a:t>
            </a:r>
            <a:endParaRPr lang="ru-RU" sz="2000" strike="noStrike" spc="-1" dirty="0">
              <a:latin typeface="Arial"/>
            </a:endParaRPr>
          </a:p>
          <a:p>
            <a:pPr marL="285840" indent="-285840">
              <a:lnSpc>
                <a:spcPct val="250000"/>
              </a:lnSpc>
              <a:buClr>
                <a:srgbClr val="333300"/>
              </a:buClr>
              <a:buFont typeface="Wingdings" charset="2"/>
              <a:buChar char=""/>
            </a:pPr>
            <a:r>
              <a:rPr lang="ru-RU" sz="200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Развиты коммуникативные навыки.</a:t>
            </a:r>
            <a:endParaRPr lang="ru-RU" sz="200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3DD926-39FE-465D-BA76-48A8FF02C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9" y="4381500"/>
            <a:ext cx="4985744" cy="2543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4BD928-5126-4A20-A7E8-C84C0DF16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3067050"/>
            <a:ext cx="4105275" cy="30670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8FB25F-094A-4161-8B4D-D1944C505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6946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53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5A45B0-81E8-44D5-BE3C-7D798FD1C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712"/>
            <a:ext cx="5286375" cy="31612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584C5B-A69C-47D6-9F13-9514965C8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91" y="52000"/>
            <a:ext cx="5564202" cy="35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2"/>
          <p:cNvSpPr/>
          <p:nvPr/>
        </p:nvSpPr>
        <p:spPr>
          <a:xfrm>
            <a:off x="2153653" y="332640"/>
            <a:ext cx="4577987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АКТУАЛЬНОСТЬ: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2" name="TextBox 3"/>
          <p:cNvSpPr/>
          <p:nvPr/>
        </p:nvSpPr>
        <p:spPr>
          <a:xfrm>
            <a:off x="251640" y="836640"/>
            <a:ext cx="8496360" cy="25391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50000"/>
              </a:lnSpc>
              <a:buClr>
                <a:srgbClr val="333300"/>
              </a:buClr>
              <a:buFont typeface="Wingdings" charset="2"/>
              <a:buChar char=""/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С введением Федерального Государственного образовательного стандарта дошкольного образования исследовательская деятельность дошкольников получила новый толчок в развитии. Именно исследовательская деятельность помогает выпускнику ДОУ соответствовать требованиям ФГОС, согласно которым, выпускник должен обладать такими качествами как, любознательность и активность.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3" name="TextBox 4"/>
          <p:cNvSpPr/>
          <p:nvPr/>
        </p:nvSpPr>
        <p:spPr>
          <a:xfrm>
            <a:off x="251640" y="3826989"/>
            <a:ext cx="8496360" cy="25337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50000"/>
              </a:lnSpc>
              <a:buClr>
                <a:srgbClr val="333300"/>
              </a:buClr>
              <a:buFont typeface="Wingdings" charset="2"/>
              <a:buChar char=""/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Именно экспериментальная деятельность вызывает у ребенка интерес к исследованию, развивает мыслительные операции (анализ, классификацию, обобщение), стимулирует познавательную активность и любознательность, активизирует восприятие учебного материала по ознакомлению с природными явлениями, с основами математических знаний и с этическими правилами в жизни общества.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1"/>
          <p:cNvSpPr/>
          <p:nvPr/>
        </p:nvSpPr>
        <p:spPr>
          <a:xfrm>
            <a:off x="180475" y="620640"/>
            <a:ext cx="8771020" cy="4574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>
              <a:lnSpc>
                <a:spcPct val="250000"/>
              </a:lnSpc>
              <a:buClr>
                <a:srgbClr val="333300"/>
              </a:buClr>
              <a:buFont typeface="Wingdings" charset="2"/>
              <a:buChar char=""/>
            </a:pP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Вид проекта</a:t>
            </a:r>
            <a:r>
              <a:rPr lang="ru-RU" sz="20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: познавательно-исследовательский</a:t>
            </a:r>
            <a:endParaRPr lang="ru-RU" sz="2000" b="0" strike="noStrike" spc="-1" dirty="0">
              <a:latin typeface="Arial"/>
            </a:endParaRPr>
          </a:p>
          <a:p>
            <a:pPr marL="285840" indent="-285840">
              <a:lnSpc>
                <a:spcPct val="250000"/>
              </a:lnSpc>
              <a:buClr>
                <a:srgbClr val="333300"/>
              </a:buClr>
              <a:buFont typeface="Wingdings" charset="2"/>
              <a:buChar char=""/>
            </a:pP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 Сроки проекта</a:t>
            </a:r>
            <a:r>
              <a:rPr lang="ru-RU" sz="20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: долгосрочный</a:t>
            </a:r>
            <a:endParaRPr lang="ru-RU" sz="2000" b="0" strike="noStrike" spc="-1" dirty="0">
              <a:latin typeface="Arial"/>
            </a:endParaRPr>
          </a:p>
          <a:p>
            <a:pPr marL="285840" indent="-285840">
              <a:lnSpc>
                <a:spcPct val="250000"/>
              </a:lnSpc>
              <a:buClr>
                <a:srgbClr val="333300"/>
              </a:buClr>
              <a:buFont typeface="Wingdings" charset="2"/>
              <a:buChar char=""/>
            </a:pPr>
            <a:r>
              <a:rPr lang="ru-RU" sz="20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 </a:t>
            </a: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Участники проекта</a:t>
            </a:r>
            <a:r>
              <a:rPr lang="ru-RU" sz="20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: дети, воспитатели, родители</a:t>
            </a:r>
            <a:endParaRPr lang="en-US" sz="2000" b="0" strike="noStrike" spc="-1" dirty="0">
              <a:solidFill>
                <a:srgbClr val="333300"/>
              </a:solidFill>
              <a:latin typeface="Times New Roman"/>
              <a:ea typeface="DejaVu Sans"/>
            </a:endParaRPr>
          </a:p>
          <a:p>
            <a:pPr algn="just">
              <a:lnSpc>
                <a:spcPct val="250000"/>
              </a:lnSpc>
              <a:buClr>
                <a:srgbClr val="333300"/>
              </a:buClr>
            </a:pP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Цель проекта</a:t>
            </a:r>
            <a:r>
              <a:rPr lang="ru-RU" sz="20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: Способствовать развитию у детей познавательной активности, любознательности, потребности в умственных впечатлениях детей, стремления к самостоятельному познанию и размышлению.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2"/>
          <p:cNvSpPr/>
          <p:nvPr/>
        </p:nvSpPr>
        <p:spPr>
          <a:xfrm>
            <a:off x="156410" y="264695"/>
            <a:ext cx="8735589" cy="54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Задачи проекта:</a:t>
            </a: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1.Изучить психолого-педагогическую литературу по проблеме исследования.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2.Создать условия для формирования у дошкольников познавательной активности.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3.Развивать умственную способность: развитие мыслительных способностей, умение сравнивать, анализировать, обобщать, развивать познавательный интерес детей в процессе экспериментирования, установление причинно-следственной зависимости, умение обобщать, делать выводы.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 4.Расширять перспективу развития поисково-познавательной деятельности, поддержание у детей инициативы, сообразительности, пытливости, критичности, самостоятельности.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5. Формировать социально-личностное развитие каждого ребенка: развитие коммуникативности, самостоятельности, наблюдательности, элементарного самоконтроля и саморегуляции своих действий. экспериментирования дома.</a:t>
            </a:r>
            <a:endParaRPr lang="ru-RU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098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2"/>
          <p:cNvSpPr/>
          <p:nvPr/>
        </p:nvSpPr>
        <p:spPr>
          <a:xfrm>
            <a:off x="2484180" y="85623"/>
            <a:ext cx="41756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ЭТАПЫ ПРОЕКТА: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AA2361A-D447-41BD-81FB-CDD8A69B906F}"/>
              </a:ext>
            </a:extLst>
          </p:cNvPr>
          <p:cNvSpPr/>
          <p:nvPr/>
        </p:nvSpPr>
        <p:spPr>
          <a:xfrm>
            <a:off x="523374" y="685080"/>
            <a:ext cx="8331868" cy="2551415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333300"/>
                </a:solidFill>
                <a:latin typeface="Times New Roman"/>
              </a:rPr>
              <a:t>I этап - организационно – подготовительный </a:t>
            </a:r>
            <a:endParaRPr lang="ru-RU" spc="-1" dirty="0"/>
          </a:p>
          <a:p>
            <a:pPr>
              <a:lnSpc>
                <a:spcPct val="100000"/>
              </a:lnSpc>
              <a:buClr>
                <a:srgbClr val="333300"/>
              </a:buClr>
            </a:pPr>
            <a:r>
              <a:rPr lang="en-US" spc="-1" dirty="0">
                <a:solidFill>
                  <a:srgbClr val="333300"/>
                </a:solidFill>
                <a:latin typeface="Times New Roman"/>
              </a:rPr>
              <a:t>- </a:t>
            </a:r>
            <a:r>
              <a:rPr lang="ru-RU" spc="-1" dirty="0">
                <a:solidFill>
                  <a:srgbClr val="333300"/>
                </a:solidFill>
                <a:latin typeface="Times New Roman"/>
              </a:rPr>
              <a:t>изучить и проанализировать методическую литературу по теме; </a:t>
            </a:r>
            <a:endParaRPr lang="ru-RU" spc="-1" dirty="0"/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333300"/>
                </a:solidFill>
                <a:latin typeface="Times New Roman"/>
              </a:rPr>
              <a:t>- определить тему, цель, задачи, содержание проекта, результат;</a:t>
            </a:r>
            <a:endParaRPr lang="ru-RU" spc="-1" dirty="0"/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333300"/>
                </a:solidFill>
                <a:latin typeface="Times New Roman"/>
              </a:rPr>
              <a:t> -разработать перспективный план; </a:t>
            </a:r>
            <a:endParaRPr lang="ru-RU" spc="-1" dirty="0"/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333300"/>
                </a:solidFill>
                <a:latin typeface="Times New Roman"/>
              </a:rPr>
              <a:t>- определить средства необходимые для реализации проекта; </a:t>
            </a:r>
            <a:endParaRPr lang="ru-RU" spc="-1" dirty="0"/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333300"/>
                </a:solidFill>
                <a:latin typeface="Times New Roman"/>
              </a:rPr>
              <a:t>- определить содержание деятельности всех участников проекта:</a:t>
            </a:r>
            <a:endParaRPr lang="ru-RU" spc="-1" dirty="0"/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333300"/>
                </a:solidFill>
                <a:latin typeface="Times New Roman"/>
              </a:rPr>
              <a:t> - создать РППС для совместной и самостоятельной деятельности.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1D0B16-5DEF-4417-80D4-5E18700CAFBF}"/>
              </a:ext>
            </a:extLst>
          </p:cNvPr>
          <p:cNvSpPr/>
          <p:nvPr/>
        </p:nvSpPr>
        <p:spPr>
          <a:xfrm>
            <a:off x="523373" y="3429000"/>
            <a:ext cx="8331867" cy="1359568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b="1" spc="-1" dirty="0">
                <a:solidFill>
                  <a:srgbClr val="333300"/>
                </a:solidFill>
                <a:latin typeface="Times New Roman"/>
              </a:rPr>
              <a:t>II этап – практический </a:t>
            </a:r>
            <a:br>
              <a:rPr lang="ru-RU" b="1" spc="-1" dirty="0">
                <a:solidFill>
                  <a:srgbClr val="333300"/>
                </a:solidFill>
                <a:latin typeface="Times New Roman"/>
              </a:rPr>
            </a:br>
            <a:r>
              <a:rPr lang="ru-RU" b="1" spc="-1" dirty="0">
                <a:solidFill>
                  <a:srgbClr val="333300"/>
                </a:solidFill>
                <a:latin typeface="Times New Roman"/>
              </a:rPr>
              <a:t>-</a:t>
            </a:r>
            <a:r>
              <a:rPr lang="ru-RU" spc="-1" dirty="0">
                <a:solidFill>
                  <a:srgbClr val="333300"/>
                </a:solidFill>
                <a:latin typeface="Times New Roman"/>
              </a:rPr>
              <a:t>реализация перспективного плана.</a:t>
            </a: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8FD2077-CA82-44D0-8F6F-00EEF1DCF9B9}"/>
              </a:ext>
            </a:extLst>
          </p:cNvPr>
          <p:cNvSpPr/>
          <p:nvPr/>
        </p:nvSpPr>
        <p:spPr>
          <a:xfrm>
            <a:off x="523374" y="4981073"/>
            <a:ext cx="8331866" cy="18288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этап – рефлексивно – обобщающий 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333300"/>
              </a:buClr>
            </a:pPr>
            <a:r>
              <a:rPr lang="ru-RU" spc="-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оценка эффективности реализации проекта;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анализа полученных результатов; 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 итоговой презентации по теме проекта «Занимательные опыты как средство развития познавательной активности детей дошкольного возраста 5-6 лет».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1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1"/>
          <p:cNvSpPr/>
          <p:nvPr/>
        </p:nvSpPr>
        <p:spPr>
          <a:xfrm>
            <a:off x="467280" y="-45477"/>
            <a:ext cx="8352360" cy="12872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Насыщенная предметно-пространственная развивающая среда стимулирует самостоятельную исследовательскую деятельность ребенка, создает оптимальные условия для активизации хода саморазвития.</a:t>
            </a:r>
            <a:endParaRPr lang="ru-RU" sz="1800" b="1" strike="noStrike" spc="-1" dirty="0">
              <a:latin typeface="Arial"/>
            </a:endParaRPr>
          </a:p>
        </p:txBody>
      </p:sp>
      <p:pic>
        <p:nvPicPr>
          <p:cNvPr id="51" name="Picture 2"/>
          <p:cNvPicPr/>
          <p:nvPr/>
        </p:nvPicPr>
        <p:blipFill>
          <a:blip r:embed="rId2"/>
          <a:stretch/>
        </p:blipFill>
        <p:spPr>
          <a:xfrm>
            <a:off x="132347" y="1511999"/>
            <a:ext cx="1994533" cy="4070653"/>
          </a:xfrm>
          <a:prstGeom prst="rect">
            <a:avLst/>
          </a:prstGeom>
          <a:ln w="0">
            <a:noFill/>
          </a:ln>
        </p:spPr>
      </p:pic>
      <p:pic>
        <p:nvPicPr>
          <p:cNvPr id="52" name="Рисунок 51"/>
          <p:cNvPicPr/>
          <p:nvPr/>
        </p:nvPicPr>
        <p:blipFill>
          <a:blip r:embed="rId3"/>
          <a:stretch/>
        </p:blipFill>
        <p:spPr>
          <a:xfrm>
            <a:off x="2237874" y="2061160"/>
            <a:ext cx="3471121" cy="2044307"/>
          </a:xfrm>
          <a:prstGeom prst="rect">
            <a:avLst/>
          </a:prstGeom>
          <a:ln w="0">
            <a:noFill/>
          </a:ln>
        </p:spPr>
      </p:pic>
      <p:pic>
        <p:nvPicPr>
          <p:cNvPr id="53" name="Рисунок 52"/>
          <p:cNvPicPr/>
          <p:nvPr/>
        </p:nvPicPr>
        <p:blipFill>
          <a:blip r:embed="rId4"/>
          <a:stretch/>
        </p:blipFill>
        <p:spPr>
          <a:xfrm>
            <a:off x="5895473" y="1559368"/>
            <a:ext cx="3116179" cy="1869632"/>
          </a:xfrm>
          <a:prstGeom prst="rect">
            <a:avLst/>
          </a:prstGeom>
          <a:ln w="0">
            <a:noFill/>
          </a:ln>
        </p:spPr>
      </p:pic>
      <p:pic>
        <p:nvPicPr>
          <p:cNvPr id="54" name="Рисунок 53"/>
          <p:cNvPicPr/>
          <p:nvPr/>
        </p:nvPicPr>
        <p:blipFill>
          <a:blip r:embed="rId5"/>
          <a:stretch/>
        </p:blipFill>
        <p:spPr>
          <a:xfrm>
            <a:off x="1588169" y="4713148"/>
            <a:ext cx="4120826" cy="2144852"/>
          </a:xfrm>
          <a:prstGeom prst="rect">
            <a:avLst/>
          </a:prstGeom>
          <a:ln w="0">
            <a:noFill/>
          </a:ln>
        </p:spPr>
      </p:pic>
      <p:pic>
        <p:nvPicPr>
          <p:cNvPr id="55" name="Рисунок 54"/>
          <p:cNvPicPr/>
          <p:nvPr/>
        </p:nvPicPr>
        <p:blipFill>
          <a:blip r:embed="rId6"/>
          <a:stretch/>
        </p:blipFill>
        <p:spPr>
          <a:xfrm>
            <a:off x="5895474" y="3976407"/>
            <a:ext cx="3116179" cy="2267981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"/>
          <p:cNvSpPr/>
          <p:nvPr/>
        </p:nvSpPr>
        <p:spPr>
          <a:xfrm>
            <a:off x="1964160" y="135900"/>
            <a:ext cx="518400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333300"/>
                </a:solidFill>
                <a:latin typeface="Times New Roman"/>
                <a:ea typeface="DejaVu Sans"/>
              </a:rPr>
              <a:t>«</a:t>
            </a:r>
            <a:r>
              <a:rPr lang="ru-RU" sz="2000" b="1" strike="noStrike" spc="-1">
                <a:solidFill>
                  <a:srgbClr val="333300"/>
                </a:solidFill>
                <a:latin typeface="Times New Roman"/>
                <a:ea typeface="DejaVu Sans"/>
              </a:rPr>
              <a:t>Юные лаборанты»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57" name="TextBox 2"/>
          <p:cNvSpPr/>
          <p:nvPr/>
        </p:nvSpPr>
        <p:spPr>
          <a:xfrm>
            <a:off x="421560" y="530820"/>
            <a:ext cx="8424360" cy="2010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Дать представление о детской лаборатории. Познакомить с понятиями: «наука» (познание), «гипотеза» (предположение), о способе познания мира – эксперименте (опыте).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Дать представления о культуре поведения в детской лаборатории.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br>
              <a:rPr dirty="0"/>
            </a:br>
            <a:endParaRPr lang="ru-RU" sz="1800" b="0" strike="noStrike" spc="-1" dirty="0">
              <a:latin typeface="Arial"/>
            </a:endParaRPr>
          </a:p>
        </p:txBody>
      </p:sp>
      <p:pic>
        <p:nvPicPr>
          <p:cNvPr id="58" name="Picture 2"/>
          <p:cNvPicPr/>
          <p:nvPr/>
        </p:nvPicPr>
        <p:blipFill>
          <a:blip r:embed="rId2"/>
          <a:stretch/>
        </p:blipFill>
        <p:spPr>
          <a:xfrm>
            <a:off x="156411" y="1900989"/>
            <a:ext cx="3766869" cy="2284371"/>
          </a:xfrm>
          <a:prstGeom prst="rect">
            <a:avLst/>
          </a:prstGeom>
          <a:ln w="0">
            <a:noFill/>
          </a:ln>
        </p:spPr>
      </p:pic>
      <p:pic>
        <p:nvPicPr>
          <p:cNvPr id="59" name="Picture 3"/>
          <p:cNvPicPr/>
          <p:nvPr/>
        </p:nvPicPr>
        <p:blipFill>
          <a:blip r:embed="rId3"/>
          <a:stretch/>
        </p:blipFill>
        <p:spPr>
          <a:xfrm>
            <a:off x="4284000" y="1900989"/>
            <a:ext cx="4438440" cy="2284731"/>
          </a:xfrm>
          <a:prstGeom prst="rect">
            <a:avLst/>
          </a:prstGeom>
          <a:ln w="0">
            <a:noFill/>
          </a:ln>
        </p:spPr>
      </p:pic>
      <p:pic>
        <p:nvPicPr>
          <p:cNvPr id="60" name="Picture 5"/>
          <p:cNvPicPr/>
          <p:nvPr/>
        </p:nvPicPr>
        <p:blipFill>
          <a:blip r:embed="rId4"/>
          <a:stretch/>
        </p:blipFill>
        <p:spPr>
          <a:xfrm>
            <a:off x="165411" y="4437000"/>
            <a:ext cx="3766869" cy="228437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6"/>
          <p:cNvPicPr/>
          <p:nvPr/>
        </p:nvPicPr>
        <p:blipFill>
          <a:blip r:embed="rId5"/>
          <a:stretch/>
        </p:blipFill>
        <p:spPr>
          <a:xfrm>
            <a:off x="4427621" y="4421908"/>
            <a:ext cx="4191859" cy="228437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1"/>
          <p:cNvSpPr/>
          <p:nvPr/>
        </p:nvSpPr>
        <p:spPr>
          <a:xfrm>
            <a:off x="2412000" y="154440"/>
            <a:ext cx="46796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«Невидимка - воздух»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3" name="TextBox 3"/>
          <p:cNvSpPr/>
          <p:nvPr/>
        </p:nvSpPr>
        <p:spPr>
          <a:xfrm>
            <a:off x="359820" y="657720"/>
            <a:ext cx="8424360" cy="255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Вызвать желание экспериментировать и получать удовольствие от совместного эксперимента. Расширить представления детей о воздухе. С помощью экспериментов продемонстрировать такие его свойства, как отсутствие цвета и формы, легкость, способность двигаться, заполнять пустые пространства с возможностью воздуха двигать предметы. Продолжать развивать умение анализировать и сравнивать, обобщать полученные знания.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br>
              <a:rPr dirty="0"/>
            </a:br>
            <a:endParaRPr lang="ru-RU" sz="1800" b="0" strike="noStrike" spc="-1" dirty="0">
              <a:latin typeface="Arial"/>
            </a:endParaRPr>
          </a:p>
        </p:txBody>
      </p:sp>
      <p:pic>
        <p:nvPicPr>
          <p:cNvPr id="64" name="Picture 2"/>
          <p:cNvPicPr/>
          <p:nvPr/>
        </p:nvPicPr>
        <p:blipFill>
          <a:blip r:embed="rId2"/>
          <a:stretch/>
        </p:blipFill>
        <p:spPr>
          <a:xfrm>
            <a:off x="383309" y="2564052"/>
            <a:ext cx="2203479" cy="3943667"/>
          </a:xfrm>
          <a:prstGeom prst="rect">
            <a:avLst/>
          </a:prstGeom>
          <a:ln w="0">
            <a:noFill/>
          </a:ln>
        </p:spPr>
      </p:pic>
      <p:pic>
        <p:nvPicPr>
          <p:cNvPr id="65" name="Picture 3"/>
          <p:cNvPicPr/>
          <p:nvPr/>
        </p:nvPicPr>
        <p:blipFill>
          <a:blip r:embed="rId3"/>
          <a:stretch/>
        </p:blipFill>
        <p:spPr>
          <a:xfrm>
            <a:off x="4187937" y="2564051"/>
            <a:ext cx="4751526" cy="2152327"/>
          </a:xfrm>
          <a:prstGeom prst="rect">
            <a:avLst/>
          </a:prstGeom>
          <a:ln w="0">
            <a:noFill/>
          </a:ln>
        </p:spPr>
      </p:pic>
      <p:pic>
        <p:nvPicPr>
          <p:cNvPr id="66" name="Picture 4"/>
          <p:cNvPicPr/>
          <p:nvPr/>
        </p:nvPicPr>
        <p:blipFill>
          <a:blip r:embed="rId4"/>
          <a:stretch/>
        </p:blipFill>
        <p:spPr>
          <a:xfrm>
            <a:off x="3347999" y="4825800"/>
            <a:ext cx="4325759" cy="1943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1"/>
          <p:cNvSpPr/>
          <p:nvPr/>
        </p:nvSpPr>
        <p:spPr>
          <a:xfrm>
            <a:off x="2524320" y="283320"/>
            <a:ext cx="5256000" cy="12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Constantia"/>
                <a:ea typeface="DejaVu Sans"/>
              </a:rPr>
              <a:t>«</a:t>
            </a:r>
            <a:r>
              <a:rPr lang="ru-RU" sz="2000" b="1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Почему птицы плавают в воде?»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br>
              <a:rPr dirty="0"/>
            </a:br>
            <a:endParaRPr lang="ru-RU" sz="2000" b="0" strike="noStrike" spc="-1" dirty="0">
              <a:latin typeface="Arial"/>
            </a:endParaRPr>
          </a:p>
        </p:txBody>
      </p:sp>
      <p:sp>
        <p:nvSpPr>
          <p:cNvPr id="68" name="TextBox 3"/>
          <p:cNvSpPr/>
          <p:nvPr/>
        </p:nvSpPr>
        <p:spPr>
          <a:xfrm>
            <a:off x="1069029" y="740520"/>
            <a:ext cx="77760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333300"/>
                </a:solidFill>
                <a:latin typeface="Times New Roman"/>
                <a:ea typeface="DejaVu Sans"/>
              </a:rPr>
              <a:t>Рассмотреть перья разных птиц. Чем они отличаются и в чем сходство?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69" name="Picture 2"/>
          <p:cNvPicPr/>
          <p:nvPr/>
        </p:nvPicPr>
        <p:blipFill>
          <a:blip r:embed="rId2"/>
          <a:stretch/>
        </p:blipFill>
        <p:spPr>
          <a:xfrm>
            <a:off x="82125" y="1202760"/>
            <a:ext cx="4393621" cy="2585520"/>
          </a:xfrm>
          <a:prstGeom prst="rect">
            <a:avLst/>
          </a:prstGeom>
          <a:ln w="0">
            <a:noFill/>
          </a:ln>
        </p:spPr>
      </p:pic>
      <p:pic>
        <p:nvPicPr>
          <p:cNvPr id="70" name="Picture 3"/>
          <p:cNvPicPr/>
          <p:nvPr/>
        </p:nvPicPr>
        <p:blipFill>
          <a:blip r:embed="rId3"/>
          <a:stretch/>
        </p:blipFill>
        <p:spPr>
          <a:xfrm>
            <a:off x="4668255" y="1202760"/>
            <a:ext cx="4176773" cy="2645772"/>
          </a:xfrm>
          <a:prstGeom prst="rect">
            <a:avLst/>
          </a:prstGeom>
          <a:ln w="0">
            <a:noFill/>
          </a:ln>
        </p:spPr>
      </p:pic>
      <p:pic>
        <p:nvPicPr>
          <p:cNvPr id="71" name="Picture 4"/>
          <p:cNvPicPr/>
          <p:nvPr/>
        </p:nvPicPr>
        <p:blipFill>
          <a:blip r:embed="rId4"/>
          <a:stretch/>
        </p:blipFill>
        <p:spPr>
          <a:xfrm>
            <a:off x="2007179" y="4305732"/>
            <a:ext cx="5572715" cy="2438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11">
      <a:dk1>
        <a:sysClr val="windowText" lastClr="000000"/>
      </a:dk1>
      <a:lt1>
        <a:sysClr val="window" lastClr="FFFFFF"/>
      </a:lt1>
      <a:dk2>
        <a:srgbClr val="FBB887"/>
      </a:dk2>
      <a:lt2>
        <a:srgbClr val="F4E7ED"/>
      </a:lt2>
      <a:accent1>
        <a:srgbClr val="E4AFC1"/>
      </a:accent1>
      <a:accent2>
        <a:srgbClr val="FFF1C1"/>
      </a:accent2>
      <a:accent3>
        <a:srgbClr val="DE6C36"/>
      </a:accent3>
      <a:accent4>
        <a:srgbClr val="FCE1AF"/>
      </a:accent4>
      <a:accent5>
        <a:srgbClr val="CF6DA4"/>
      </a:accent5>
      <a:accent6>
        <a:srgbClr val="FDD1B1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276</TotalTime>
  <Words>689</Words>
  <Application>Microsoft Office PowerPoint</Application>
  <PresentationFormat>Экран (4:3)</PresentationFormat>
  <Paragraphs>56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Constantia</vt:lpstr>
      <vt:lpstr>DejaVu Sans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№1</dc:creator>
  <dc:description/>
  <cp:lastModifiedBy>gdou-</cp:lastModifiedBy>
  <cp:revision>23</cp:revision>
  <dcterms:created xsi:type="dcterms:W3CDTF">2023-04-24T17:56:59Z</dcterms:created>
  <dcterms:modified xsi:type="dcterms:W3CDTF">2023-11-17T08:02:59Z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12</vt:i4>
  </property>
</Properties>
</file>