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4" d="100"/>
          <a:sy n="94" d="100"/>
        </p:scale>
        <p:origin x="474"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25.01.2022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25.01.2022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25.01.2022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25.01.2022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25.01.2022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25.01.2022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25.01.2022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25.01.2022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in by лоскутова юлия on ДЕТСКАЯ тема | Child day, Cartoon kids, Kids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15805" cy="70294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899592" y="1844824"/>
            <a:ext cx="7772400" cy="1470025"/>
          </a:xfrm>
        </p:spPr>
        <p:txBody>
          <a:bodyPr>
            <a:noAutofit/>
          </a:bodyPr>
          <a:lstStyle/>
          <a:p>
            <a:r>
              <a:rPr lang="ru-RU" sz="4800" b="1" dirty="0" smtClean="0">
                <a:latin typeface="Times New Roman" panose="02020603050405020304" pitchFamily="18" charset="0"/>
                <a:cs typeface="Times New Roman" panose="02020603050405020304" pitchFamily="18" charset="0"/>
              </a:rPr>
              <a:t>Консультация на тему: «Если дети балуются..»</a:t>
            </a:r>
            <a:endParaRPr lang="ru-RU" sz="4800" b="1" dirty="0">
              <a:latin typeface="Times New Roman" panose="02020603050405020304" pitchFamily="18" charset="0"/>
              <a:cs typeface="Times New Roman" panose="02020603050405020304" pitchFamily="18" charset="0"/>
            </a:endParaRPr>
          </a:p>
        </p:txBody>
      </p:sp>
      <p:sp>
        <p:nvSpPr>
          <p:cNvPr id="3" name="Подзаголовок 2"/>
          <p:cNvSpPr>
            <a:spLocks noGrp="1"/>
          </p:cNvSpPr>
          <p:nvPr>
            <p:ph type="subTitle" idx="1"/>
          </p:nvPr>
        </p:nvSpPr>
        <p:spPr>
          <a:xfrm>
            <a:off x="5148064" y="4005064"/>
            <a:ext cx="3776464" cy="1296144"/>
          </a:xfrm>
        </p:spPr>
        <p:txBody>
          <a:bodyPr>
            <a:noAutofit/>
          </a:bodyPr>
          <a:lstStyle/>
          <a:p>
            <a:pPr algn="r">
              <a:lnSpc>
                <a:spcPct val="120000"/>
              </a:lnSpc>
            </a:pPr>
            <a:r>
              <a:rPr lang="ru-RU" sz="2000" dirty="0" smtClean="0">
                <a:solidFill>
                  <a:schemeClr val="tx1"/>
                </a:solidFill>
                <a:latin typeface="Times New Roman" panose="02020603050405020304" pitchFamily="18" charset="0"/>
                <a:cs typeface="Times New Roman" panose="02020603050405020304" pitchFamily="18" charset="0"/>
              </a:rPr>
              <a:t>Презентацию подготовила педагог- психолог </a:t>
            </a:r>
          </a:p>
          <a:p>
            <a:pPr algn="r">
              <a:lnSpc>
                <a:spcPct val="120000"/>
              </a:lnSpc>
            </a:pPr>
            <a:r>
              <a:rPr lang="ru-RU" sz="2000" dirty="0" smtClean="0">
                <a:solidFill>
                  <a:schemeClr val="tx1"/>
                </a:solidFill>
                <a:latin typeface="Times New Roman" panose="02020603050405020304" pitchFamily="18" charset="0"/>
                <a:cs typeface="Times New Roman" panose="02020603050405020304" pitchFamily="18" charset="0"/>
              </a:rPr>
              <a:t>Шевелева Елена</a:t>
            </a:r>
            <a:endParaRPr lang="ru-RU"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170322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85725"/>
            <a:ext cx="9113837"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p:txBody>
          <a:bodyPr>
            <a:normAutofit fontScale="90000"/>
          </a:bodyPr>
          <a:lstStyle/>
          <a:p>
            <a:r>
              <a:rPr lang="ru-RU" dirty="0" smtClean="0">
                <a:latin typeface="Times New Roman" panose="02020603050405020304" pitchFamily="18" charset="0"/>
                <a:cs typeface="Times New Roman" panose="02020603050405020304" pitchFamily="18" charset="0"/>
              </a:rPr>
              <a:t>Существуют различные виды наказания:</a:t>
            </a: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57200" y="1600200"/>
            <a:ext cx="5266928" cy="4525963"/>
          </a:xfrm>
        </p:spPr>
        <p:txBody>
          <a:bodyPr/>
          <a:lstStyle/>
          <a:p>
            <a:pPr>
              <a:buFont typeface="Wingdings" panose="05000000000000000000" pitchFamily="2" charset="2"/>
              <a:buChar char="ü"/>
            </a:pPr>
            <a:r>
              <a:rPr lang="ru-RU" dirty="0" smtClean="0">
                <a:solidFill>
                  <a:srgbClr val="181818"/>
                </a:solidFill>
                <a:latin typeface="Times New Roman"/>
                <a:ea typeface="Times New Roman"/>
              </a:rPr>
              <a:t>физическое,</a:t>
            </a:r>
          </a:p>
          <a:p>
            <a:pPr>
              <a:buFont typeface="Wingdings" panose="05000000000000000000" pitchFamily="2" charset="2"/>
              <a:buChar char="ü"/>
            </a:pPr>
            <a:r>
              <a:rPr lang="ru-RU" dirty="0" smtClean="0">
                <a:solidFill>
                  <a:srgbClr val="181818"/>
                </a:solidFill>
                <a:latin typeface="Times New Roman"/>
                <a:ea typeface="Times New Roman"/>
              </a:rPr>
              <a:t>словесное,</a:t>
            </a:r>
          </a:p>
          <a:p>
            <a:pPr>
              <a:buFont typeface="Wingdings" panose="05000000000000000000" pitchFamily="2" charset="2"/>
              <a:buChar char="ü"/>
            </a:pPr>
            <a:r>
              <a:rPr lang="ru-RU" dirty="0" smtClean="0">
                <a:solidFill>
                  <a:srgbClr val="181818"/>
                </a:solidFill>
                <a:latin typeface="Times New Roman"/>
                <a:ea typeface="Times New Roman"/>
              </a:rPr>
              <a:t>трудовое,</a:t>
            </a:r>
          </a:p>
          <a:p>
            <a:pPr>
              <a:buFont typeface="Wingdings" panose="05000000000000000000" pitchFamily="2" charset="2"/>
              <a:buChar char="ü"/>
            </a:pPr>
            <a:r>
              <a:rPr lang="ru-RU" dirty="0" smtClean="0">
                <a:solidFill>
                  <a:srgbClr val="181818"/>
                </a:solidFill>
                <a:latin typeface="Times New Roman"/>
                <a:ea typeface="Times New Roman"/>
              </a:rPr>
              <a:t>а </a:t>
            </a:r>
            <a:r>
              <a:rPr lang="ru-RU" dirty="0">
                <a:solidFill>
                  <a:srgbClr val="181818"/>
                </a:solidFill>
                <a:latin typeface="Times New Roman"/>
                <a:ea typeface="Times New Roman"/>
              </a:rPr>
              <a:t>также наказание </a:t>
            </a:r>
            <a:r>
              <a:rPr lang="ru-RU" dirty="0" smtClean="0">
                <a:solidFill>
                  <a:srgbClr val="181818"/>
                </a:solidFill>
                <a:latin typeface="Times New Roman"/>
                <a:ea typeface="Times New Roman"/>
              </a:rPr>
              <a:t>изоляцией,</a:t>
            </a:r>
          </a:p>
          <a:p>
            <a:pPr>
              <a:buFont typeface="Wingdings" panose="05000000000000000000" pitchFamily="2" charset="2"/>
              <a:buChar char="ü"/>
            </a:pPr>
            <a:r>
              <a:rPr lang="ru-RU" dirty="0" smtClean="0">
                <a:solidFill>
                  <a:srgbClr val="181818"/>
                </a:solidFill>
                <a:latin typeface="Times New Roman"/>
                <a:ea typeface="Times New Roman"/>
              </a:rPr>
              <a:t>и </a:t>
            </a:r>
            <a:r>
              <a:rPr lang="ru-RU" dirty="0">
                <a:solidFill>
                  <a:srgbClr val="181818"/>
                </a:solidFill>
                <a:latin typeface="Times New Roman"/>
                <a:ea typeface="Times New Roman"/>
              </a:rPr>
              <a:t>лишением удовольствия</a:t>
            </a:r>
            <a:endParaRPr lang="ru-RU"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1484784"/>
            <a:ext cx="3256756" cy="3321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2368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85725"/>
            <a:ext cx="9113837"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6406" y="764704"/>
            <a:ext cx="8229600" cy="4525963"/>
          </a:xfrm>
        </p:spPr>
        <p:txBody>
          <a:bodyPr/>
          <a:lstStyle/>
          <a:p>
            <a:pPr>
              <a:lnSpc>
                <a:spcPct val="107000"/>
              </a:lnSpc>
              <a:spcAft>
                <a:spcPts val="800"/>
              </a:spcAft>
            </a:pPr>
            <a:r>
              <a:rPr lang="ru-RU" b="1" dirty="0">
                <a:solidFill>
                  <a:srgbClr val="181818"/>
                </a:solidFill>
                <a:latin typeface="Times New Roman"/>
                <a:ea typeface="Times New Roman"/>
                <a:cs typeface="Times New Roman"/>
              </a:rPr>
              <a:t>Физическая и словесная формы </a:t>
            </a:r>
            <a:r>
              <a:rPr lang="ru-RU" dirty="0">
                <a:solidFill>
                  <a:srgbClr val="181818"/>
                </a:solidFill>
                <a:latin typeface="Times New Roman"/>
                <a:ea typeface="Times New Roman"/>
                <a:cs typeface="Times New Roman"/>
              </a:rPr>
              <a:t>– это скорее проявления эмоциональной неуравновешенности родителей и педагогов, которые для воспитательных целей крайне неэффективны. Ещё один важный момент в этой тактике – правильно сообщить ребёнку о том, что он </a:t>
            </a:r>
            <a:r>
              <a:rPr lang="ru-RU" dirty="0" smtClean="0">
                <a:solidFill>
                  <a:srgbClr val="181818"/>
                </a:solidFill>
                <a:latin typeface="Times New Roman"/>
                <a:ea typeface="Times New Roman"/>
                <a:cs typeface="Times New Roman"/>
              </a:rPr>
              <a:t>наказан.</a:t>
            </a:r>
            <a:endParaRPr lang="ru-RU" sz="2800" dirty="0">
              <a:ea typeface="Calibri"/>
              <a:cs typeface="Times New Roman"/>
            </a:endParaRPr>
          </a:p>
          <a:p>
            <a:endParaRPr lang="ru-RU" dirty="0"/>
          </a:p>
        </p:txBody>
      </p:sp>
    </p:spTree>
    <p:extLst>
      <p:ext uri="{BB962C8B-B14F-4D97-AF65-F5344CB8AC3E}">
        <p14:creationId xmlns:p14="http://schemas.microsoft.com/office/powerpoint/2010/main" val="1155039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85725"/>
            <a:ext cx="9113837"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6406" y="692696"/>
            <a:ext cx="8229600" cy="4525963"/>
          </a:xfrm>
        </p:spPr>
        <p:txBody>
          <a:bodyPr>
            <a:normAutofit fontScale="92500" lnSpcReduction="20000"/>
          </a:bodyPr>
          <a:lstStyle/>
          <a:p>
            <a:pPr marL="0" indent="0">
              <a:lnSpc>
                <a:spcPct val="107000"/>
              </a:lnSpc>
              <a:spcAft>
                <a:spcPts val="800"/>
              </a:spcAft>
              <a:buNone/>
            </a:pPr>
            <a:r>
              <a:rPr lang="ru-RU" dirty="0">
                <a:solidFill>
                  <a:srgbClr val="181818"/>
                </a:solidFill>
                <a:latin typeface="Times New Roman"/>
                <a:ea typeface="Times New Roman"/>
                <a:cs typeface="Times New Roman"/>
              </a:rPr>
              <a:t>Психологами были выделены четыре основные причины нарушения поведения детей, в том числе и их нежелания выполнять требования взрослых.</a:t>
            </a:r>
            <a:endParaRPr lang="ru-RU" sz="2800" dirty="0">
              <a:ea typeface="Calibri"/>
              <a:cs typeface="Times New Roman"/>
            </a:endParaRPr>
          </a:p>
          <a:p>
            <a:pPr marL="0" indent="0">
              <a:buNone/>
            </a:pPr>
            <a:r>
              <a:rPr lang="ru-RU" dirty="0">
                <a:solidFill>
                  <a:srgbClr val="181818"/>
                </a:solidFill>
                <a:latin typeface="Times New Roman"/>
                <a:ea typeface="Times New Roman"/>
              </a:rPr>
              <a:t>1. </a:t>
            </a:r>
            <a:r>
              <a:rPr lang="ru-RU" b="1" dirty="0">
                <a:solidFill>
                  <a:srgbClr val="181818"/>
                </a:solidFill>
                <a:latin typeface="Times New Roman"/>
                <a:ea typeface="Times New Roman"/>
              </a:rPr>
              <a:t>Недостаток внимания</a:t>
            </a:r>
            <a:r>
              <a:rPr lang="ru-RU" dirty="0">
                <a:solidFill>
                  <a:srgbClr val="181818"/>
                </a:solidFill>
                <a:latin typeface="Times New Roman"/>
                <a:ea typeface="Times New Roman"/>
              </a:rPr>
              <a:t>. Ребенок не получает того количества внимания, в котором нуждается. Взрослым часто не хватает времени и сил, чтобы уделить время для игр, разговора, занятий с ребенком, но для того чтобы поругать или наказать, они всегда его найдут</a:t>
            </a:r>
            <a:endParaRPr lang="ru-RU" dirty="0"/>
          </a:p>
        </p:txBody>
      </p:sp>
    </p:spTree>
    <p:extLst>
      <p:ext uri="{BB962C8B-B14F-4D97-AF65-F5344CB8AC3E}">
        <p14:creationId xmlns:p14="http://schemas.microsoft.com/office/powerpoint/2010/main" val="16724090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85725"/>
            <a:ext cx="9113837"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6406" y="260648"/>
            <a:ext cx="8229600" cy="5649491"/>
          </a:xfrm>
        </p:spPr>
        <p:txBody>
          <a:bodyPr>
            <a:normAutofit fontScale="85000" lnSpcReduction="20000"/>
          </a:bodyPr>
          <a:lstStyle/>
          <a:p>
            <a:pPr marL="0" indent="0">
              <a:lnSpc>
                <a:spcPct val="107000"/>
              </a:lnSpc>
              <a:spcAft>
                <a:spcPts val="800"/>
              </a:spcAft>
              <a:buNone/>
            </a:pPr>
            <a:r>
              <a:rPr lang="ru-RU" dirty="0">
                <a:solidFill>
                  <a:srgbClr val="181818"/>
                </a:solidFill>
                <a:latin typeface="Times New Roman"/>
                <a:ea typeface="Times New Roman"/>
                <a:cs typeface="Times New Roman"/>
              </a:rPr>
              <a:t>2. </a:t>
            </a:r>
            <a:r>
              <a:rPr lang="ru-RU" b="1" dirty="0">
                <a:solidFill>
                  <a:srgbClr val="181818"/>
                </a:solidFill>
                <a:latin typeface="Times New Roman"/>
                <a:ea typeface="Times New Roman"/>
                <a:cs typeface="Times New Roman"/>
              </a:rPr>
              <a:t>Борьба за самоутверждение</a:t>
            </a:r>
            <a:r>
              <a:rPr lang="ru-RU" dirty="0">
                <a:solidFill>
                  <a:srgbClr val="181818"/>
                </a:solidFill>
                <a:latin typeface="Times New Roman"/>
                <a:ea typeface="Times New Roman"/>
                <a:cs typeface="Times New Roman"/>
              </a:rPr>
              <a:t>. Непослушанием ребенок проявляет свою самостоятельность, свой выбор, протестует против чрезмерной опеки. Это происходит в том случае, когда взрослые пытаются предупредить каждый шаг ребенка.</a:t>
            </a:r>
            <a:endParaRPr lang="ru-RU" sz="2800" dirty="0">
              <a:ea typeface="Calibri"/>
              <a:cs typeface="Times New Roman"/>
            </a:endParaRPr>
          </a:p>
          <a:p>
            <a:pPr marL="0" indent="0">
              <a:lnSpc>
                <a:spcPct val="107000"/>
              </a:lnSpc>
              <a:spcAft>
                <a:spcPts val="800"/>
              </a:spcAft>
              <a:buNone/>
            </a:pPr>
            <a:r>
              <a:rPr lang="ru-RU" dirty="0">
                <a:solidFill>
                  <a:srgbClr val="181818"/>
                </a:solidFill>
                <a:latin typeface="Times New Roman"/>
                <a:ea typeface="Times New Roman"/>
                <a:cs typeface="Times New Roman"/>
              </a:rPr>
              <a:t>3. </a:t>
            </a:r>
            <a:r>
              <a:rPr lang="ru-RU" b="1" dirty="0">
                <a:solidFill>
                  <a:srgbClr val="181818"/>
                </a:solidFill>
                <a:latin typeface="Times New Roman"/>
                <a:ea typeface="Times New Roman"/>
                <a:cs typeface="Times New Roman"/>
              </a:rPr>
              <a:t>Желание отомстить</a:t>
            </a:r>
            <a:r>
              <a:rPr lang="ru-RU" dirty="0">
                <a:solidFill>
                  <a:srgbClr val="181818"/>
                </a:solidFill>
                <a:latin typeface="Times New Roman"/>
                <a:ea typeface="Times New Roman"/>
                <a:cs typeface="Times New Roman"/>
              </a:rPr>
              <a:t>. Мы порой не замечаем, что тот или иной наш поступок пошатнул веру малыша в нас, нанес вред доверию и чистоте наших взаимоотношений. Что-то пообещали и не выполнили, договорились никому не рассказывать, но тут же по телефону: «А мой-то…» Несправедливо наказали, не выслушали его объяснения. И ребенок начинает действовать по принципу «Вы мне сделали плохо, и я вам».</a:t>
            </a:r>
            <a:endParaRPr lang="ru-RU" sz="2800" dirty="0">
              <a:ea typeface="Calibri"/>
              <a:cs typeface="Times New Roman"/>
            </a:endParaRPr>
          </a:p>
          <a:p>
            <a:endParaRPr lang="ru-RU" dirty="0"/>
          </a:p>
        </p:txBody>
      </p:sp>
    </p:spTree>
    <p:extLst>
      <p:ext uri="{BB962C8B-B14F-4D97-AF65-F5344CB8AC3E}">
        <p14:creationId xmlns:p14="http://schemas.microsoft.com/office/powerpoint/2010/main" val="29808636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85725"/>
            <a:ext cx="9113837"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67544" y="476672"/>
            <a:ext cx="4968552" cy="4968552"/>
          </a:xfrm>
        </p:spPr>
        <p:txBody>
          <a:bodyPr>
            <a:normAutofit fontScale="92500" lnSpcReduction="20000"/>
          </a:bodyPr>
          <a:lstStyle/>
          <a:p>
            <a:pPr marL="0" indent="0">
              <a:lnSpc>
                <a:spcPct val="107000"/>
              </a:lnSpc>
              <a:spcAft>
                <a:spcPts val="800"/>
              </a:spcAft>
              <a:buNone/>
            </a:pPr>
            <a:r>
              <a:rPr lang="ru-RU" b="1" dirty="0">
                <a:solidFill>
                  <a:srgbClr val="181818"/>
                </a:solidFill>
                <a:latin typeface="Times New Roman"/>
                <a:ea typeface="Times New Roman"/>
                <a:cs typeface="Times New Roman"/>
              </a:rPr>
              <a:t>4.</a:t>
            </a:r>
            <a:r>
              <a:rPr lang="ru-RU" dirty="0">
                <a:solidFill>
                  <a:srgbClr val="181818"/>
                </a:solidFill>
                <a:latin typeface="Times New Roman"/>
                <a:ea typeface="Times New Roman"/>
                <a:cs typeface="Times New Roman"/>
              </a:rPr>
              <a:t> </a:t>
            </a:r>
            <a:r>
              <a:rPr lang="ru-RU" b="1" dirty="0">
                <a:solidFill>
                  <a:srgbClr val="181818"/>
                </a:solidFill>
                <a:latin typeface="Times New Roman"/>
                <a:ea typeface="Times New Roman"/>
                <a:cs typeface="Times New Roman"/>
              </a:rPr>
              <a:t>Потеря веры в собственный успех</a:t>
            </a:r>
            <a:r>
              <a:rPr lang="ru-RU" dirty="0">
                <a:solidFill>
                  <a:srgbClr val="181818"/>
                </a:solidFill>
                <a:latin typeface="Times New Roman"/>
                <a:ea typeface="Times New Roman"/>
                <a:cs typeface="Times New Roman"/>
              </a:rPr>
              <a:t>. Если взрослые слишком часто повторяют ребенку, что он тупица, что у него кривые руки и что вообще он в жизни никогда ничего не добьется, ему ничего другого не остается, как только всем своим поведением подтверждать сложившееся о нем мнение.</a:t>
            </a:r>
            <a:endParaRPr lang="ru-RU" sz="2800" dirty="0">
              <a:ea typeface="Calibri"/>
              <a:cs typeface="Times New Roman"/>
            </a:endParaRPr>
          </a:p>
          <a:p>
            <a:endParaRPr lang="ru-RU" dirty="0"/>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528" y="1052736"/>
            <a:ext cx="3683081"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8133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85725"/>
            <a:ext cx="9113837"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6406" y="476672"/>
            <a:ext cx="8229600" cy="5145435"/>
          </a:xfrm>
        </p:spPr>
        <p:txBody>
          <a:bodyPr>
            <a:normAutofit fontScale="77500" lnSpcReduction="20000"/>
          </a:bodyPr>
          <a:lstStyle/>
          <a:p>
            <a:pPr>
              <a:lnSpc>
                <a:spcPct val="107000"/>
              </a:lnSpc>
              <a:spcAft>
                <a:spcPts val="800"/>
              </a:spcAft>
            </a:pPr>
            <a:r>
              <a:rPr lang="ru-RU" dirty="0" smtClean="0">
                <a:solidFill>
                  <a:srgbClr val="181818"/>
                </a:solidFill>
                <a:latin typeface="Times New Roman"/>
                <a:ea typeface="Times New Roman"/>
                <a:cs typeface="Times New Roman"/>
              </a:rPr>
              <a:t>Отечественный психолог Ю.Б. </a:t>
            </a:r>
            <a:r>
              <a:rPr lang="ru-RU" dirty="0" err="1" smtClean="0">
                <a:solidFill>
                  <a:srgbClr val="181818"/>
                </a:solidFill>
                <a:latin typeface="Times New Roman"/>
                <a:ea typeface="Times New Roman"/>
                <a:cs typeface="Times New Roman"/>
              </a:rPr>
              <a:t>Гипенрейтер</a:t>
            </a:r>
            <a:r>
              <a:rPr lang="ru-RU" dirty="0" smtClean="0">
                <a:solidFill>
                  <a:srgbClr val="181818"/>
                </a:solidFill>
                <a:latin typeface="Times New Roman"/>
                <a:ea typeface="Times New Roman"/>
                <a:cs typeface="Times New Roman"/>
              </a:rPr>
              <a:t> в своей книге «Общаться с ребенком. Как?» рекомендует взрослым следующее:</a:t>
            </a:r>
            <a:endParaRPr lang="ru-RU" sz="2800" dirty="0" smtClean="0">
              <a:ea typeface="Calibri"/>
              <a:cs typeface="Times New Roman"/>
            </a:endParaRPr>
          </a:p>
          <a:p>
            <a:pPr>
              <a:lnSpc>
                <a:spcPct val="107000"/>
              </a:lnSpc>
              <a:spcAft>
                <a:spcPts val="800"/>
              </a:spcAft>
              <a:buFont typeface="Wingdings" panose="05000000000000000000" pitchFamily="2" charset="2"/>
              <a:buChar char="q"/>
            </a:pPr>
            <a:r>
              <a:rPr lang="ru-RU" dirty="0" smtClean="0">
                <a:solidFill>
                  <a:srgbClr val="181818"/>
                </a:solidFill>
                <a:latin typeface="Times New Roman"/>
                <a:ea typeface="Times New Roman"/>
                <a:cs typeface="Times New Roman"/>
              </a:rPr>
              <a:t>Если </a:t>
            </a:r>
            <a:r>
              <a:rPr lang="ru-RU" dirty="0">
                <a:solidFill>
                  <a:srgbClr val="181818"/>
                </a:solidFill>
                <a:latin typeface="Times New Roman"/>
                <a:ea typeface="Times New Roman"/>
                <a:cs typeface="Times New Roman"/>
              </a:rPr>
              <a:t>вы раздражены, то, скорее всего, непослушание вызвано борьбой за ваше </a:t>
            </a:r>
            <a:r>
              <a:rPr lang="ru-RU" dirty="0" smtClean="0">
                <a:solidFill>
                  <a:srgbClr val="181818"/>
                </a:solidFill>
                <a:latin typeface="Times New Roman"/>
                <a:ea typeface="Times New Roman"/>
                <a:cs typeface="Times New Roman"/>
              </a:rPr>
              <a:t>внимание.</a:t>
            </a:r>
          </a:p>
          <a:p>
            <a:pPr>
              <a:lnSpc>
                <a:spcPct val="107000"/>
              </a:lnSpc>
              <a:spcAft>
                <a:spcPts val="800"/>
              </a:spcAft>
              <a:buFont typeface="Wingdings" panose="05000000000000000000" pitchFamily="2" charset="2"/>
              <a:buChar char="q"/>
            </a:pPr>
            <a:r>
              <a:rPr lang="ru-RU" dirty="0" smtClean="0">
                <a:solidFill>
                  <a:srgbClr val="181818"/>
                </a:solidFill>
                <a:latin typeface="Times New Roman"/>
                <a:ea typeface="Times New Roman"/>
                <a:cs typeface="Times New Roman"/>
              </a:rPr>
              <a:t>Если </a:t>
            </a:r>
            <a:r>
              <a:rPr lang="ru-RU" dirty="0">
                <a:solidFill>
                  <a:srgbClr val="181818"/>
                </a:solidFill>
                <a:latin typeface="Times New Roman"/>
                <a:ea typeface="Times New Roman"/>
                <a:cs typeface="Times New Roman"/>
              </a:rPr>
              <a:t>переполнены гневом, то ребенок пытается противостоять вашей </a:t>
            </a:r>
            <a:r>
              <a:rPr lang="ru-RU" dirty="0" smtClean="0">
                <a:solidFill>
                  <a:srgbClr val="181818"/>
                </a:solidFill>
                <a:latin typeface="Times New Roman"/>
                <a:ea typeface="Times New Roman"/>
                <a:cs typeface="Times New Roman"/>
              </a:rPr>
              <a:t>воле.</a:t>
            </a:r>
          </a:p>
          <a:p>
            <a:pPr>
              <a:lnSpc>
                <a:spcPct val="107000"/>
              </a:lnSpc>
              <a:spcAft>
                <a:spcPts val="800"/>
              </a:spcAft>
              <a:buFont typeface="Wingdings" panose="05000000000000000000" pitchFamily="2" charset="2"/>
              <a:buChar char="q"/>
            </a:pPr>
            <a:r>
              <a:rPr lang="ru-RU" dirty="0" smtClean="0">
                <a:solidFill>
                  <a:srgbClr val="181818"/>
                </a:solidFill>
                <a:latin typeface="Times New Roman"/>
                <a:ea typeface="Times New Roman"/>
                <a:cs typeface="Times New Roman"/>
              </a:rPr>
              <a:t>Если </a:t>
            </a:r>
            <a:r>
              <a:rPr lang="ru-RU" dirty="0">
                <a:solidFill>
                  <a:srgbClr val="181818"/>
                </a:solidFill>
                <a:latin typeface="Times New Roman"/>
                <a:ea typeface="Times New Roman"/>
                <a:cs typeface="Times New Roman"/>
              </a:rPr>
              <a:t>поведение ребенка вас обижает, то скрытая причина — </a:t>
            </a:r>
            <a:r>
              <a:rPr lang="ru-RU" dirty="0" smtClean="0">
                <a:solidFill>
                  <a:srgbClr val="181818"/>
                </a:solidFill>
                <a:latin typeface="Times New Roman"/>
                <a:ea typeface="Times New Roman"/>
                <a:cs typeface="Times New Roman"/>
              </a:rPr>
              <a:t>месть.</a:t>
            </a:r>
          </a:p>
          <a:p>
            <a:pPr>
              <a:lnSpc>
                <a:spcPct val="107000"/>
              </a:lnSpc>
              <a:spcAft>
                <a:spcPts val="800"/>
              </a:spcAft>
              <a:buFont typeface="Wingdings" panose="05000000000000000000" pitchFamily="2" charset="2"/>
              <a:buChar char="q"/>
            </a:pPr>
            <a:r>
              <a:rPr lang="ru-RU" dirty="0" smtClean="0">
                <a:solidFill>
                  <a:srgbClr val="181818"/>
                </a:solidFill>
                <a:latin typeface="Times New Roman"/>
                <a:ea typeface="Times New Roman"/>
                <a:cs typeface="Times New Roman"/>
              </a:rPr>
              <a:t>Если </a:t>
            </a:r>
            <a:r>
              <a:rPr lang="ru-RU" dirty="0">
                <a:solidFill>
                  <a:srgbClr val="181818"/>
                </a:solidFill>
                <a:latin typeface="Times New Roman"/>
                <a:ea typeface="Times New Roman"/>
                <a:cs typeface="Times New Roman"/>
              </a:rPr>
              <a:t>вы находитесь во власти безнадежности и отчаянья, то ребенок глубоко переживает свою несостоятельность и неблагополучие.</a:t>
            </a:r>
            <a:endParaRPr lang="ru-RU" sz="2800" dirty="0">
              <a:ea typeface="Calibri"/>
              <a:cs typeface="Times New Roman"/>
            </a:endParaRPr>
          </a:p>
          <a:p>
            <a:endParaRPr lang="ru-RU" dirty="0"/>
          </a:p>
        </p:txBody>
      </p:sp>
    </p:spTree>
    <p:extLst>
      <p:ext uri="{BB962C8B-B14F-4D97-AF65-F5344CB8AC3E}">
        <p14:creationId xmlns:p14="http://schemas.microsoft.com/office/powerpoint/2010/main" val="3453064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4845" y="-85649"/>
            <a:ext cx="9114310" cy="7029297"/>
          </a:xfrm>
          <a:prstGeom prst="rect">
            <a:avLst/>
          </a:prstGeom>
        </p:spPr>
      </p:pic>
      <p:sp>
        <p:nvSpPr>
          <p:cNvPr id="2" name="Заголовок 1"/>
          <p:cNvSpPr>
            <a:spLocks noGrp="1"/>
          </p:cNvSpPr>
          <p:nvPr>
            <p:ph type="title"/>
          </p:nvPr>
        </p:nvSpPr>
        <p:spPr>
          <a:xfrm>
            <a:off x="457200" y="274638"/>
            <a:ext cx="8229600" cy="1325562"/>
          </a:xfrm>
        </p:spPr>
        <p:txBody>
          <a:bodyPr>
            <a:normAutofit fontScale="90000"/>
          </a:bodyPr>
          <a:lstStyle/>
          <a:p>
            <a:r>
              <a:rPr lang="ru-RU" dirty="0">
                <a:latin typeface="Times New Roman" panose="02020603050405020304" pitchFamily="18" charset="0"/>
                <a:cs typeface="Times New Roman" panose="02020603050405020304" pitchFamily="18" charset="0"/>
              </a:rPr>
              <a:t>Тактика общения с </a:t>
            </a:r>
            <a:r>
              <a:rPr lang="ru-RU" b="1" dirty="0">
                <a:latin typeface="Times New Roman" panose="02020603050405020304" pitchFamily="18" charset="0"/>
                <a:cs typeface="Times New Roman" panose="02020603050405020304" pitchFamily="18" charset="0"/>
              </a:rPr>
              <a:t>непоседой</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611560" y="1166017"/>
            <a:ext cx="8229600" cy="4525963"/>
          </a:xfrm>
        </p:spPr>
        <p:txBody>
          <a:bodyPr>
            <a:normAutofit fontScale="77500" lnSpcReduction="20000"/>
          </a:bodyPr>
          <a:lstStyle/>
          <a:p>
            <a:r>
              <a:rPr lang="ru-RU" u="sng" dirty="0">
                <a:latin typeface="Times New Roman" panose="02020603050405020304" pitchFamily="18" charset="0"/>
                <a:cs typeface="Times New Roman" panose="02020603050405020304" pitchFamily="18" charset="0"/>
              </a:rPr>
              <a:t>Важно понять</a:t>
            </a:r>
            <a:r>
              <a:rPr lang="ru-RU" dirty="0">
                <a:latin typeface="Times New Roman" panose="02020603050405020304" pitchFamily="18" charset="0"/>
                <a:cs typeface="Times New Roman" panose="02020603050405020304" pitchFamily="18" charset="0"/>
              </a:rPr>
              <a:t>: стиль и тактика нашего общения закладываются в раннем </a:t>
            </a:r>
            <a:r>
              <a:rPr lang="ru-RU" b="1" dirty="0">
                <a:latin typeface="Times New Roman" panose="02020603050405020304" pitchFamily="18" charset="0"/>
                <a:cs typeface="Times New Roman" panose="02020603050405020304" pitchFamily="18" charset="0"/>
              </a:rPr>
              <a:t>детстве</a:t>
            </a:r>
            <a:r>
              <a:rPr lang="ru-RU" dirty="0">
                <a:latin typeface="Times New Roman" panose="02020603050405020304" pitchFamily="18" charset="0"/>
                <a:cs typeface="Times New Roman" panose="02020603050405020304" pitchFamily="18" charset="0"/>
              </a:rPr>
              <a:t>. Ребёнок испытывает средства нашего воздействия (положительного и отрицательного, нашу реакцию, нашу выдержку. ) И если мы пытаемся изменить ситуацию криком, угрозами, наказаниями, то тем самым создаём основу для будущих проблем.</a:t>
            </a:r>
          </a:p>
          <a:p>
            <a:r>
              <a:rPr lang="ru-RU" dirty="0">
                <a:latin typeface="Times New Roman" panose="02020603050405020304" pitchFamily="18" charset="0"/>
                <a:cs typeface="Times New Roman" panose="02020603050405020304" pitchFamily="18" charset="0"/>
              </a:rPr>
              <a:t>Взрослые хотят руководить ребёнком </a:t>
            </a:r>
            <a:r>
              <a:rPr lang="ru-RU" i="1" dirty="0">
                <a:latin typeface="Times New Roman" panose="02020603050405020304" pitchFamily="18" charset="0"/>
                <a:cs typeface="Times New Roman" panose="02020603050405020304" pitchFamily="18" charset="0"/>
              </a:rPr>
              <a:t>(или считают необходимым это делать)</a:t>
            </a:r>
            <a:r>
              <a:rPr lang="ru-RU" dirty="0">
                <a:latin typeface="Times New Roman" panose="02020603050405020304" pitchFamily="18" charset="0"/>
                <a:cs typeface="Times New Roman" panose="02020603050405020304" pitchFamily="18" charset="0"/>
              </a:rPr>
              <a:t>. Но руководить не значит заставлять, командовать, требовать беспрекословного подчинения. У ребёнка должно возникнуть желание, чтобы им руководили. Он должен доверять нам, а упрёки и угрозы совсем не </a:t>
            </a:r>
            <a:r>
              <a:rPr lang="ru-RU" b="1" dirty="0">
                <a:latin typeface="Times New Roman" panose="02020603050405020304" pitchFamily="18" charset="0"/>
                <a:cs typeface="Times New Roman" panose="02020603050405020304" pitchFamily="18" charset="0"/>
              </a:rPr>
              <a:t>способствуют этому</a:t>
            </a:r>
            <a:r>
              <a:rPr lang="ru-RU"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781112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0" y="-243408"/>
            <a:ext cx="9120406" cy="7029297"/>
          </a:xfrm>
          <a:prstGeom prst="rect">
            <a:avLst/>
          </a:prstGeom>
        </p:spPr>
      </p:pic>
      <p:sp>
        <p:nvSpPr>
          <p:cNvPr id="2" name="Заголовок 1"/>
          <p:cNvSpPr>
            <a:spLocks noGrp="1"/>
          </p:cNvSpPr>
          <p:nvPr>
            <p:ph type="title"/>
          </p:nvPr>
        </p:nvSpPr>
        <p:spPr>
          <a:xfrm>
            <a:off x="562328" y="0"/>
            <a:ext cx="8229600" cy="1143000"/>
          </a:xfrm>
        </p:spPr>
        <p:txBody>
          <a:bodyPr>
            <a:noAutofit/>
          </a:bodyPr>
          <a:lstStyle/>
          <a:p>
            <a:r>
              <a:rPr lang="ru-RU" sz="3200" b="1" dirty="0">
                <a:latin typeface="Times New Roman" panose="02020603050405020304" pitchFamily="18" charset="0"/>
                <a:cs typeface="Times New Roman" panose="02020603050405020304" pitchFamily="18" charset="0"/>
              </a:rPr>
              <a:t>Как разговаривать с беспокойным ребёнком?</a:t>
            </a:r>
          </a:p>
        </p:txBody>
      </p:sp>
      <p:sp>
        <p:nvSpPr>
          <p:cNvPr id="3" name="Объект 2"/>
          <p:cNvSpPr>
            <a:spLocks noGrp="1"/>
          </p:cNvSpPr>
          <p:nvPr>
            <p:ph idx="1"/>
          </p:nvPr>
        </p:nvSpPr>
        <p:spPr>
          <a:xfrm>
            <a:off x="539552" y="1268760"/>
            <a:ext cx="8229600" cy="4525963"/>
          </a:xfrm>
        </p:spPr>
        <p:txBody>
          <a:bodyPr>
            <a:normAutofit fontScale="62500" lnSpcReduction="20000"/>
          </a:bodyPr>
          <a:lstStyle/>
          <a:p>
            <a:pPr marL="0" indent="0">
              <a:buNone/>
            </a:pPr>
            <a:r>
              <a:rPr lang="ru-RU" dirty="0">
                <a:latin typeface="Times New Roman" panose="02020603050405020304" pitchFamily="18" charset="0"/>
                <a:cs typeface="Times New Roman" panose="02020603050405020304" pitchFamily="18" charset="0"/>
              </a:rPr>
              <a:t>1. Недопустимы </a:t>
            </a:r>
            <a:r>
              <a:rPr lang="ru-RU" i="1" dirty="0">
                <a:latin typeface="Times New Roman" panose="02020603050405020304" pitchFamily="18" charset="0"/>
                <a:cs typeface="Times New Roman" panose="02020603050405020304" pitchFamily="18" charset="0"/>
              </a:rPr>
              <a:t>(даже в критических ситуациях)</a:t>
            </a:r>
            <a:r>
              <a:rPr lang="ru-RU" dirty="0">
                <a:latin typeface="Times New Roman" panose="02020603050405020304" pitchFamily="18" charset="0"/>
                <a:cs typeface="Times New Roman" panose="02020603050405020304" pitchFamily="18" charset="0"/>
              </a:rPr>
              <a:t> грубость, унижение, злость. Выражения типа </a:t>
            </a:r>
            <a:r>
              <a:rPr lang="ru-RU" i="1" dirty="0">
                <a:latin typeface="Times New Roman" panose="02020603050405020304" pitchFamily="18" charset="0"/>
                <a:cs typeface="Times New Roman" panose="02020603050405020304" pitchFamily="18" charset="0"/>
              </a:rPr>
              <a:t>«терпеть не могу»</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«ты меня извёл»</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«у меня нет сил»</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«ты мне надоел»</a:t>
            </a:r>
            <a:r>
              <a:rPr lang="ru-RU" dirty="0">
                <a:latin typeface="Times New Roman" panose="02020603050405020304" pitchFamily="18" charset="0"/>
                <a:cs typeface="Times New Roman" panose="02020603050405020304" pitchFamily="18" charset="0"/>
              </a:rPr>
              <a:t>, повторяемые по нескольку раз в день (не говоря о более грубых, бессмысленны. )Ребёнок просто перестаёт их слышать.</a:t>
            </a:r>
          </a:p>
          <a:p>
            <a:pPr marL="0" indent="0">
              <a:buNone/>
            </a:pPr>
            <a:r>
              <a:rPr lang="ru-RU" dirty="0">
                <a:latin typeface="Times New Roman" panose="02020603050405020304" pitchFamily="18" charset="0"/>
                <a:cs typeface="Times New Roman" panose="02020603050405020304" pitchFamily="18" charset="0"/>
              </a:rPr>
              <a:t>2. Во время разговора помните, что важны тон, мимика, жесты, на них ребёнок реагирует сильнее, чем на слова. Они не должны демонстрировать недовольство, раздражение, нетерпение.</a:t>
            </a:r>
          </a:p>
          <a:p>
            <a:pPr marL="0" indent="0">
              <a:buNone/>
            </a:pPr>
            <a:r>
              <a:rPr lang="ru-RU" dirty="0" smtClean="0">
                <a:latin typeface="Times New Roman" panose="02020603050405020304" pitchFamily="18" charset="0"/>
                <a:cs typeface="Times New Roman" panose="02020603050405020304" pitchFamily="18" charset="0"/>
              </a:rPr>
              <a:t>3.Разговаривая </a:t>
            </a:r>
            <a:r>
              <a:rPr lang="ru-RU" dirty="0">
                <a:latin typeface="Times New Roman" panose="02020603050405020304" pitchFamily="18" charset="0"/>
                <a:cs typeface="Times New Roman" panose="02020603050405020304" pitchFamily="18" charset="0"/>
              </a:rPr>
              <a:t>с ребёнком, задавайте вопросы, требующие пространного ответа.</a:t>
            </a:r>
          </a:p>
          <a:p>
            <a:pPr marL="0" indent="0">
              <a:buNone/>
            </a:pPr>
            <a:r>
              <a:rPr lang="ru-RU" dirty="0">
                <a:latin typeface="Times New Roman" panose="02020603050405020304" pitchFamily="18" charset="0"/>
                <a:cs typeface="Times New Roman" panose="02020603050405020304" pitchFamily="18" charset="0"/>
              </a:rPr>
              <a:t>4. Поощряйте ребёнка в ходе разговора, покажите, что вам интересно и важно то, о чём он говорит.</a:t>
            </a:r>
          </a:p>
          <a:p>
            <a:pPr marL="0" indent="0">
              <a:buNone/>
            </a:pPr>
            <a:r>
              <a:rPr lang="ru-RU" dirty="0">
                <a:latin typeface="Times New Roman" panose="02020603050405020304" pitchFamily="18" charset="0"/>
                <a:cs typeface="Times New Roman" panose="02020603050405020304" pitchFamily="18" charset="0"/>
              </a:rPr>
              <a:t>5. Не оставляйте без внимания просьбы ребёнка. Если просьбу нельзя выполнить по какой-то причине, не отмалчивайтесь, не ограничивайтесь коротким </a:t>
            </a:r>
            <a:r>
              <a:rPr lang="ru-RU" i="1" dirty="0">
                <a:latin typeface="Times New Roman" panose="02020603050405020304" pitchFamily="18" charset="0"/>
                <a:cs typeface="Times New Roman" panose="02020603050405020304" pitchFamily="18" charset="0"/>
              </a:rPr>
              <a:t>«нет»</a:t>
            </a:r>
            <a:r>
              <a:rPr lang="ru-RU" dirty="0">
                <a:latin typeface="Times New Roman" panose="02020603050405020304" pitchFamily="18" charset="0"/>
                <a:cs typeface="Times New Roman" panose="02020603050405020304" pitchFamily="18" charset="0"/>
              </a:rPr>
              <a:t>, объясните, почему вы не можете её выполнить.</a:t>
            </a:r>
          </a:p>
          <a:p>
            <a:endParaRPr lang="ru-RU" dirty="0"/>
          </a:p>
        </p:txBody>
      </p:sp>
    </p:spTree>
    <p:extLst>
      <p:ext uri="{BB962C8B-B14F-4D97-AF65-F5344CB8AC3E}">
        <p14:creationId xmlns:p14="http://schemas.microsoft.com/office/powerpoint/2010/main" val="1806022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797" y="-85649"/>
            <a:ext cx="9120406" cy="7029297"/>
          </a:xfrm>
          <a:prstGeom prst="rect">
            <a:avLst/>
          </a:prstGeom>
        </p:spPr>
      </p:pic>
      <p:sp>
        <p:nvSpPr>
          <p:cNvPr id="2" name="Заголовок 1"/>
          <p:cNvSpPr>
            <a:spLocks noGrp="1"/>
          </p:cNvSpPr>
          <p:nvPr>
            <p:ph type="title"/>
          </p:nvPr>
        </p:nvSpPr>
        <p:spPr/>
        <p:txBody>
          <a:bodyPr>
            <a:normAutofit fontScale="90000"/>
          </a:bodyPr>
          <a:lstStyle/>
          <a:p>
            <a:r>
              <a:rPr lang="ru-RU" dirty="0" smtClean="0"/>
              <a:t/>
            </a:r>
            <a:br>
              <a:rPr lang="ru-RU" dirty="0" smtClean="0"/>
            </a:br>
            <a:r>
              <a:rPr lang="ru-RU" sz="3600" dirty="0" smtClean="0">
                <a:latin typeface="Times New Roman" panose="02020603050405020304" pitchFamily="18" charset="0"/>
                <a:cs typeface="Times New Roman" panose="02020603050405020304" pitchFamily="18" charset="0"/>
              </a:rPr>
              <a:t>Какой </a:t>
            </a:r>
            <a:r>
              <a:rPr lang="ru-RU" sz="3600" dirty="0">
                <a:latin typeface="Times New Roman" panose="02020603050405020304" pitchFamily="18" charset="0"/>
                <a:cs typeface="Times New Roman" panose="02020603050405020304" pitchFamily="18" charset="0"/>
              </a:rPr>
              <a:t>метод эффективнее – похвала или наказание?</a:t>
            </a:r>
            <a:r>
              <a:rPr lang="ru-RU" dirty="0"/>
              <a:t/>
            </a:r>
            <a:br>
              <a:rPr lang="ru-RU" dirty="0"/>
            </a:br>
            <a:endParaRPr lang="ru-RU" dirty="0"/>
          </a:p>
        </p:txBody>
      </p:sp>
      <p:sp>
        <p:nvSpPr>
          <p:cNvPr id="3" name="Объект 2"/>
          <p:cNvSpPr>
            <a:spLocks noGrp="1"/>
          </p:cNvSpPr>
          <p:nvPr>
            <p:ph idx="1"/>
          </p:nvPr>
        </p:nvSpPr>
        <p:spPr>
          <a:xfrm>
            <a:off x="445264" y="1340768"/>
            <a:ext cx="8229600" cy="4525963"/>
          </a:xfrm>
        </p:spPr>
        <p:txBody>
          <a:bodyPr>
            <a:normAutofit fontScale="77500" lnSpcReduction="20000"/>
          </a:bodyPr>
          <a:lstStyle/>
          <a:p>
            <a:pPr marL="0" indent="0" algn="just">
              <a:buNone/>
            </a:pPr>
            <a:r>
              <a:rPr lang="ru-RU" dirty="0" smtClean="0">
                <a:latin typeface="Times New Roman" panose="02020603050405020304" pitchFamily="18" charset="0"/>
                <a:cs typeface="Times New Roman" panose="02020603050405020304" pitchFamily="18" charset="0"/>
              </a:rPr>
              <a:t>           В </a:t>
            </a:r>
            <a:r>
              <a:rPr lang="ru-RU" dirty="0">
                <a:latin typeface="Times New Roman" panose="02020603050405020304" pitchFamily="18" charset="0"/>
                <a:cs typeface="Times New Roman" panose="02020603050405020304" pitchFamily="18" charset="0"/>
              </a:rPr>
              <a:t>процессе занятий, обучения и </a:t>
            </a:r>
            <a:r>
              <a:rPr lang="ru-RU" b="1" dirty="0">
                <a:latin typeface="Times New Roman" panose="02020603050405020304" pitchFamily="18" charset="0"/>
                <a:cs typeface="Times New Roman" panose="02020603050405020304" pitchFamily="18" charset="0"/>
              </a:rPr>
              <a:t>особенно тогда</a:t>
            </a:r>
            <a:r>
              <a:rPr lang="ru-RU" dirty="0">
                <a:latin typeface="Times New Roman" panose="02020603050405020304" pitchFamily="18" charset="0"/>
                <a:cs typeface="Times New Roman" panose="02020603050405020304" pitchFamily="18" charset="0"/>
              </a:rPr>
              <a:t>, когда есть проблемы, ребёнку необходимы поддержка, подбадривание, которые позволяют ему понять, что он действует правильно, дают уверенность в том, что неудача </a:t>
            </a:r>
            <a:r>
              <a:rPr lang="ru-RU" b="1" dirty="0">
                <a:latin typeface="Times New Roman" panose="02020603050405020304" pitchFamily="18" charset="0"/>
                <a:cs typeface="Times New Roman" panose="02020603050405020304" pitchFamily="18" charset="0"/>
              </a:rPr>
              <a:t>преодолима</a:t>
            </a:r>
            <a:r>
              <a:rPr lang="ru-RU" dirty="0">
                <a:latin typeface="Times New Roman" panose="02020603050405020304" pitchFamily="18" charset="0"/>
                <a:cs typeface="Times New Roman" panose="02020603050405020304" pitchFamily="18" charset="0"/>
              </a:rPr>
              <a:t> и вы оцениваете его старание. Обращать внимание только на проблемы очень легко, а вот увидеть наметившееся улучшение непросто. Но без поддержки взрослого ребёнок его тоже не заметит. </a:t>
            </a:r>
            <a:r>
              <a:rPr lang="ru-RU" i="1" dirty="0">
                <a:latin typeface="Times New Roman" panose="02020603050405020304" pitchFamily="18" charset="0"/>
                <a:cs typeface="Times New Roman" panose="02020603050405020304" pitchFamily="18" charset="0"/>
              </a:rPr>
              <a:t>«Я уверен, что у тебя получится»</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«Я помогу тебе, и ты обязательно сделаешь.»</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«Правильно»</a:t>
            </a:r>
            <a:r>
              <a:rPr lang="ru-RU" dirty="0">
                <a:latin typeface="Times New Roman" panose="02020603050405020304" pitchFamily="18" charset="0"/>
                <a:cs typeface="Times New Roman" panose="02020603050405020304" pitchFamily="18" charset="0"/>
              </a:rPr>
              <a:t>, </a:t>
            </a:r>
            <a:r>
              <a:rPr lang="ru-RU" i="1" dirty="0">
                <a:latin typeface="Times New Roman" panose="02020603050405020304" pitchFamily="18" charset="0"/>
                <a:cs typeface="Times New Roman" panose="02020603050405020304" pitchFamily="18" charset="0"/>
              </a:rPr>
              <a:t>«Молодец, ты меня радуешь»</a:t>
            </a:r>
            <a:r>
              <a:rPr lang="ru-RU" dirty="0">
                <a:latin typeface="Times New Roman" panose="02020603050405020304" pitchFamily="18" charset="0"/>
                <a:cs typeface="Times New Roman" panose="02020603050405020304" pitchFamily="18" charset="0"/>
              </a:rPr>
              <a:t>. Эти формулы одобрения стандартны и каждый может использовать свои. Одобрение, поддержка и похвала стимулируют ребёнка, повышают мотивацию.</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3289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2701" y="-48500"/>
            <a:ext cx="9120406" cy="7029297"/>
          </a:xfrm>
          <a:prstGeom prst="rect">
            <a:avLst/>
          </a:prstGeom>
        </p:spPr>
      </p:pic>
      <p:sp>
        <p:nvSpPr>
          <p:cNvPr id="3" name="Объект 2"/>
          <p:cNvSpPr>
            <a:spLocks noGrp="1"/>
          </p:cNvSpPr>
          <p:nvPr>
            <p:ph idx="1"/>
          </p:nvPr>
        </p:nvSpPr>
        <p:spPr>
          <a:xfrm>
            <a:off x="437254" y="188640"/>
            <a:ext cx="4474840" cy="5793507"/>
          </a:xfrm>
        </p:spPr>
        <p:txBody>
          <a:bodyPr>
            <a:normAutofit fontScale="70000" lnSpcReduction="20000"/>
          </a:bodyPr>
          <a:lstStyle/>
          <a:p>
            <a:pPr marL="0" indent="0">
              <a:buNone/>
            </a:pPr>
            <a:r>
              <a:rPr lang="ru-RU" sz="3400" b="1" dirty="0">
                <a:latin typeface="Times New Roman" panose="02020603050405020304" pitchFamily="18" charset="0"/>
                <a:cs typeface="Times New Roman" panose="02020603050405020304" pitchFamily="18" charset="0"/>
              </a:rPr>
              <a:t>Жёсткое обращение </a:t>
            </a:r>
            <a:r>
              <a:rPr lang="ru-RU" sz="3400" b="1" i="1" dirty="0">
                <a:latin typeface="Times New Roman" panose="02020603050405020304" pitchFamily="18" charset="0"/>
                <a:cs typeface="Times New Roman" panose="02020603050405020304" pitchFamily="18" charset="0"/>
              </a:rPr>
              <a:t>(замечания, укоры, угрозы, наказания)</a:t>
            </a:r>
            <a:r>
              <a:rPr lang="ru-RU" sz="3400" b="1" dirty="0">
                <a:latin typeface="Times New Roman" panose="02020603050405020304" pitchFamily="18" charset="0"/>
                <a:cs typeface="Times New Roman" panose="02020603050405020304" pitchFamily="18" charset="0"/>
              </a:rPr>
              <a:t> может кратковременно повысить эффективность, но у большинства детей это вызывает обиду, тревогу, усиливает боязнь неудачи. </a:t>
            </a:r>
            <a:r>
              <a:rPr lang="ru-RU" sz="3400" dirty="0">
                <a:latin typeface="Times New Roman" panose="02020603050405020304" pitchFamily="18" charset="0"/>
                <a:cs typeface="Times New Roman" panose="02020603050405020304" pitchFamily="18" charset="0"/>
              </a:rPr>
              <a:t>Причём эта тревога и боязнь гнева взрослого провоцируют новые проступки, хотя страх порицания и наказания нередко создаёт иллюзию позитивного изменения ситуации. Уступчивость и послушание зачастую достигаются за счёт накапливаемого ожесточения, отрицательных эмоций и нарушения взаимоотношений.</a:t>
            </a:r>
          </a:p>
          <a:p>
            <a:endParaRPr lang="ru-RU" dirty="0"/>
          </a:p>
        </p:txBody>
      </p:sp>
      <p:pic>
        <p:nvPicPr>
          <p:cNvPr id="1026" name="Picture 2" descr="Кризис 7 лет у ребенка - признаки, психология, что делать родителям,  полезные советы"/>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094" y="1556792"/>
            <a:ext cx="4220139" cy="2808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55223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80963"/>
            <a:ext cx="9113837" cy="702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6406" y="260648"/>
            <a:ext cx="8229600" cy="5400600"/>
          </a:xfrm>
        </p:spPr>
        <p:txBody>
          <a:bodyPr>
            <a:normAutofit fontScale="92500" lnSpcReduction="10000"/>
          </a:bodyPr>
          <a:lstStyle/>
          <a:p>
            <a:pPr>
              <a:lnSpc>
                <a:spcPct val="107000"/>
              </a:lnSpc>
              <a:spcAft>
                <a:spcPts val="800"/>
              </a:spcAft>
            </a:pPr>
            <a:r>
              <a:rPr lang="ru-RU" sz="3500" dirty="0">
                <a:solidFill>
                  <a:srgbClr val="181818"/>
                </a:solidFill>
                <a:latin typeface="Times New Roman"/>
                <a:ea typeface="Times New Roman"/>
                <a:cs typeface="Times New Roman"/>
              </a:rPr>
              <a:t>Детское </a:t>
            </a:r>
            <a:r>
              <a:rPr lang="ru-RU" sz="3500" dirty="0" smtClean="0">
                <a:solidFill>
                  <a:srgbClr val="181818"/>
                </a:solidFill>
                <a:latin typeface="Times New Roman"/>
                <a:ea typeface="Times New Roman"/>
                <a:cs typeface="Times New Roman"/>
              </a:rPr>
              <a:t>непослушание (баловство) </a:t>
            </a:r>
            <a:r>
              <a:rPr lang="ru-RU" sz="3500" dirty="0">
                <a:solidFill>
                  <a:srgbClr val="181818"/>
                </a:solidFill>
                <a:latin typeface="Times New Roman"/>
                <a:ea typeface="Times New Roman"/>
                <a:cs typeface="Times New Roman"/>
              </a:rPr>
              <a:t>– это проблема, которая для мам и пап всегда будет актуальной. </a:t>
            </a:r>
            <a:endParaRPr lang="ru-RU" sz="3500" dirty="0" smtClean="0">
              <a:solidFill>
                <a:srgbClr val="181818"/>
              </a:solidFill>
              <a:latin typeface="Times New Roman"/>
              <a:ea typeface="Times New Roman"/>
              <a:cs typeface="Times New Roman"/>
            </a:endParaRPr>
          </a:p>
          <a:p>
            <a:pPr>
              <a:lnSpc>
                <a:spcPct val="107000"/>
              </a:lnSpc>
              <a:spcAft>
                <a:spcPts val="800"/>
              </a:spcAft>
            </a:pPr>
            <a:r>
              <a:rPr lang="ru-RU" sz="3500" dirty="0" smtClean="0">
                <a:solidFill>
                  <a:srgbClr val="181818"/>
                </a:solidFill>
                <a:latin typeface="Times New Roman"/>
                <a:ea typeface="Times New Roman"/>
                <a:cs typeface="Times New Roman"/>
              </a:rPr>
              <a:t>Кажется</a:t>
            </a:r>
            <a:r>
              <a:rPr lang="ru-RU" sz="3500" dirty="0">
                <a:solidFill>
                  <a:srgbClr val="181818"/>
                </a:solidFill>
                <a:latin typeface="Times New Roman"/>
                <a:ea typeface="Times New Roman"/>
                <a:cs typeface="Times New Roman"/>
              </a:rPr>
              <a:t>, </a:t>
            </a:r>
            <a:r>
              <a:rPr lang="ru-RU" sz="3500" dirty="0" smtClean="0">
                <a:solidFill>
                  <a:srgbClr val="181818"/>
                </a:solidFill>
                <a:latin typeface="Times New Roman"/>
                <a:ea typeface="Times New Roman"/>
                <a:cs typeface="Times New Roman"/>
              </a:rPr>
              <a:t>совсем </a:t>
            </a:r>
            <a:r>
              <a:rPr lang="ru-RU" sz="3500" dirty="0">
                <a:solidFill>
                  <a:srgbClr val="181818"/>
                </a:solidFill>
                <a:latin typeface="Times New Roman"/>
                <a:ea typeface="Times New Roman"/>
                <a:cs typeface="Times New Roman"/>
              </a:rPr>
              <a:t>недавно малыш ещё не умел передвигаться самостоятельно, но вот прошло время, и он уже топает по квартире и вытворяет всё, что ему захочется. И как же его остановить</a:t>
            </a:r>
            <a:r>
              <a:rPr lang="ru-RU" sz="3500" dirty="0" smtClean="0">
                <a:solidFill>
                  <a:srgbClr val="181818"/>
                </a:solidFill>
                <a:latin typeface="Times New Roman"/>
                <a:ea typeface="Times New Roman"/>
                <a:cs typeface="Times New Roman"/>
              </a:rPr>
              <a:t>?</a:t>
            </a:r>
          </a:p>
          <a:p>
            <a:pPr>
              <a:lnSpc>
                <a:spcPct val="107000"/>
              </a:lnSpc>
              <a:spcAft>
                <a:spcPts val="800"/>
              </a:spcAft>
            </a:pPr>
            <a:r>
              <a:rPr lang="ru-RU" sz="3500" dirty="0">
                <a:solidFill>
                  <a:srgbClr val="181818"/>
                </a:solidFill>
                <a:latin typeface="Times New Roman"/>
                <a:ea typeface="Times New Roman"/>
                <a:cs typeface="Times New Roman"/>
              </a:rPr>
              <a:t>Для начала следует более точно определить причины такого поведения.</a:t>
            </a:r>
            <a:endParaRPr lang="ru-RU" sz="3500" dirty="0">
              <a:ea typeface="Calibri"/>
              <a:cs typeface="Times New Roman"/>
            </a:endParaRPr>
          </a:p>
          <a:p>
            <a:pPr>
              <a:lnSpc>
                <a:spcPct val="107000"/>
              </a:lnSpc>
              <a:spcAft>
                <a:spcPts val="800"/>
              </a:spcAft>
            </a:pPr>
            <a:endParaRPr lang="ru-RU" sz="3500" dirty="0">
              <a:ea typeface="Calibri"/>
              <a:cs typeface="Times New Roman"/>
            </a:endParaRPr>
          </a:p>
          <a:p>
            <a:endParaRPr lang="ru-RU" dirty="0"/>
          </a:p>
        </p:txBody>
      </p:sp>
    </p:spTree>
    <p:extLst>
      <p:ext uri="{BB962C8B-B14F-4D97-AF65-F5344CB8AC3E}">
        <p14:creationId xmlns:p14="http://schemas.microsoft.com/office/powerpoint/2010/main" val="4206971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2701" y="-48500"/>
            <a:ext cx="9120406" cy="7029297"/>
          </a:xfrm>
          <a:prstGeom prst="rect">
            <a:avLst/>
          </a:prstGeom>
        </p:spPr>
      </p:pic>
      <p:sp>
        <p:nvSpPr>
          <p:cNvPr id="2" name="Заголовок 1"/>
          <p:cNvSpPr>
            <a:spLocks noGrp="1"/>
          </p:cNvSpPr>
          <p:nvPr>
            <p:ph type="title"/>
          </p:nvPr>
        </p:nvSpPr>
        <p:spPr>
          <a:xfrm>
            <a:off x="323528" y="271126"/>
            <a:ext cx="8229600" cy="1143000"/>
          </a:xfrm>
        </p:spPr>
        <p:txBody>
          <a:bodyPr>
            <a:normAutofit fontScale="90000"/>
          </a:bodyPr>
          <a:lstStyle/>
          <a:p>
            <a:r>
              <a:rPr lang="ru-RU" sz="3600" b="1" dirty="0" smtClean="0"/>
              <a:t/>
            </a:r>
            <a:br>
              <a:rPr lang="ru-RU" sz="3600" b="1" dirty="0" smtClean="0"/>
            </a:br>
            <a:r>
              <a:rPr lang="ru-RU" sz="3600" b="1" dirty="0" smtClean="0">
                <a:latin typeface="Times New Roman" panose="02020603050405020304" pitchFamily="18" charset="0"/>
                <a:cs typeface="Times New Roman" panose="02020603050405020304" pitchFamily="18" charset="0"/>
              </a:rPr>
              <a:t>Особенности</a:t>
            </a:r>
            <a:r>
              <a:rPr lang="ru-RU" sz="3600" dirty="0">
                <a:latin typeface="Times New Roman" panose="02020603050405020304" pitchFamily="18" charset="0"/>
                <a:cs typeface="Times New Roman" panose="02020603050405020304" pitchFamily="18" charset="0"/>
              </a:rPr>
              <a:t> общения с импульсивными </a:t>
            </a:r>
            <a:r>
              <a:rPr lang="ru-RU" sz="3600" i="1" dirty="0">
                <a:latin typeface="Times New Roman" panose="02020603050405020304" pitchFamily="18" charset="0"/>
                <a:cs typeface="Times New Roman" panose="02020603050405020304" pitchFamily="18" charset="0"/>
              </a:rPr>
              <a:t>(агрессивными)</a:t>
            </a:r>
            <a:r>
              <a:rPr lang="ru-RU" sz="3600" dirty="0">
                <a:latin typeface="Times New Roman" panose="02020603050405020304" pitchFamily="18" charset="0"/>
                <a:cs typeface="Times New Roman" panose="02020603050405020304" pitchFamily="18" charset="0"/>
              </a:rPr>
              <a:t> детьми</a:t>
            </a:r>
            <a:r>
              <a:rPr lang="ru-RU" dirty="0">
                <a:latin typeface="Times New Roman" panose="02020603050405020304" pitchFamily="18" charset="0"/>
                <a:cs typeface="Times New Roman" panose="02020603050405020304" pitchFamily="18" charset="0"/>
              </a:rPr>
              <a:t/>
            </a:r>
            <a:br>
              <a:rPr lang="ru-RU" dirty="0">
                <a:latin typeface="Times New Roman" panose="02020603050405020304" pitchFamily="18"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2702" y="1405852"/>
            <a:ext cx="8229600" cy="4525963"/>
          </a:xfrm>
        </p:spPr>
        <p:txBody>
          <a:bodyPr>
            <a:normAutofit fontScale="77500" lnSpcReduction="20000"/>
          </a:bodyPr>
          <a:lstStyle/>
          <a:p>
            <a:pPr marL="0" indent="0" algn="just">
              <a:buNone/>
            </a:pPr>
            <a:r>
              <a:rPr lang="ru-RU" dirty="0" smtClean="0">
                <a:latin typeface="Times New Roman" panose="02020603050405020304" pitchFamily="18" charset="0"/>
                <a:cs typeface="Times New Roman" panose="02020603050405020304" pitchFamily="18" charset="0"/>
              </a:rPr>
              <a:t>	</a:t>
            </a:r>
            <a:r>
              <a:rPr lang="ru-RU" sz="3100" dirty="0" smtClean="0">
                <a:latin typeface="Times New Roman" panose="02020603050405020304" pitchFamily="18" charset="0"/>
                <a:cs typeface="Times New Roman" panose="02020603050405020304" pitchFamily="18" charset="0"/>
              </a:rPr>
              <a:t>Артистическое </a:t>
            </a:r>
            <a:r>
              <a:rPr lang="ru-RU" sz="3100" dirty="0">
                <a:latin typeface="Times New Roman" panose="02020603050405020304" pitchFamily="18" charset="0"/>
                <a:cs typeface="Times New Roman" panose="02020603050405020304" pitchFamily="18" charset="0"/>
              </a:rPr>
              <a:t>мастерство </a:t>
            </a:r>
            <a:r>
              <a:rPr lang="ru-RU" sz="3100" b="1" dirty="0">
                <a:latin typeface="Times New Roman" panose="02020603050405020304" pitchFamily="18" charset="0"/>
                <a:cs typeface="Times New Roman" panose="02020603050405020304" pitchFamily="18" charset="0"/>
              </a:rPr>
              <a:t>воспитателя</a:t>
            </a:r>
            <a:r>
              <a:rPr lang="ru-RU" sz="3100" dirty="0">
                <a:latin typeface="Times New Roman" panose="02020603050405020304" pitchFamily="18" charset="0"/>
                <a:cs typeface="Times New Roman" panose="02020603050405020304" pitchFamily="18" charset="0"/>
              </a:rPr>
              <a:t>, его </a:t>
            </a:r>
            <a:r>
              <a:rPr lang="ru-RU" sz="3100" b="1" dirty="0">
                <a:latin typeface="Times New Roman" panose="02020603050405020304" pitchFamily="18" charset="0"/>
                <a:cs typeface="Times New Roman" panose="02020603050405020304" pitchFamily="18" charset="0"/>
              </a:rPr>
              <a:t>способность увлечь детей игрой</a:t>
            </a:r>
            <a:r>
              <a:rPr lang="ru-RU" sz="3100" dirty="0">
                <a:latin typeface="Times New Roman" panose="02020603050405020304" pitchFamily="18" charset="0"/>
                <a:cs typeface="Times New Roman" panose="02020603050405020304" pitchFamily="18" charset="0"/>
              </a:rPr>
              <a:t>, ненавязчивые разъяснения и обсуждение поступков действующих лиц, умение придумать продолжение сказки, истории </a:t>
            </a:r>
            <a:r>
              <a:rPr lang="ru-RU" sz="3100" i="1" dirty="0">
                <a:latin typeface="Times New Roman" panose="02020603050405020304" pitchFamily="18" charset="0"/>
                <a:cs typeface="Times New Roman" panose="02020603050405020304" pitchFamily="18" charset="0"/>
              </a:rPr>
              <a:t>(что больше по силам </a:t>
            </a:r>
            <a:r>
              <a:rPr lang="ru-RU" sz="3100" b="1" i="1" dirty="0">
                <a:latin typeface="Times New Roman" panose="02020603050405020304" pitchFamily="18" charset="0"/>
                <a:cs typeface="Times New Roman" panose="02020603050405020304" pitchFamily="18" charset="0"/>
              </a:rPr>
              <a:t>воспитанникам старшей группы</a:t>
            </a:r>
            <a:r>
              <a:rPr lang="ru-RU" sz="3100" i="1" dirty="0">
                <a:latin typeface="Times New Roman" panose="02020603050405020304" pitchFamily="18" charset="0"/>
                <a:cs typeface="Times New Roman" panose="02020603050405020304" pitchFamily="18" charset="0"/>
              </a:rPr>
              <a:t>)</a:t>
            </a:r>
            <a:r>
              <a:rPr lang="ru-RU" sz="3100" dirty="0">
                <a:latin typeface="Times New Roman" panose="02020603050405020304" pitchFamily="18" charset="0"/>
                <a:cs typeface="Times New Roman" panose="02020603050405020304" pitchFamily="18" charset="0"/>
              </a:rPr>
              <a:t> – всё это поможет отвлечь детей от воинственных игр и показать им возможность миролюбивых, добрых </a:t>
            </a:r>
            <a:r>
              <a:rPr lang="ru-RU" sz="3100" b="1" dirty="0">
                <a:latin typeface="Times New Roman" panose="02020603050405020304" pitchFamily="18" charset="0"/>
                <a:cs typeface="Times New Roman" panose="02020603050405020304" pitchFamily="18" charset="0"/>
              </a:rPr>
              <a:t>способов общения</a:t>
            </a:r>
            <a:r>
              <a:rPr lang="ru-RU" sz="3100" dirty="0">
                <a:latin typeface="Times New Roman" panose="02020603050405020304" pitchFamily="18" charset="0"/>
                <a:cs typeface="Times New Roman" panose="02020603050405020304" pitchFamily="18" charset="0"/>
              </a:rPr>
              <a:t>. Чем ярче и выразительнее будет добрый, положительный герой, тем больше он будет привлекать внимание и симпатии ребёнка, и даже если не сможет полностью конкурировать с каким-нибудь </a:t>
            </a:r>
            <a:r>
              <a:rPr lang="ru-RU" sz="3100" i="1" dirty="0">
                <a:latin typeface="Times New Roman" panose="02020603050405020304" pitchFamily="18" charset="0"/>
                <a:cs typeface="Times New Roman" panose="02020603050405020304" pitchFamily="18" charset="0"/>
              </a:rPr>
              <a:t>«терминатором»</a:t>
            </a:r>
            <a:r>
              <a:rPr lang="ru-RU" sz="3100" dirty="0">
                <a:latin typeface="Times New Roman" panose="02020603050405020304" pitchFamily="18" charset="0"/>
                <a:cs typeface="Times New Roman" panose="02020603050405020304" pitchFamily="18" charset="0"/>
              </a:rPr>
              <a:t>, то уж как минимум даст возможность сравнить их и задуматься над выбором модели поведения.</a:t>
            </a:r>
          </a:p>
          <a:p>
            <a:endParaRPr lang="ru-RU" dirty="0"/>
          </a:p>
        </p:txBody>
      </p:sp>
    </p:spTree>
    <p:extLst>
      <p:ext uri="{BB962C8B-B14F-4D97-AF65-F5344CB8AC3E}">
        <p14:creationId xmlns:p14="http://schemas.microsoft.com/office/powerpoint/2010/main" val="14331564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797" y="-85649"/>
            <a:ext cx="9120406" cy="7029297"/>
          </a:xfrm>
          <a:prstGeom prst="rect">
            <a:avLst/>
          </a:prstGeom>
        </p:spPr>
      </p:pic>
      <p:sp>
        <p:nvSpPr>
          <p:cNvPr id="3" name="Объект 2"/>
          <p:cNvSpPr>
            <a:spLocks noGrp="1"/>
          </p:cNvSpPr>
          <p:nvPr>
            <p:ph idx="1"/>
          </p:nvPr>
        </p:nvSpPr>
        <p:spPr>
          <a:xfrm>
            <a:off x="611560" y="332656"/>
            <a:ext cx="8229600" cy="4525963"/>
          </a:xfrm>
        </p:spPr>
        <p:txBody>
          <a:bodyPr>
            <a:normAutofit fontScale="85000" lnSpcReduction="20000"/>
          </a:bodyPr>
          <a:lstStyle/>
          <a:p>
            <a:pPr algn="just"/>
            <a:r>
              <a:rPr lang="ru-RU" dirty="0">
                <a:latin typeface="Times New Roman" panose="02020603050405020304" pitchFamily="18" charset="0"/>
                <a:cs typeface="Times New Roman" panose="02020603050405020304" pitchFamily="18" charset="0"/>
              </a:rPr>
              <a:t>Для обсуждения мотивов поведения героев, понимания их истинной или притворной доброты подходят популярные </a:t>
            </a:r>
            <a:r>
              <a:rPr lang="ru-RU" b="1" dirty="0">
                <a:latin typeface="Times New Roman" panose="02020603050405020304" pitchFamily="18" charset="0"/>
                <a:cs typeface="Times New Roman" panose="02020603050405020304" pitchFamily="18" charset="0"/>
              </a:rPr>
              <a:t>детские книги</a:t>
            </a:r>
            <a:r>
              <a:rPr lang="ru-RU" dirty="0">
                <a:latin typeface="Times New Roman" panose="02020603050405020304" pitchFamily="18" charset="0"/>
                <a:cs typeface="Times New Roman" panose="02020603050405020304" pitchFamily="18" charset="0"/>
              </a:rPr>
              <a:t>, начиная с </a:t>
            </a:r>
            <a:r>
              <a:rPr lang="ru-RU" i="1" dirty="0">
                <a:latin typeface="Times New Roman" panose="02020603050405020304" pitchFamily="18" charset="0"/>
                <a:cs typeface="Times New Roman" panose="02020603050405020304" pitchFamily="18" charset="0"/>
              </a:rPr>
              <a:t>«Азбуки»</a:t>
            </a:r>
            <a:r>
              <a:rPr lang="ru-RU" dirty="0">
                <a:latin typeface="Times New Roman" panose="02020603050405020304" pitchFamily="18" charset="0"/>
                <a:cs typeface="Times New Roman" panose="02020603050405020304" pitchFamily="18" charset="0"/>
              </a:rPr>
              <a:t> Л. Толстого и кончая рассказами Н. Носова и В. Драгунского (некоторые из </a:t>
            </a:r>
            <a:r>
              <a:rPr lang="ru-RU" i="1" dirty="0">
                <a:latin typeface="Times New Roman" panose="02020603050405020304" pitchFamily="18" charset="0"/>
                <a:cs typeface="Times New Roman" panose="02020603050405020304" pitchFamily="18" charset="0"/>
              </a:rPr>
              <a:t>«Денискиных рассказов»</a:t>
            </a:r>
            <a:r>
              <a:rPr lang="ru-RU" dirty="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Подобная </a:t>
            </a:r>
            <a:r>
              <a:rPr lang="ru-RU" b="1" dirty="0">
                <a:latin typeface="Times New Roman" panose="02020603050405020304" pitchFamily="18" charset="0"/>
                <a:cs typeface="Times New Roman" panose="02020603050405020304" pitchFamily="18" charset="0"/>
              </a:rPr>
              <a:t>работа</a:t>
            </a:r>
            <a:r>
              <a:rPr lang="ru-RU" dirty="0">
                <a:latin typeface="Times New Roman" panose="02020603050405020304" pitchFamily="18" charset="0"/>
                <a:cs typeface="Times New Roman" panose="02020603050405020304" pitchFamily="18" charset="0"/>
              </a:rPr>
              <a:t> в группе помогает детям научиться понимать других людей, цели и мотивы их действий, приучает их согласовывать свои желания и поступки с чужими, находить компромиссные решения и бесконфликтные </a:t>
            </a:r>
            <a:r>
              <a:rPr lang="ru-RU" b="1" dirty="0">
                <a:latin typeface="Times New Roman" panose="02020603050405020304" pitchFamily="18" charset="0"/>
                <a:cs typeface="Times New Roman" panose="02020603050405020304" pitchFamily="18" charset="0"/>
              </a:rPr>
              <a:t>способы поведения</a:t>
            </a:r>
            <a:r>
              <a:rPr lang="ru-RU" dirty="0">
                <a:latin typeface="Times New Roman" panose="02020603050405020304" pitchFamily="18" charset="0"/>
                <a:cs typeface="Times New Roman" panose="02020603050405020304" pitchFamily="18" charset="0"/>
              </a:rPr>
              <a:t>.</a:t>
            </a:r>
          </a:p>
          <a:p>
            <a:endParaRPr lang="ru-RU" dirty="0"/>
          </a:p>
        </p:txBody>
      </p:sp>
    </p:spTree>
    <p:extLst>
      <p:ext uri="{BB962C8B-B14F-4D97-AF65-F5344CB8AC3E}">
        <p14:creationId xmlns:p14="http://schemas.microsoft.com/office/powerpoint/2010/main" val="22128854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1797" y="-85649"/>
            <a:ext cx="9120406" cy="7029297"/>
          </a:xfrm>
          <a:prstGeom prst="rect">
            <a:avLst/>
          </a:prstGeom>
        </p:spPr>
      </p:pic>
      <p:sp>
        <p:nvSpPr>
          <p:cNvPr id="3" name="Объект 2"/>
          <p:cNvSpPr>
            <a:spLocks noGrp="1"/>
          </p:cNvSpPr>
          <p:nvPr>
            <p:ph idx="1"/>
          </p:nvPr>
        </p:nvSpPr>
        <p:spPr>
          <a:xfrm>
            <a:off x="611560" y="2204864"/>
            <a:ext cx="8229600" cy="4525963"/>
          </a:xfrm>
        </p:spPr>
        <p:txBody>
          <a:bodyPr>
            <a:normAutofit/>
          </a:bodyPr>
          <a:lstStyle/>
          <a:p>
            <a:pPr marL="0" indent="0">
              <a:buNone/>
            </a:pPr>
            <a:r>
              <a:rPr lang="ru-RU" sz="6600" dirty="0" smtClean="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endParaRPr lang="ru-RU" sz="6600"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77469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80963"/>
            <a:ext cx="9113837" cy="702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6406" y="548680"/>
            <a:ext cx="8229600" cy="1143000"/>
          </a:xfrm>
        </p:spPr>
        <p:txBody>
          <a:bodyPr>
            <a:normAutofit fontScale="90000"/>
          </a:bodyPr>
          <a:lstStyle/>
          <a:p>
            <a:pPr>
              <a:lnSpc>
                <a:spcPct val="107000"/>
              </a:lnSpc>
              <a:spcAft>
                <a:spcPts val="800"/>
              </a:spcAft>
            </a:pPr>
            <a:r>
              <a:rPr lang="ru-RU" dirty="0">
                <a:solidFill>
                  <a:srgbClr val="181818"/>
                </a:solidFill>
                <a:latin typeface="Times New Roman"/>
                <a:ea typeface="Times New Roman"/>
                <a:cs typeface="Times New Roman"/>
              </a:rPr>
              <a:t>Причины непослушания</a:t>
            </a:r>
            <a:r>
              <a:rPr lang="ru-RU" sz="4000" dirty="0">
                <a:ea typeface="Calibri"/>
                <a:cs typeface="Times New Roman"/>
              </a:rPr>
              <a:t/>
            </a:r>
            <a:br>
              <a:rPr lang="ru-RU" sz="4000" dirty="0">
                <a:ea typeface="Calibri"/>
                <a:cs typeface="Times New Roman"/>
              </a:rPr>
            </a:br>
            <a:endParaRPr lang="ru-RU" dirty="0"/>
          </a:p>
        </p:txBody>
      </p:sp>
      <p:sp>
        <p:nvSpPr>
          <p:cNvPr id="3" name="Объект 2"/>
          <p:cNvSpPr>
            <a:spLocks noGrp="1"/>
          </p:cNvSpPr>
          <p:nvPr>
            <p:ph idx="1"/>
          </p:nvPr>
        </p:nvSpPr>
        <p:spPr>
          <a:xfrm>
            <a:off x="456406" y="1170780"/>
            <a:ext cx="8229600" cy="4525963"/>
          </a:xfrm>
        </p:spPr>
        <p:txBody>
          <a:bodyPr>
            <a:normAutofit fontScale="92500" lnSpcReduction="10000"/>
          </a:bodyPr>
          <a:lstStyle/>
          <a:p>
            <a:pPr>
              <a:lnSpc>
                <a:spcPct val="107000"/>
              </a:lnSpc>
              <a:spcAft>
                <a:spcPts val="800"/>
              </a:spcAft>
            </a:pPr>
            <a:r>
              <a:rPr lang="ru-RU" dirty="0">
                <a:solidFill>
                  <a:srgbClr val="181818"/>
                </a:solidFill>
                <a:latin typeface="Times New Roman"/>
                <a:ea typeface="Times New Roman"/>
                <a:cs typeface="Times New Roman"/>
              </a:rPr>
              <a:t>Психологами выделяются четыре возможных причины такого непослушания:</a:t>
            </a:r>
            <a:endParaRPr lang="ru-RU" sz="2800" dirty="0">
              <a:ea typeface="Calibri"/>
              <a:cs typeface="Times New Roman"/>
            </a:endParaRPr>
          </a:p>
          <a:p>
            <a:pPr marL="0" indent="0">
              <a:lnSpc>
                <a:spcPct val="107000"/>
              </a:lnSpc>
              <a:spcAft>
                <a:spcPts val="800"/>
              </a:spcAft>
              <a:buNone/>
            </a:pPr>
            <a:r>
              <a:rPr lang="ru-RU" b="1" dirty="0" smtClean="0">
                <a:solidFill>
                  <a:srgbClr val="181818"/>
                </a:solidFill>
                <a:latin typeface="Times New Roman"/>
                <a:ea typeface="Times New Roman"/>
                <a:cs typeface="Times New Roman"/>
              </a:rPr>
              <a:t>1)Нехватка </a:t>
            </a:r>
            <a:r>
              <a:rPr lang="ru-RU" b="1" dirty="0">
                <a:solidFill>
                  <a:srgbClr val="181818"/>
                </a:solidFill>
                <a:latin typeface="Times New Roman"/>
                <a:ea typeface="Times New Roman"/>
                <a:cs typeface="Times New Roman"/>
              </a:rPr>
              <a:t>внимания</a:t>
            </a:r>
            <a:r>
              <a:rPr lang="ru-RU" dirty="0">
                <a:solidFill>
                  <a:srgbClr val="181818"/>
                </a:solidFill>
                <a:latin typeface="Times New Roman"/>
                <a:ea typeface="Times New Roman"/>
                <a:cs typeface="Times New Roman"/>
              </a:rPr>
              <a:t/>
            </a:r>
            <a:br>
              <a:rPr lang="ru-RU" dirty="0">
                <a:solidFill>
                  <a:srgbClr val="181818"/>
                </a:solidFill>
                <a:latin typeface="Times New Roman"/>
                <a:ea typeface="Times New Roman"/>
                <a:cs typeface="Times New Roman"/>
              </a:rPr>
            </a:br>
            <a:r>
              <a:rPr lang="ru-RU" dirty="0">
                <a:solidFill>
                  <a:srgbClr val="181818"/>
                </a:solidFill>
                <a:latin typeface="Times New Roman"/>
                <a:ea typeface="Times New Roman"/>
                <a:cs typeface="Times New Roman"/>
              </a:rPr>
              <a:t>Современный ритм жизни порой бывает чересчур интенсивным, и далеко не всегда </a:t>
            </a:r>
            <a:r>
              <a:rPr lang="ru-RU" dirty="0" smtClean="0">
                <a:solidFill>
                  <a:srgbClr val="181818"/>
                </a:solidFill>
                <a:latin typeface="Times New Roman"/>
                <a:ea typeface="Times New Roman"/>
                <a:cs typeface="Times New Roman"/>
              </a:rPr>
              <a:t>у взрослых </a:t>
            </a:r>
            <a:r>
              <a:rPr lang="ru-RU" dirty="0">
                <a:solidFill>
                  <a:srgbClr val="181818"/>
                </a:solidFill>
                <a:latin typeface="Times New Roman"/>
                <a:ea typeface="Times New Roman"/>
                <a:cs typeface="Times New Roman"/>
              </a:rPr>
              <a:t>есть возможность уделить ребёнку должное внимание в достаточном для него количестве. Тогда-то он и прибегает к таким «уловкам» как баловство.</a:t>
            </a:r>
            <a:endParaRPr lang="ru-RU" sz="2800" dirty="0">
              <a:ea typeface="Calibri"/>
              <a:cs typeface="Times New Roman"/>
            </a:endParaRPr>
          </a:p>
          <a:p>
            <a:endParaRPr lang="ru-RU" dirty="0"/>
          </a:p>
        </p:txBody>
      </p:sp>
    </p:spTree>
    <p:extLst>
      <p:ext uri="{BB962C8B-B14F-4D97-AF65-F5344CB8AC3E}">
        <p14:creationId xmlns:p14="http://schemas.microsoft.com/office/powerpoint/2010/main" val="644374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80963"/>
            <a:ext cx="9113837" cy="702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6406" y="548680"/>
            <a:ext cx="8229600" cy="4525963"/>
          </a:xfrm>
        </p:spPr>
        <p:txBody>
          <a:bodyPr>
            <a:normAutofit fontScale="85000" lnSpcReduction="20000"/>
          </a:bodyPr>
          <a:lstStyle/>
          <a:p>
            <a:pPr marL="0" indent="0">
              <a:lnSpc>
                <a:spcPct val="107000"/>
              </a:lnSpc>
              <a:spcAft>
                <a:spcPts val="800"/>
              </a:spcAft>
              <a:buNone/>
            </a:pPr>
            <a:r>
              <a:rPr lang="ru-RU" b="1" dirty="0" smtClean="0">
                <a:solidFill>
                  <a:srgbClr val="181818"/>
                </a:solidFill>
                <a:latin typeface="Times New Roman"/>
                <a:ea typeface="Times New Roman"/>
                <a:cs typeface="Times New Roman"/>
              </a:rPr>
              <a:t>2)Самоутверждение</a:t>
            </a:r>
            <a:r>
              <a:rPr lang="ru-RU" dirty="0">
                <a:solidFill>
                  <a:srgbClr val="181818"/>
                </a:solidFill>
                <a:latin typeface="Times New Roman"/>
                <a:ea typeface="Times New Roman"/>
                <a:cs typeface="Times New Roman"/>
              </a:rPr>
              <a:t/>
            </a:r>
            <a:br>
              <a:rPr lang="ru-RU" dirty="0">
                <a:solidFill>
                  <a:srgbClr val="181818"/>
                </a:solidFill>
                <a:latin typeface="Times New Roman"/>
                <a:ea typeface="Times New Roman"/>
                <a:cs typeface="Times New Roman"/>
              </a:rPr>
            </a:br>
            <a:r>
              <a:rPr lang="ru-RU" dirty="0">
                <a:solidFill>
                  <a:srgbClr val="181818"/>
                </a:solidFill>
                <a:latin typeface="Times New Roman"/>
                <a:ea typeface="Times New Roman"/>
                <a:cs typeface="Times New Roman"/>
              </a:rPr>
              <a:t>Есть взрослые, постоянно пытающиеся предупредить каждый шаг малыша. Они, как правило, постоянно указывают ему что делать, куда идти, чем заниматься. У ребёнка же в определённом возрасте, обычно начиная с трёх лет, появляется острое желание каким-то образом контролировать ситуацию вокруг себя.</a:t>
            </a:r>
            <a:endParaRPr lang="ru-RU" sz="2800" dirty="0">
              <a:ea typeface="Calibri"/>
              <a:cs typeface="Times New Roman"/>
            </a:endParaRPr>
          </a:p>
          <a:p>
            <a:pPr marL="0" indent="0">
              <a:lnSpc>
                <a:spcPct val="107000"/>
              </a:lnSpc>
              <a:spcAft>
                <a:spcPts val="800"/>
              </a:spcAft>
              <a:buNone/>
            </a:pPr>
            <a:r>
              <a:rPr lang="ru-RU" dirty="0">
                <a:solidFill>
                  <a:srgbClr val="181818"/>
                </a:solidFill>
                <a:latin typeface="Times New Roman"/>
                <a:ea typeface="Times New Roman"/>
                <a:cs typeface="Times New Roman"/>
              </a:rPr>
              <a:t>И поэтому в ответ на постоянные указания взрослого у него возникает стремление выразить именно свою волю. Единственным инструментом достижения такой цели для ребёнка является его непослушание.</a:t>
            </a:r>
            <a:endParaRPr lang="ru-RU" sz="2800" dirty="0">
              <a:ea typeface="Calibri"/>
              <a:cs typeface="Times New Roman"/>
            </a:endParaRPr>
          </a:p>
          <a:p>
            <a:endParaRPr lang="ru-RU" dirty="0"/>
          </a:p>
        </p:txBody>
      </p:sp>
    </p:spTree>
    <p:extLst>
      <p:ext uri="{BB962C8B-B14F-4D97-AF65-F5344CB8AC3E}">
        <p14:creationId xmlns:p14="http://schemas.microsoft.com/office/powerpoint/2010/main" val="23445473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85725"/>
            <a:ext cx="9113837"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6406" y="404664"/>
            <a:ext cx="4403626" cy="4525963"/>
          </a:xfrm>
        </p:spPr>
        <p:txBody>
          <a:bodyPr>
            <a:normAutofit fontScale="85000" lnSpcReduction="20000"/>
          </a:bodyPr>
          <a:lstStyle/>
          <a:p>
            <a:pPr marL="0" indent="0">
              <a:lnSpc>
                <a:spcPct val="107000"/>
              </a:lnSpc>
              <a:spcAft>
                <a:spcPts val="800"/>
              </a:spcAft>
              <a:buNone/>
            </a:pPr>
            <a:r>
              <a:rPr lang="ru-RU" b="1" dirty="0" smtClean="0">
                <a:solidFill>
                  <a:srgbClr val="181818"/>
                </a:solidFill>
                <a:latin typeface="Times New Roman"/>
                <a:ea typeface="Times New Roman"/>
                <a:cs typeface="Times New Roman"/>
              </a:rPr>
              <a:t>3)Месть</a:t>
            </a:r>
            <a:r>
              <a:rPr lang="ru-RU" dirty="0">
                <a:solidFill>
                  <a:srgbClr val="181818"/>
                </a:solidFill>
                <a:latin typeface="Times New Roman"/>
                <a:ea typeface="Times New Roman"/>
                <a:cs typeface="Times New Roman"/>
              </a:rPr>
              <a:t/>
            </a:r>
            <a:br>
              <a:rPr lang="ru-RU" dirty="0">
                <a:solidFill>
                  <a:srgbClr val="181818"/>
                </a:solidFill>
                <a:latin typeface="Times New Roman"/>
                <a:ea typeface="Times New Roman"/>
                <a:cs typeface="Times New Roman"/>
              </a:rPr>
            </a:br>
            <a:r>
              <a:rPr lang="ru-RU" dirty="0">
                <a:solidFill>
                  <a:srgbClr val="181818"/>
                </a:solidFill>
                <a:latin typeface="Times New Roman"/>
                <a:ea typeface="Times New Roman"/>
                <a:cs typeface="Times New Roman"/>
              </a:rPr>
              <a:t>Иногда взрослые совершают обидные для ребёнка поступки, которые служат причиной детской мести. Стремление отомстить чаще всего возникает, если мама или папа не выполнили данное обещание, не сохранили что-то в секрете, несправедливо наказали.</a:t>
            </a:r>
            <a:endParaRPr lang="ru-RU" sz="2800" dirty="0">
              <a:ea typeface="Calibri"/>
              <a:cs typeface="Times New Roman"/>
            </a:endParaRPr>
          </a:p>
          <a:p>
            <a:endParaRPr lang="ru-RU" dirty="0"/>
          </a:p>
        </p:txBody>
      </p:sp>
      <p:pic>
        <p:nvPicPr>
          <p:cNvPr id="4100" name="Picture 4" descr="Дети балуются. Фото девочки и мальчика. Приобрести фотографии с детьми с  согласием родителей на коммерческое использование. - Фото: 829_01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193" y="855449"/>
            <a:ext cx="4187932" cy="3420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489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85725"/>
            <a:ext cx="9113837"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56406" y="548681"/>
            <a:ext cx="8229600" cy="4176464"/>
          </a:xfrm>
        </p:spPr>
        <p:txBody>
          <a:bodyPr>
            <a:normAutofit fontScale="92500" lnSpcReduction="20000"/>
          </a:bodyPr>
          <a:lstStyle/>
          <a:p>
            <a:pPr marL="0" indent="0">
              <a:lnSpc>
                <a:spcPct val="107000"/>
              </a:lnSpc>
              <a:spcAft>
                <a:spcPts val="800"/>
              </a:spcAft>
              <a:buNone/>
            </a:pPr>
            <a:r>
              <a:rPr lang="ru-RU" b="1" dirty="0" smtClean="0">
                <a:solidFill>
                  <a:srgbClr val="181818"/>
                </a:solidFill>
                <a:latin typeface="Times New Roman"/>
                <a:ea typeface="Times New Roman"/>
                <a:cs typeface="Times New Roman"/>
              </a:rPr>
              <a:t>4)Снижение </a:t>
            </a:r>
            <a:r>
              <a:rPr lang="ru-RU" b="1" dirty="0">
                <a:solidFill>
                  <a:srgbClr val="181818"/>
                </a:solidFill>
                <a:latin typeface="Times New Roman"/>
                <a:ea typeface="Times New Roman"/>
                <a:cs typeface="Times New Roman"/>
              </a:rPr>
              <a:t>самооценки</a:t>
            </a:r>
            <a:r>
              <a:rPr lang="ru-RU" dirty="0">
                <a:solidFill>
                  <a:srgbClr val="181818"/>
                </a:solidFill>
                <a:latin typeface="Times New Roman"/>
                <a:ea typeface="Times New Roman"/>
                <a:cs typeface="Times New Roman"/>
              </a:rPr>
              <a:t/>
            </a:r>
            <a:br>
              <a:rPr lang="ru-RU" dirty="0">
                <a:solidFill>
                  <a:srgbClr val="181818"/>
                </a:solidFill>
                <a:latin typeface="Times New Roman"/>
                <a:ea typeface="Times New Roman"/>
                <a:cs typeface="Times New Roman"/>
              </a:rPr>
            </a:br>
            <a:r>
              <a:rPr lang="ru-RU" dirty="0">
                <a:solidFill>
                  <a:srgbClr val="181818"/>
                </a:solidFill>
                <a:latin typeface="Times New Roman"/>
                <a:ea typeface="Times New Roman"/>
                <a:cs typeface="Times New Roman"/>
              </a:rPr>
              <a:t>Это обычно происходит вследствие того, что ребёнок подвергается постоянной и необоснованной критике со стороны взрослых. И когда ему всё время говорят о том, какой он плохой, глупый, невоспитанный, малышу ничего не остаётся, кроме как соответствовать этому образу. Он перестаёт прислушиваться к указаниям ,становится баловным и неуправляемым.</a:t>
            </a:r>
            <a:endParaRPr lang="ru-RU" sz="2800" dirty="0">
              <a:ea typeface="Calibri"/>
              <a:cs typeface="Times New Roman"/>
            </a:endParaRPr>
          </a:p>
          <a:p>
            <a:endParaRPr lang="ru-RU" dirty="0"/>
          </a:p>
        </p:txBody>
      </p:sp>
    </p:spTree>
    <p:extLst>
      <p:ext uri="{BB962C8B-B14F-4D97-AF65-F5344CB8AC3E}">
        <p14:creationId xmlns:p14="http://schemas.microsoft.com/office/powerpoint/2010/main" val="1665016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85725"/>
            <a:ext cx="9113837"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456406" y="188640"/>
            <a:ext cx="8229600" cy="1143000"/>
          </a:xfrm>
        </p:spPr>
        <p:txBody>
          <a:bodyPr>
            <a:normAutofit fontScale="90000"/>
          </a:bodyPr>
          <a:lstStyle/>
          <a:p>
            <a:pPr>
              <a:spcAft>
                <a:spcPts val="800"/>
              </a:spcAft>
            </a:pPr>
            <a:r>
              <a:rPr lang="ru-RU" b="1" dirty="0" smtClean="0">
                <a:solidFill>
                  <a:srgbClr val="181818"/>
                </a:solidFill>
                <a:latin typeface="Times New Roman"/>
                <a:ea typeface="Times New Roman"/>
                <a:cs typeface="Times New Roman"/>
              </a:rPr>
              <a:t/>
            </a:r>
            <a:br>
              <a:rPr lang="ru-RU" b="1" dirty="0" smtClean="0">
                <a:solidFill>
                  <a:srgbClr val="181818"/>
                </a:solidFill>
                <a:latin typeface="Times New Roman"/>
                <a:ea typeface="Times New Roman"/>
                <a:cs typeface="Times New Roman"/>
              </a:rPr>
            </a:br>
            <a:r>
              <a:rPr lang="ru-RU" b="1" dirty="0" smtClean="0">
                <a:solidFill>
                  <a:srgbClr val="181818"/>
                </a:solidFill>
                <a:latin typeface="Times New Roman"/>
                <a:ea typeface="Times New Roman"/>
                <a:cs typeface="Times New Roman"/>
              </a:rPr>
              <a:t>Возможные </a:t>
            </a:r>
            <a:r>
              <a:rPr lang="ru-RU" b="1" dirty="0">
                <a:solidFill>
                  <a:srgbClr val="181818"/>
                </a:solidFill>
                <a:latin typeface="Times New Roman"/>
                <a:ea typeface="Times New Roman"/>
                <a:cs typeface="Times New Roman"/>
              </a:rPr>
              <a:t>стратегии поведения взрослых</a:t>
            </a:r>
            <a:r>
              <a:rPr lang="ru-RU" sz="4000" dirty="0">
                <a:ea typeface="Calibri"/>
                <a:cs typeface="Times New Roman"/>
              </a:rPr>
              <a:t/>
            </a:r>
            <a:br>
              <a:rPr lang="ru-RU" sz="4000" dirty="0">
                <a:ea typeface="Calibri"/>
                <a:cs typeface="Times New Roman"/>
              </a:rPr>
            </a:br>
            <a:endParaRPr lang="ru-RU" dirty="0"/>
          </a:p>
        </p:txBody>
      </p:sp>
      <p:sp>
        <p:nvSpPr>
          <p:cNvPr id="3" name="Объект 2"/>
          <p:cNvSpPr>
            <a:spLocks noGrp="1"/>
          </p:cNvSpPr>
          <p:nvPr>
            <p:ph idx="1"/>
          </p:nvPr>
        </p:nvSpPr>
        <p:spPr>
          <a:xfrm>
            <a:off x="456406" y="1340768"/>
            <a:ext cx="8229600" cy="4525963"/>
          </a:xfrm>
        </p:spPr>
        <p:txBody>
          <a:bodyPr>
            <a:normAutofit fontScale="77500" lnSpcReduction="20000"/>
          </a:bodyPr>
          <a:lstStyle/>
          <a:p>
            <a:pPr marL="0" indent="0">
              <a:lnSpc>
                <a:spcPct val="107000"/>
              </a:lnSpc>
              <a:spcAft>
                <a:spcPts val="800"/>
              </a:spcAft>
              <a:buNone/>
            </a:pPr>
            <a:r>
              <a:rPr lang="ru-RU" dirty="0">
                <a:solidFill>
                  <a:srgbClr val="181818"/>
                </a:solidFill>
                <a:latin typeface="Times New Roman"/>
                <a:ea typeface="Times New Roman"/>
                <a:cs typeface="Times New Roman"/>
              </a:rPr>
              <a:t>Психологами предложено три возможных стратегии поведения. Рассмотрим их.</a:t>
            </a:r>
            <a:endParaRPr lang="ru-RU" sz="2800" dirty="0">
              <a:ea typeface="Calibri"/>
              <a:cs typeface="Times New Roman"/>
            </a:endParaRPr>
          </a:p>
          <a:p>
            <a:pPr marL="0" indent="0">
              <a:lnSpc>
                <a:spcPct val="107000"/>
              </a:lnSpc>
              <a:spcAft>
                <a:spcPts val="800"/>
              </a:spcAft>
              <a:buNone/>
            </a:pPr>
            <a:r>
              <a:rPr lang="ru-RU" b="1" dirty="0" smtClean="0">
                <a:solidFill>
                  <a:srgbClr val="181818"/>
                </a:solidFill>
                <a:latin typeface="Times New Roman"/>
                <a:ea typeface="Times New Roman"/>
                <a:cs typeface="Times New Roman"/>
              </a:rPr>
              <a:t>1)Игнорирование</a:t>
            </a:r>
            <a:r>
              <a:rPr lang="ru-RU" dirty="0">
                <a:solidFill>
                  <a:srgbClr val="181818"/>
                </a:solidFill>
                <a:latin typeface="Times New Roman"/>
                <a:ea typeface="Times New Roman"/>
                <a:cs typeface="Times New Roman"/>
              </a:rPr>
              <a:t/>
            </a:r>
            <a:br>
              <a:rPr lang="ru-RU" dirty="0">
                <a:solidFill>
                  <a:srgbClr val="181818"/>
                </a:solidFill>
                <a:latin typeface="Times New Roman"/>
                <a:ea typeface="Times New Roman"/>
                <a:cs typeface="Times New Roman"/>
              </a:rPr>
            </a:br>
            <a:r>
              <a:rPr lang="ru-RU" dirty="0">
                <a:solidFill>
                  <a:srgbClr val="181818"/>
                </a:solidFill>
                <a:latin typeface="Times New Roman"/>
                <a:ea typeface="Times New Roman"/>
                <a:cs typeface="Times New Roman"/>
              </a:rPr>
              <a:t>Такая тактика, безусловно, имеет свои плюсы и работает она следующим образом. Независимо от причин непослушания и баловства малыш всегда ожидает определённой реакции со стороны взрослого. Если он видит, что такое его плохое поведение не возымело желаемого результата, то вполне вероятно, что такая модель поведения будет признана им неэффективной. А это значит, что часто обращаться к ней в дальнейшем он не станет.</a:t>
            </a:r>
            <a:endParaRPr lang="ru-RU" sz="2800" dirty="0">
              <a:ea typeface="Calibri"/>
              <a:cs typeface="Times New Roman"/>
            </a:endParaRPr>
          </a:p>
          <a:p>
            <a:endParaRPr lang="ru-RU" dirty="0"/>
          </a:p>
        </p:txBody>
      </p:sp>
    </p:spTree>
    <p:extLst>
      <p:ext uri="{BB962C8B-B14F-4D97-AF65-F5344CB8AC3E}">
        <p14:creationId xmlns:p14="http://schemas.microsoft.com/office/powerpoint/2010/main" val="3432917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85725"/>
            <a:ext cx="9113837"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467544" y="548681"/>
            <a:ext cx="7992888" cy="4608512"/>
          </a:xfrm>
        </p:spPr>
        <p:txBody>
          <a:bodyPr>
            <a:normAutofit fontScale="92500"/>
          </a:bodyPr>
          <a:lstStyle/>
          <a:p>
            <a:pPr marL="0" indent="0">
              <a:lnSpc>
                <a:spcPct val="107000"/>
              </a:lnSpc>
              <a:spcAft>
                <a:spcPts val="800"/>
              </a:spcAft>
              <a:buNone/>
            </a:pPr>
            <a:r>
              <a:rPr lang="ru-RU" b="1" dirty="0" smtClean="0">
                <a:solidFill>
                  <a:srgbClr val="181818"/>
                </a:solidFill>
                <a:latin typeface="Times New Roman"/>
                <a:ea typeface="Times New Roman"/>
                <a:cs typeface="Times New Roman"/>
              </a:rPr>
              <a:t>2)Отвлечение</a:t>
            </a:r>
            <a:r>
              <a:rPr lang="ru-RU" dirty="0">
                <a:solidFill>
                  <a:srgbClr val="181818"/>
                </a:solidFill>
                <a:latin typeface="Times New Roman"/>
                <a:ea typeface="Times New Roman"/>
                <a:cs typeface="Times New Roman"/>
              </a:rPr>
              <a:t/>
            </a:r>
            <a:br>
              <a:rPr lang="ru-RU" dirty="0">
                <a:solidFill>
                  <a:srgbClr val="181818"/>
                </a:solidFill>
                <a:latin typeface="Times New Roman"/>
                <a:ea typeface="Times New Roman"/>
                <a:cs typeface="Times New Roman"/>
              </a:rPr>
            </a:br>
            <a:r>
              <a:rPr lang="ru-RU" dirty="0">
                <a:solidFill>
                  <a:srgbClr val="181818"/>
                </a:solidFill>
                <a:latin typeface="Times New Roman"/>
                <a:ea typeface="Times New Roman"/>
                <a:cs typeface="Times New Roman"/>
              </a:rPr>
              <a:t>Эта стратегия в наибольшей степени подходит для самых маленьких детей, ведь наказывать их нельзя: малыш ещё не способен сопоставить своё плохое поведение и наказание. А ведь такие крохи порой бывают очень проворны в достижении столь опасных целей как, например, куда-то залезть, попытаться потрогать горячий утюг…</a:t>
            </a:r>
            <a:endParaRPr lang="ru-RU" sz="2800" dirty="0">
              <a:ea typeface="Calibri"/>
              <a:cs typeface="Times New Roman"/>
            </a:endParaRPr>
          </a:p>
          <a:p>
            <a:endParaRPr lang="ru-RU" dirty="0"/>
          </a:p>
        </p:txBody>
      </p:sp>
    </p:spTree>
    <p:extLst>
      <p:ext uri="{BB962C8B-B14F-4D97-AF65-F5344CB8AC3E}">
        <p14:creationId xmlns:p14="http://schemas.microsoft.com/office/powerpoint/2010/main" val="13593214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85725"/>
            <a:ext cx="9113837" cy="702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Объект 2"/>
          <p:cNvSpPr>
            <a:spLocks noGrp="1"/>
          </p:cNvSpPr>
          <p:nvPr>
            <p:ph idx="1"/>
          </p:nvPr>
        </p:nvSpPr>
        <p:spPr>
          <a:xfrm>
            <a:off x="241176" y="332656"/>
            <a:ext cx="5338936" cy="5400599"/>
          </a:xfrm>
        </p:spPr>
        <p:txBody>
          <a:bodyPr>
            <a:normAutofit fontScale="62500" lnSpcReduction="20000"/>
          </a:bodyPr>
          <a:lstStyle/>
          <a:p>
            <a:pPr marL="0" indent="0">
              <a:lnSpc>
                <a:spcPct val="107000"/>
              </a:lnSpc>
              <a:spcAft>
                <a:spcPts val="800"/>
              </a:spcAft>
              <a:buNone/>
            </a:pPr>
            <a:r>
              <a:rPr lang="ru-RU" sz="4000" b="1" dirty="0" smtClean="0">
                <a:solidFill>
                  <a:srgbClr val="181818"/>
                </a:solidFill>
                <a:latin typeface="Times New Roman"/>
                <a:ea typeface="Times New Roman"/>
                <a:cs typeface="Times New Roman"/>
              </a:rPr>
              <a:t>2)Наказание</a:t>
            </a:r>
            <a:r>
              <a:rPr lang="ru-RU" sz="4000" dirty="0">
                <a:solidFill>
                  <a:srgbClr val="181818"/>
                </a:solidFill>
                <a:latin typeface="Times New Roman"/>
                <a:ea typeface="Times New Roman"/>
                <a:cs typeface="Times New Roman"/>
              </a:rPr>
              <a:t/>
            </a:r>
            <a:br>
              <a:rPr lang="ru-RU" sz="4000" dirty="0">
                <a:solidFill>
                  <a:srgbClr val="181818"/>
                </a:solidFill>
                <a:latin typeface="Times New Roman"/>
                <a:ea typeface="Times New Roman"/>
                <a:cs typeface="Times New Roman"/>
              </a:rPr>
            </a:br>
            <a:r>
              <a:rPr lang="ru-RU" sz="4000" dirty="0">
                <a:solidFill>
                  <a:srgbClr val="181818"/>
                </a:solidFill>
                <a:latin typeface="Times New Roman"/>
                <a:ea typeface="Times New Roman"/>
                <a:cs typeface="Times New Roman"/>
              </a:rPr>
              <a:t>Самая популярная стратегия поведения с непослушными детьми. Почему? Дело в том, что зачастую лишь такая тактика поведения способна помочь закрепить у малыша чувство ответственности за своё поведение. Да и в целом, представить воспитательный процесс без наказаний довольно сложно. То есть применять их можно, и даже нужно. Главное – делать это правильно и не «злоупотреблять» ими, чтобы не нанести ребёнку психологических травм.</a:t>
            </a:r>
            <a:endParaRPr lang="ru-RU" sz="4000" dirty="0">
              <a:ea typeface="Calibri"/>
              <a:cs typeface="Times New Roman"/>
            </a:endParaRPr>
          </a:p>
          <a:p>
            <a:endParaRPr lang="ru-RU"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124744"/>
            <a:ext cx="3852188" cy="257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92447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521</Words>
  <Application>Microsoft Office PowerPoint</Application>
  <PresentationFormat>Экран (4:3)</PresentationFormat>
  <Paragraphs>52</Paragraphs>
  <Slides>22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22</vt:i4>
      </vt:variant>
    </vt:vector>
  </HeadingPairs>
  <TitlesOfParts>
    <vt:vector size="27" baseType="lpstr">
      <vt:lpstr>Arial</vt:lpstr>
      <vt:lpstr>Calibri</vt:lpstr>
      <vt:lpstr>Times New Roman</vt:lpstr>
      <vt:lpstr>Wingdings</vt:lpstr>
      <vt:lpstr>Тема Office</vt:lpstr>
      <vt:lpstr>Консультация на тему: «Если дети балуются..»</vt:lpstr>
      <vt:lpstr>Презентация PowerPoint</vt:lpstr>
      <vt:lpstr>Причины непослушания </vt:lpstr>
      <vt:lpstr>Презентация PowerPoint</vt:lpstr>
      <vt:lpstr>Презентация PowerPoint</vt:lpstr>
      <vt:lpstr>Презентация PowerPoint</vt:lpstr>
      <vt:lpstr> Возможные стратегии поведения взрослых </vt:lpstr>
      <vt:lpstr>Презентация PowerPoint</vt:lpstr>
      <vt:lpstr>Презентация PowerPoint</vt:lpstr>
      <vt:lpstr>Существуют различные виды наказания:</vt:lpstr>
      <vt:lpstr>Презентация PowerPoint</vt:lpstr>
      <vt:lpstr>Презентация PowerPoint</vt:lpstr>
      <vt:lpstr>Презентация PowerPoint</vt:lpstr>
      <vt:lpstr>Презентация PowerPoint</vt:lpstr>
      <vt:lpstr>Презентация PowerPoint</vt:lpstr>
      <vt:lpstr>Тактика общения с непоседой </vt:lpstr>
      <vt:lpstr>Как разговаривать с беспокойным ребёнком?</vt:lpstr>
      <vt:lpstr> Какой метод эффективнее – похвала или наказание? </vt:lpstr>
      <vt:lpstr>Презентация PowerPoint</vt:lpstr>
      <vt:lpstr> Особенности общения с импульсивными (агрессивными) детьми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Консультация на тему: «Почему дети балуются..»</dc:title>
  <dc:creator>Пользователь</dc:creator>
  <cp:lastModifiedBy>User</cp:lastModifiedBy>
  <cp:revision>14</cp:revision>
  <dcterms:created xsi:type="dcterms:W3CDTF">2022-01-23T11:57:58Z</dcterms:created>
  <dcterms:modified xsi:type="dcterms:W3CDTF">2022-01-25T15:24:34Z</dcterms:modified>
</cp:coreProperties>
</file>