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128525-23F9-4FF7-AE4B-73D855815ECA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48A075-B679-42A0-86AD-FD613015EED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7.xml"/><Relationship Id="rId18" Type="http://schemas.openxmlformats.org/officeDocument/2006/relationships/slide" Target="slide17.xml"/><Relationship Id="rId26" Type="http://schemas.openxmlformats.org/officeDocument/2006/relationships/slide" Target="slide28.xml"/><Relationship Id="rId3" Type="http://schemas.openxmlformats.org/officeDocument/2006/relationships/slide" Target="slide12.xml"/><Relationship Id="rId21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slide" Target="slide23.xml"/><Relationship Id="rId17" Type="http://schemas.openxmlformats.org/officeDocument/2006/relationships/slide" Target="slide10.xml"/><Relationship Id="rId25" Type="http://schemas.openxmlformats.org/officeDocument/2006/relationships/slide" Target="slide19.xml"/><Relationship Id="rId33" Type="http://schemas.openxmlformats.org/officeDocument/2006/relationships/slide" Target="slide35.xml"/><Relationship Id="rId2" Type="http://schemas.openxmlformats.org/officeDocument/2006/relationships/slide" Target="slide4.xml"/><Relationship Id="rId16" Type="http://schemas.openxmlformats.org/officeDocument/2006/relationships/slide" Target="slide24.xml"/><Relationship Id="rId20" Type="http://schemas.openxmlformats.org/officeDocument/2006/relationships/slide" Target="slide9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24" Type="http://schemas.openxmlformats.org/officeDocument/2006/relationships/slide" Target="slide27.xml"/><Relationship Id="rId32" Type="http://schemas.openxmlformats.org/officeDocument/2006/relationships/slide" Target="slide34.xml"/><Relationship Id="rId5" Type="http://schemas.openxmlformats.org/officeDocument/2006/relationships/slide" Target="slide13.xml"/><Relationship Id="rId15" Type="http://schemas.openxmlformats.org/officeDocument/2006/relationships/slide" Target="slide16.xml"/><Relationship Id="rId23" Type="http://schemas.openxmlformats.org/officeDocument/2006/relationships/slide" Target="slide11.xml"/><Relationship Id="rId28" Type="http://schemas.openxmlformats.org/officeDocument/2006/relationships/slide" Target="slide30.xml"/><Relationship Id="rId10" Type="http://schemas.openxmlformats.org/officeDocument/2006/relationships/slide" Target="slide22.xml"/><Relationship Id="rId19" Type="http://schemas.openxmlformats.org/officeDocument/2006/relationships/slide" Target="slide25.xml"/><Relationship Id="rId31" Type="http://schemas.openxmlformats.org/officeDocument/2006/relationships/slide" Target="slide33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8.xml"/><Relationship Id="rId22" Type="http://schemas.openxmlformats.org/officeDocument/2006/relationships/slide" Target="slide26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Викторина </a:t>
            </a:r>
            <a:br>
              <a:rPr lang="ru-RU" sz="4800" dirty="0" smtClean="0">
                <a:latin typeface="Bookman Old Style" panose="02050604050505020204" pitchFamily="18" charset="0"/>
              </a:rPr>
            </a:br>
            <a:r>
              <a:rPr lang="ru-RU" sz="4800" dirty="0" smtClean="0">
                <a:latin typeface="Bookman Old Style" panose="02050604050505020204" pitchFamily="18" charset="0"/>
              </a:rPr>
              <a:t>по математике </a:t>
            </a:r>
            <a:br>
              <a:rPr lang="ru-RU" sz="4800" dirty="0" smtClean="0">
                <a:latin typeface="Bookman Old Style" panose="02050604050505020204" pitchFamily="18" charset="0"/>
              </a:rPr>
            </a:br>
            <a:r>
              <a:rPr lang="ru-RU" sz="4800" dirty="0" smtClean="0">
                <a:latin typeface="Bookman Old Style" panose="02050604050505020204" pitchFamily="18" charset="0"/>
              </a:rPr>
              <a:t> для 6 класса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1" y="3375491"/>
            <a:ext cx="1571450" cy="6858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игра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 descr="http://im4-tub-ru.yandex.net/i?id=69262920-62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r="50000" b="13716"/>
          <a:stretch>
            <a:fillRect/>
          </a:stretch>
        </p:blipFill>
        <p:spPr bwMode="auto">
          <a:xfrm rot="19371760">
            <a:off x="3347864" y="4221088"/>
            <a:ext cx="714375" cy="78581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4-tub-ru.yandex.net/i?id=69262920-62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r="50000" b="13716"/>
          <a:stretch>
            <a:fillRect/>
          </a:stretch>
        </p:blipFill>
        <p:spPr bwMode="auto">
          <a:xfrm rot="3479754">
            <a:off x="4419426" y="4365104"/>
            <a:ext cx="714375" cy="78581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4-tub-ru.yandex.net/i?id=69262920-62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r="50000" b="13716"/>
          <a:stretch>
            <a:fillRect/>
          </a:stretch>
        </p:blipFill>
        <p:spPr bwMode="auto">
          <a:xfrm>
            <a:off x="4045470" y="3828182"/>
            <a:ext cx="714375" cy="785812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4-tub-ru.yandex.net/i?id=69262920-62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r="50000" b="13716"/>
          <a:stretch>
            <a:fillRect/>
          </a:stretch>
        </p:blipFill>
        <p:spPr bwMode="auto">
          <a:xfrm>
            <a:off x="5580112" y="4042393"/>
            <a:ext cx="714375" cy="7858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im4-tub-ru.yandex.net/i?id=69262920-62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r="50000" b="13716"/>
          <a:stretch>
            <a:fillRect/>
          </a:stretch>
        </p:blipFill>
        <p:spPr bwMode="auto">
          <a:xfrm rot="3341137">
            <a:off x="6233781" y="4613994"/>
            <a:ext cx="714375" cy="7858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3" y="0"/>
            <a:ext cx="644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разработки: </a:t>
            </a:r>
            <a:r>
              <a:rPr lang="ru-RU" b="1" i="1" dirty="0" smtClean="0"/>
              <a:t>Белякова Ольга Владимировна, </a:t>
            </a:r>
          </a:p>
          <a:p>
            <a:pPr algn="r"/>
            <a:r>
              <a:rPr lang="ru-RU" dirty="0" smtClean="0"/>
              <a:t>учитель математики МОУ «ЛСОШ №2» г. Лихославль Тверской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«Вычислить»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60481" y="1694594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Найдите  значение выражения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 ц 20 кг + 8 т 9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293097"/>
            <a:ext cx="1728192" cy="864096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8729 кг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6835" y="4293095"/>
            <a:ext cx="1739356" cy="864098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9 620 кг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307692"/>
            <a:ext cx="1728192" cy="864099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1529 кг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4307691"/>
            <a:ext cx="1804183" cy="8641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8810 кг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«Вычислить»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13313" y="1412776"/>
            <a:ext cx="7101350" cy="2808312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Какое растение Карл Линней назвал пищей богов?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72,24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 12 + 7,218 : 3,6 – 20,4·0,15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9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 = 6,02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 = 6,2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Х = 60,2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 = 2,005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 = 2,5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 = 3,06;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Е = 2,05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 = 30,6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 = 1,045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= 0,2005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Я = 0,36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</a:t>
            </a:r>
            <a:endParaRPr lang="ru-RU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К = 8,025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 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 = 4,965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513713" y="4221088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8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1702443"/>
            <a:ext cx="792088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Из летописи известно, что зимой года </a:t>
            </a:r>
            <a:r>
              <a:rPr lang="ru-RU" i="1" dirty="0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замерзло Черное море. Это повторилось через b лет, а после этого еще через </a:t>
            </a:r>
            <a:r>
              <a:rPr lang="ru-RU" i="1" dirty="0">
                <a:solidFill>
                  <a:schemeClr val="bg1"/>
                </a:solidFill>
              </a:rPr>
              <a:t>с</a:t>
            </a:r>
            <a:r>
              <a:rPr lang="ru-RU" dirty="0">
                <a:solidFill>
                  <a:schemeClr val="bg1"/>
                </a:solidFill>
              </a:rPr>
              <a:t> лет. В какие годы произошли эти необычайные явления природы?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Решите уравнения: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х + х + 1 = 803;		b: 2 – 5 = 300;		36 : (611 – с) = 18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91881" y="3789040"/>
            <a:ext cx="4572508" cy="180020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401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год,  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1011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год    и  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1620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год.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71" y="5867143"/>
            <a:ext cx="5148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white"/>
                </a:solidFill>
              </a:rPr>
              <a:t>За полностью верный ответ – </a:t>
            </a:r>
            <a:r>
              <a:rPr lang="ru-RU" sz="1600" b="1" dirty="0" smtClean="0">
                <a:solidFill>
                  <a:prstClr val="white"/>
                </a:solidFill>
              </a:rPr>
              <a:t>200 </a:t>
            </a:r>
            <a:r>
              <a:rPr lang="ru-RU" sz="1600" b="1" dirty="0">
                <a:solidFill>
                  <a:prstClr val="white"/>
                </a:solidFill>
              </a:rPr>
              <a:t>баллов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</a:rPr>
              <a:t>За </a:t>
            </a:r>
            <a:r>
              <a:rPr lang="ru-RU" sz="1600" b="1" dirty="0" smtClean="0">
                <a:solidFill>
                  <a:prstClr val="white"/>
                </a:solidFill>
              </a:rPr>
              <a:t>2  верных ответа </a:t>
            </a:r>
            <a:r>
              <a:rPr lang="ru-RU" sz="1600" b="1" dirty="0">
                <a:solidFill>
                  <a:prstClr val="white"/>
                </a:solidFill>
              </a:rPr>
              <a:t>– </a:t>
            </a:r>
            <a:r>
              <a:rPr lang="ru-RU" sz="1600" b="1" dirty="0" smtClean="0">
                <a:solidFill>
                  <a:prstClr val="white"/>
                </a:solidFill>
              </a:rPr>
              <a:t>150 баллов</a:t>
            </a: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</a:rPr>
              <a:t>За 1 верный ответ – 100 баллов</a:t>
            </a:r>
            <a:endParaRPr 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980728"/>
            <a:ext cx="8640960" cy="367240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Правда ли, что Колумб открыл Америку? Правда, да не совсем. За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лет до Колумба к берегам Нового Света плавали викинги – искусные мореплаватели и свирепые воины средних веков.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В первой экспедиции Колумба флот состоял из трех кораблей «Санта Мария», «Пинта» и «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Нинья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». Вместе всего с Колумбом в экспедицию отправились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человек.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Такое привычное для нас животное, как лошадь, было доколумбовой Америке неизвестно. Лошади прибыли в эту часть света вместе с экспедицией номер </a:t>
            </a: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z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Чтобы найти значения выражений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x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y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z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решите уравнения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(х + 72) : 52 = 11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;</a:t>
            </a:r>
            <a:r>
              <a:rPr lang="en-US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en-US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2) 17·(1000 – 8у) = 4760; </a:t>
            </a:r>
            <a:r>
              <a:rPr lang="en-US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ru-RU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</a:t>
            </a:r>
            <a:r>
              <a:rPr lang="en-US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3) 15</a:t>
            </a:r>
            <a:r>
              <a:rPr lang="en-US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z + z – 13 = 19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13713" y="4365104"/>
            <a:ext cx="3550675" cy="1609181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за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лет; 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90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человек; 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экспедиция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993064"/>
            <a:ext cx="5148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white"/>
                </a:solidFill>
              </a:rPr>
              <a:t>За полностью верный ответ – </a:t>
            </a:r>
            <a:r>
              <a:rPr lang="ru-RU" sz="1600" b="1" dirty="0" smtClean="0">
                <a:solidFill>
                  <a:prstClr val="white"/>
                </a:solidFill>
              </a:rPr>
              <a:t>200 </a:t>
            </a:r>
            <a:r>
              <a:rPr lang="ru-RU" sz="1600" b="1" dirty="0">
                <a:solidFill>
                  <a:prstClr val="white"/>
                </a:solidFill>
              </a:rPr>
              <a:t>баллов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</a:rPr>
              <a:t>За </a:t>
            </a:r>
            <a:r>
              <a:rPr lang="ru-RU" sz="1600" b="1" dirty="0" smtClean="0">
                <a:solidFill>
                  <a:prstClr val="white"/>
                </a:solidFill>
              </a:rPr>
              <a:t>2  верных ответа </a:t>
            </a:r>
            <a:r>
              <a:rPr lang="ru-RU" sz="1600" b="1" dirty="0">
                <a:solidFill>
                  <a:prstClr val="white"/>
                </a:solidFill>
              </a:rPr>
              <a:t>– </a:t>
            </a:r>
            <a:r>
              <a:rPr lang="ru-RU" sz="1600" b="1" dirty="0" smtClean="0">
                <a:solidFill>
                  <a:prstClr val="white"/>
                </a:solidFill>
              </a:rPr>
              <a:t>150 баллов</a:t>
            </a: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</a:rPr>
              <a:t>За 1 верный ответ – 100 баллов</a:t>
            </a:r>
            <a:endParaRPr 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1270928"/>
            <a:ext cx="7560840" cy="1077951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 пяти терминов выберете два, которые наиболее точно определяют математическое понятие «уравнение»: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414108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Неизвестное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8611" y="296560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9192" y="296560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4458" y="4149080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947020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Множитель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900" y="5543978"/>
            <a:ext cx="5688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За полностью верный ответ – </a:t>
            </a:r>
            <a:r>
              <a:rPr lang="ru-RU" b="1" dirty="0" smtClean="0">
                <a:solidFill>
                  <a:prstClr val="white"/>
                </a:solidFill>
              </a:rPr>
              <a:t>200 </a:t>
            </a:r>
            <a:r>
              <a:rPr lang="ru-RU" b="1" dirty="0">
                <a:solidFill>
                  <a:prstClr val="white"/>
                </a:solidFill>
              </a:rPr>
              <a:t>баллов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За частично верный ответ – </a:t>
            </a:r>
            <a:r>
              <a:rPr lang="ru-RU" b="1" dirty="0" smtClean="0">
                <a:solidFill>
                  <a:prstClr val="white"/>
                </a:solidFill>
              </a:rPr>
              <a:t>100 </a:t>
            </a:r>
            <a:r>
              <a:rPr lang="ru-RU" b="1" dirty="0">
                <a:solidFill>
                  <a:prstClr val="white"/>
                </a:solidFill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834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268760"/>
            <a:ext cx="7101350" cy="28803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Блез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Паскаль или Пьер Ферма?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Кому из них, несмотря на запрет отца пользоваться математической литературой, удалось в 12 лет стать автором многих математических открытий?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Число букв в фамилии ученого совпадает с корнем уравнения: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</a:rPr>
              <a:t>6·(3х + х + 12) – 40 = 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13713" y="4293096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Паскаль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1" y="4065634"/>
            <a:ext cx="1584176" cy="1724140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812" y="5820977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prstClr val="white"/>
                </a:solidFill>
              </a:rPr>
              <a:t>Б.Паскаль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69" y="4106144"/>
            <a:ext cx="1584533" cy="1683630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44275" y="58183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П. Ферма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1268760"/>
            <a:ext cx="8640960" cy="403244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Лесная чаща. Утренний туман, могучие стволы и размашистые ветви сосен, сломанное бурей старое дерево, медведица с медвежатами. «Утро в сосновом бору». Кто художник?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Чтобы ответить на вопрос, решите уравнения и из получившихся букв составьте фамилию художника: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1)  12 </a:t>
            </a:r>
            <a:r>
              <a:rPr lang="ru-RU" sz="1600" dirty="0">
                <a:solidFill>
                  <a:schemeClr val="bg1"/>
                </a:solidFill>
              </a:rPr>
              <a:t>– (х + 7) = 3;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2)  21 </a:t>
            </a:r>
            <a:r>
              <a:rPr lang="ru-RU" sz="1600" dirty="0">
                <a:solidFill>
                  <a:schemeClr val="bg1"/>
                </a:solidFill>
              </a:rPr>
              <a:t>: (5 – х) = 7;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3)  16(х </a:t>
            </a:r>
            <a:r>
              <a:rPr lang="ru-RU" sz="1600" dirty="0">
                <a:solidFill>
                  <a:schemeClr val="bg1"/>
                </a:solidFill>
              </a:rPr>
              <a:t>– 7) = 32;</a:t>
            </a:r>
          </a:p>
          <a:p>
            <a:r>
              <a:rPr lang="ru-RU" sz="1600" dirty="0">
                <a:solidFill>
                  <a:schemeClr val="bg1"/>
                </a:solidFill>
              </a:rPr>
              <a:t>4</a:t>
            </a:r>
            <a:r>
              <a:rPr lang="ru-RU" sz="1600" dirty="0" smtClean="0">
                <a:solidFill>
                  <a:schemeClr val="bg1"/>
                </a:solidFill>
              </a:rPr>
              <a:t>)  (</a:t>
            </a:r>
            <a:r>
              <a:rPr lang="ru-RU" sz="1600" dirty="0">
                <a:solidFill>
                  <a:schemeClr val="bg1"/>
                </a:solidFill>
              </a:rPr>
              <a:t>15 – х): 2 = 4;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5)  3(х </a:t>
            </a:r>
            <a:r>
              <a:rPr lang="ru-RU" sz="1600" dirty="0">
                <a:solidFill>
                  <a:schemeClr val="bg1"/>
                </a:solidFill>
              </a:rPr>
              <a:t>– 8) = 63;</a:t>
            </a:r>
          </a:p>
          <a:p>
            <a:r>
              <a:rPr lang="ru-RU" sz="1600" dirty="0">
                <a:solidFill>
                  <a:schemeClr val="bg1"/>
                </a:solidFill>
              </a:rPr>
              <a:t>6</a:t>
            </a:r>
            <a:r>
              <a:rPr lang="ru-RU" sz="1600" dirty="0" smtClean="0">
                <a:solidFill>
                  <a:schemeClr val="bg1"/>
                </a:solidFill>
              </a:rPr>
              <a:t>)  (</a:t>
            </a:r>
            <a:r>
              <a:rPr lang="ru-RU" sz="1600" dirty="0">
                <a:solidFill>
                  <a:schemeClr val="bg1"/>
                </a:solidFill>
              </a:rPr>
              <a:t>10 + у)•4 = 156.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Ш=2</a:t>
            </a:r>
            <a:r>
              <a:rPr lang="ru-RU" sz="1600" b="1" dirty="0" smtClean="0">
                <a:solidFill>
                  <a:schemeClr val="bg1"/>
                </a:solidFill>
              </a:rPr>
              <a:t>;  </a:t>
            </a:r>
            <a:r>
              <a:rPr lang="ru-RU" sz="1600" b="1" dirty="0">
                <a:solidFill>
                  <a:schemeClr val="bg1"/>
                </a:solidFill>
              </a:rPr>
              <a:t>Л=8</a:t>
            </a:r>
            <a:r>
              <a:rPr lang="ru-RU" sz="1600" b="1" dirty="0" smtClean="0">
                <a:solidFill>
                  <a:schemeClr val="bg1"/>
                </a:solidFill>
              </a:rPr>
              <a:t>;  </a:t>
            </a:r>
            <a:r>
              <a:rPr lang="ru-RU" sz="1600" b="1" dirty="0">
                <a:solidFill>
                  <a:schemeClr val="bg1"/>
                </a:solidFill>
              </a:rPr>
              <a:t>А=22; </a:t>
            </a:r>
            <a:r>
              <a:rPr lang="ru-RU" sz="1600" b="1" dirty="0" smtClean="0">
                <a:solidFill>
                  <a:schemeClr val="bg1"/>
                </a:solidFill>
              </a:rPr>
              <a:t> К=9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 Е=142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 Н=7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 В=5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 Т=13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 И=29;  </a:t>
            </a:r>
            <a:r>
              <a:rPr lang="ru-RU" sz="1600" b="1" dirty="0">
                <a:solidFill>
                  <a:schemeClr val="bg1"/>
                </a:solidFill>
              </a:rPr>
              <a:t>С=17; </a:t>
            </a:r>
            <a:r>
              <a:rPr lang="ru-RU" sz="1600" b="1" dirty="0" smtClean="0">
                <a:solidFill>
                  <a:schemeClr val="bg1"/>
                </a:solidFill>
              </a:rPr>
              <a:t> Р=215;  </a:t>
            </a:r>
            <a:r>
              <a:rPr lang="ru-RU" sz="1600" b="1" dirty="0">
                <a:solidFill>
                  <a:schemeClr val="bg1"/>
                </a:solidFill>
              </a:rPr>
              <a:t>У=199; </a:t>
            </a:r>
            <a:r>
              <a:rPr lang="ru-RU" sz="1600" b="1" dirty="0" smtClean="0">
                <a:solidFill>
                  <a:schemeClr val="bg1"/>
                </a:solidFill>
              </a:rPr>
              <a:t> О=49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88650" y="5099488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Шишкин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836712"/>
            <a:ext cx="8568952" cy="4464495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Восстановите высказывание </a:t>
            </a:r>
            <a:r>
              <a:rPr lang="ru-RU" sz="1600" dirty="0" err="1">
                <a:solidFill>
                  <a:schemeClr val="bg1"/>
                </a:solidFill>
              </a:rPr>
              <a:t>Айвена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Нивена</a:t>
            </a:r>
            <a:r>
              <a:rPr lang="ru-RU" sz="1600" dirty="0">
                <a:solidFill>
                  <a:schemeClr val="bg1"/>
                </a:solidFill>
              </a:rPr>
              <a:t> (родился в 1915 году) – американского математика, специалиста по теории чисел.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Решите уравнения и из получившихся фраз составьте высказывание: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27 : х + 13 = 16;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(18 – х) : 8 = 2;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(х – 6)•5 = 40;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18 + 11х = 84;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5х + 7 = 22;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12х – 8 = 2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17 – 3х = 2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Как это – 9;  спор – 29:27;  учить – 22; надо – 206;  нельзя – 2;  весело – 29:5;  изучать – 14; делает – 3;  сосед – 4;  и – 8;  с – 32;  наблюдая – 5;  юмором – 7;  математику – 6.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19672" y="5225946"/>
            <a:ext cx="4954831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«Математику нельзя изучать, наблюдая, как это делает сосед»</a:t>
            </a:r>
          </a:p>
        </p:txBody>
      </p:sp>
    </p:spTree>
    <p:extLst>
      <p:ext uri="{BB962C8B-B14F-4D97-AF65-F5344CB8AC3E}">
        <p14:creationId xmlns:p14="http://schemas.microsoft.com/office/powerpoint/2010/main" val="8639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21903" y="1556792"/>
            <a:ext cx="5256584" cy="1077951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Выберите верные утверждения: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5769" y="4299891"/>
            <a:ext cx="3708679" cy="10543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3, 4 и 5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2х – 1 =9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284" y="2989118"/>
            <a:ext cx="3591660" cy="1015946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3, 4 и 5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4х = 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770" y="2965600"/>
            <a:ext cx="3708678" cy="1039464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10 – корень уравнения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2х – 7 = х +3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284" y="4365104"/>
            <a:ext cx="3591660" cy="10543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0, 01х =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решения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825594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 полностью верный ответ – 200 баллов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 частично верный ответ – 100 баллов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«Уравнения»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200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21903" y="1556792"/>
            <a:ext cx="5256584" cy="1077951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Выберите верные утверждения: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5769" y="4299891"/>
            <a:ext cx="3708679" cy="10543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3, 4 и 5 есть корень уравнения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-4х = -16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284" y="2989118"/>
            <a:ext cx="3591660" cy="1015946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корень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– 9 = 2х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476284" y="4314814"/>
                <a:ext cx="3591660" cy="1039464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Чтобы решить уравнение</a:t>
                </a:r>
              </a:p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0,5</a:t>
                </a:r>
              </a:p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надо умножить на 6</a:t>
                </a: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4" y="4314814"/>
                <a:ext cx="3591660" cy="1039464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4788024" y="2944462"/>
            <a:ext cx="3816424" cy="10543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3, 4 и 5 есть корень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0,5х - 7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825594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 полностью верный ответ – 200 баллов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 частично верный ответ – 100 баллов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3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викторины.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/>
              <a:t>В </a:t>
            </a:r>
            <a:r>
              <a:rPr lang="ru-RU" sz="1600" dirty="0" smtClean="0"/>
              <a:t>викторине </a:t>
            </a:r>
            <a:r>
              <a:rPr lang="ru-RU" sz="1600" dirty="0" smtClean="0"/>
              <a:t>участвуют две команды. Игроки каждой команды выбирают себе капитана.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Капитан имеет право принимать окончательное решение по каждому заданию </a:t>
            </a:r>
            <a:r>
              <a:rPr lang="ru-RU" sz="1600" dirty="0" smtClean="0"/>
              <a:t>викторины.</a:t>
            </a:r>
            <a:endParaRPr lang="ru-RU" sz="1600" dirty="0" smtClean="0"/>
          </a:p>
          <a:p>
            <a:pPr marL="342900" indent="-342900" algn="just">
              <a:buAutoNum type="arabicPeriod"/>
            </a:pPr>
            <a:r>
              <a:rPr lang="ru-RU" sz="1600" dirty="0" smtClean="0"/>
              <a:t>Командам предлагается по очереди выбирать  себе задания различной  стоимости ( от 100 до 400 баллов).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На выполнение задания (на решение) дается определенное время (от 1 до 3 мин).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Право дать ответ на задание получает та команда, игроки которой первыми поднимут руки (сигнал о готовности команды дать ответ).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Если команда дает правильный ответ, то она зарабатывает заявленное количество баллов.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Если команда дает  неполный ответ (например, из четырех уравнений верно решены только два), то количество заработанных командой баллов уменьшается пропорционально количеству правильных ответов. В этом случае вторая  команда получает возможность исправить ошибки первой команды и заработать остальные баллы, предусмотренные данным заданием.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Команда, ответившая правильно, получает право выбора следующего задания.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Викторина  </a:t>
            </a:r>
            <a:r>
              <a:rPr lang="ru-RU" sz="1600" dirty="0" smtClean="0"/>
              <a:t>считается законченной, если закончились все задания.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Победителем считается та команда, в чьем банке будет больше баллов по </a:t>
            </a:r>
            <a:r>
              <a:rPr lang="ru-RU" sz="1600" smtClean="0"/>
              <a:t>окончании </a:t>
            </a:r>
            <a:r>
              <a:rPr lang="ru-RU" sz="1600" smtClean="0"/>
              <a:t>викторины.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33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124744"/>
            <a:ext cx="7101350" cy="2542519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Восстановите условие задачи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В первом цехе в 3 раза …, чем во втором. Сколько в каждом цехе…, если …</a:t>
            </a:r>
          </a:p>
          <a:p>
            <a:pPr lvl="3"/>
            <a:r>
              <a:rPr lang="ru-RU" dirty="0">
                <a:solidFill>
                  <a:schemeClr val="bg1"/>
                </a:solidFill>
              </a:rPr>
              <a:t>I - х</a:t>
            </a:r>
          </a:p>
          <a:p>
            <a:pPr lvl="3"/>
            <a:r>
              <a:rPr lang="ru-RU" dirty="0">
                <a:solidFill>
                  <a:schemeClr val="bg1"/>
                </a:solidFill>
              </a:rPr>
              <a:t>II - …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Уравнение: </a:t>
            </a:r>
            <a:r>
              <a:rPr lang="ru-RU" b="1" i="1" dirty="0" smtClean="0">
                <a:solidFill>
                  <a:schemeClr val="bg1"/>
                </a:solidFill>
              </a:rPr>
              <a:t>     3х </a:t>
            </a:r>
            <a:r>
              <a:rPr lang="ru-RU" b="1" i="1" dirty="0">
                <a:solidFill>
                  <a:schemeClr val="bg1"/>
                </a:solidFill>
              </a:rPr>
              <a:t>– х = 20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63022" y="3933056"/>
            <a:ext cx="5674909" cy="187220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первом цехе в 3 раза больше рабочих, чем в втором. Сколько в каждом цехе рабочих, если в первом цехе на 20 рабочих больше, чем </a:t>
            </a:r>
            <a:r>
              <a:rPr lang="ru-RU" b="1" dirty="0">
                <a:solidFill>
                  <a:schemeClr val="bg1"/>
                </a:solidFill>
              </a:rPr>
              <a:t>во </a:t>
            </a:r>
            <a:r>
              <a:rPr lang="ru-RU" b="1" dirty="0" smtClean="0">
                <a:solidFill>
                  <a:schemeClr val="bg1"/>
                </a:solidFill>
              </a:rPr>
              <a:t>втором?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Наиболее крупные среди существующих рыб – акулы. Гигантская акула на 5 метров короче китовой акулы, их же общая длина 35 метров. Найди их длины.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463987" y="3660514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китовая акула – 20 м, гигантская акула – 15 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Суммарная масса фрекен Бок, </a:t>
            </a:r>
            <a:r>
              <a:rPr lang="ru-RU" b="1" dirty="0" err="1">
                <a:solidFill>
                  <a:schemeClr val="bg1"/>
                </a:solidFill>
              </a:rPr>
              <a:t>Карлсона</a:t>
            </a:r>
            <a:r>
              <a:rPr lang="ru-RU" b="1" dirty="0">
                <a:solidFill>
                  <a:schemeClr val="bg1"/>
                </a:solidFill>
              </a:rPr>
              <a:t> и Малыша равна 174 кг. Масса Малыша в 4 раза меньше массы фрекен Бок и на 30 кг меньше массы </a:t>
            </a:r>
            <a:r>
              <a:rPr lang="ru-RU" b="1" dirty="0" err="1">
                <a:solidFill>
                  <a:schemeClr val="bg1"/>
                </a:solidFill>
              </a:rPr>
              <a:t>Карлсона</a:t>
            </a:r>
            <a:r>
              <a:rPr lang="ru-RU" b="1" dirty="0">
                <a:solidFill>
                  <a:schemeClr val="bg1"/>
                </a:solidFill>
              </a:rPr>
              <a:t>. Найдите массу каждого из них.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03849" y="3660514"/>
            <a:ext cx="4810814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 Малыша – 24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фрекен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 – 96 кг,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Карлсона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54 кг.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3693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Когда моему отцу был 31 год мне было 8. Теперь отец старше меня вдвое. Сколько мне теперь?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87659" y="3933056"/>
            <a:ext cx="3250624" cy="1750577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года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93137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Клиент взял в банке кредит  в 3000 рублей под 20% годовых. Кредит должен погашаться ежемесячно равными суммами. Какую сумму он должен выплачивать ежемесячно, чтобы ровно через год погасить весь кредит?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463987" y="3660514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300 рублей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3000+600=3600 рублей надо вернуть банку через год.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3600/12=300 рублей в месяц.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 кг конфет стоит 120 рублей. 1 кг печенья – на 25% дешевле. Сколько сдачи получит покупатель с 1000 рублей, если он купит 2 кг конфет и 3 кг печенья?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63688" y="3667263"/>
            <a:ext cx="5112567" cy="3002097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490 рублей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 кг конфет – 120 рублей.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 кг печенья – </a:t>
            </a:r>
            <a:r>
              <a:rPr lang="ru-RU" dirty="0">
                <a:solidFill>
                  <a:schemeClr val="bg1"/>
                </a:solidFill>
              </a:rPr>
              <a:t>9</a:t>
            </a:r>
            <a:r>
              <a:rPr lang="ru-RU" dirty="0" smtClean="0">
                <a:solidFill>
                  <a:schemeClr val="bg1"/>
                </a:solidFill>
              </a:rPr>
              <a:t>0 рублей.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 кг конфет – 240 рублей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 кг печенья – 270 рублей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 кг конфет и 3 кг печенья – 240+270=510 рублей.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Сдача- 1000-510=490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839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55576" y="1556792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Обломов весил 120 кг. За весну он поправился на 25% веса, а за лето похудел на 10 %. Сколько стал весить Обломов?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51720" y="3874725"/>
            <a:ext cx="4234750" cy="2529795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135 кг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25% -30 кг.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120+30=150 кг стал весить, когда поправился.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10% от 150 кг – 15 кг.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150-15=135 кг стал весить после похудения.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«Задачи»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300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3313" y="1702443"/>
            <a:ext cx="7101350" cy="196482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больше 3% от 5 или 5% от 3? Почему?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67744" y="3660512"/>
            <a:ext cx="4248472" cy="3008847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одинаково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 – 100%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 – 3%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Х=5*3/100=0,15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 – 100%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 – 5%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У=3*5/100=0,15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50568" y="1270928"/>
            <a:ext cx="5026839" cy="1077951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фамилии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известных математиков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(6 фамилий)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1830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26904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9192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Евклид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1829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5238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8911" y="364502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Джобс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735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6904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64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единицы измерения  массы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(6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7942" y="361511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5962" y="361511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9192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9705" y="4619956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Сажень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58610" y="2580556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5191" y="2490339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Вершок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7351" y="361511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Центнер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6904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96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4932" y="148811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574202" y="149902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84932" y="206417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2589188" y="206417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774758" y="149902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4774758" y="206417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284932" y="2640240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589188" y="2640240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4774758" y="2640240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574202" y="322358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4774758" y="322358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284932" y="322358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284932" y="379236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15" action="ppaction://hlinksldjump"/>
          </p:cNvPr>
          <p:cNvSpPr/>
          <p:nvPr/>
        </p:nvSpPr>
        <p:spPr>
          <a:xfrm>
            <a:off x="2589188" y="376611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16" action="ppaction://hlinksldjump"/>
          </p:cNvPr>
          <p:cNvSpPr/>
          <p:nvPr/>
        </p:nvSpPr>
        <p:spPr>
          <a:xfrm>
            <a:off x="4774758" y="376611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hlinkClick r:id="rId17" action="ppaction://hlinksldjump"/>
          </p:cNvPr>
          <p:cNvSpPr/>
          <p:nvPr/>
        </p:nvSpPr>
        <p:spPr>
          <a:xfrm>
            <a:off x="261384" y="4909325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2574202" y="436406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>
            <a:off x="4774758" y="435532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>
            <a:off x="284932" y="4345514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2592039" y="4909325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4778919" y="4909325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23" action="ppaction://hlinksldjump"/>
          </p:cNvPr>
          <p:cNvSpPr/>
          <p:nvPr/>
        </p:nvSpPr>
        <p:spPr>
          <a:xfrm>
            <a:off x="261384" y="5450995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>
            <a:hlinkClick r:id="rId24" action="ppaction://hlinksldjump"/>
          </p:cNvPr>
          <p:cNvSpPr/>
          <p:nvPr/>
        </p:nvSpPr>
        <p:spPr>
          <a:xfrm>
            <a:off x="4774758" y="543113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>
            <a:hlinkClick r:id="rId25" action="ppaction://hlinksldjump"/>
          </p:cNvPr>
          <p:cNvSpPr/>
          <p:nvPr/>
        </p:nvSpPr>
        <p:spPr>
          <a:xfrm>
            <a:off x="2589188" y="5431136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Круглая лента лицом вниз 30"/>
          <p:cNvSpPr/>
          <p:nvPr/>
        </p:nvSpPr>
        <p:spPr>
          <a:xfrm>
            <a:off x="294563" y="283835"/>
            <a:ext cx="1880477" cy="840909"/>
          </a:xfrm>
          <a:prstGeom prst="ellipseRibbon">
            <a:avLst>
              <a:gd name="adj1" fmla="val 33552"/>
              <a:gd name="adj2" fmla="val 75000"/>
              <a:gd name="adj3" fmla="val 25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Вычислить 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latin typeface="Bookman Old Style" panose="02050604050505020204" pitchFamily="18" charset="0"/>
              </a:rPr>
              <a:t>а  100 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32" name="Круглая лента лицом вниз 31"/>
          <p:cNvSpPr/>
          <p:nvPr/>
        </p:nvSpPr>
        <p:spPr>
          <a:xfrm>
            <a:off x="4699613" y="308298"/>
            <a:ext cx="2022497" cy="816447"/>
          </a:xfrm>
          <a:prstGeom prst="ellipseRibbon">
            <a:avLst>
              <a:gd name="adj1" fmla="val 33552"/>
              <a:gd name="adj2" fmla="val 75000"/>
              <a:gd name="adj3" fmla="val 25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Задачи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latin typeface="Bookman Old Style" panose="02050604050505020204" pitchFamily="18" charset="0"/>
              </a:rPr>
              <a:t>а 300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33" name="Круглая лента лицом вниз 32"/>
          <p:cNvSpPr/>
          <p:nvPr/>
        </p:nvSpPr>
        <p:spPr>
          <a:xfrm>
            <a:off x="2450313" y="297388"/>
            <a:ext cx="1990805" cy="827356"/>
          </a:xfrm>
          <a:prstGeom prst="ellipseRibbon">
            <a:avLst>
              <a:gd name="adj1" fmla="val 33552"/>
              <a:gd name="adj2" fmla="val 75000"/>
              <a:gd name="adj3" fmla="val 25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Уравнения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latin typeface="Bookman Old Style" panose="02050604050505020204" pitchFamily="18" charset="0"/>
              </a:rPr>
              <a:t>а  200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hlinkshowjump?jump=endshow" highlightClick="1"/>
          </p:cNvPr>
          <p:cNvSpPr/>
          <p:nvPr/>
        </p:nvSpPr>
        <p:spPr>
          <a:xfrm>
            <a:off x="6481611" y="6093296"/>
            <a:ext cx="2478003" cy="620688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hlinkClick r:id="rId26" action="ppaction://hlinksldjump"/>
          </p:cNvPr>
          <p:cNvSpPr/>
          <p:nvPr/>
        </p:nvSpPr>
        <p:spPr>
          <a:xfrm>
            <a:off x="6985863" y="1525274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>
            <a:hlinkClick r:id="rId27" action="ppaction://hlinksldjump"/>
          </p:cNvPr>
          <p:cNvSpPr/>
          <p:nvPr/>
        </p:nvSpPr>
        <p:spPr>
          <a:xfrm>
            <a:off x="6985863" y="209042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>
            <a:hlinkClick r:id="rId28" action="ppaction://hlinksldjump"/>
          </p:cNvPr>
          <p:cNvSpPr/>
          <p:nvPr/>
        </p:nvSpPr>
        <p:spPr>
          <a:xfrm>
            <a:off x="6985863" y="2666492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>
            <a:hlinkClick r:id="rId29" action="ppaction://hlinksldjump"/>
          </p:cNvPr>
          <p:cNvSpPr/>
          <p:nvPr/>
        </p:nvSpPr>
        <p:spPr>
          <a:xfrm>
            <a:off x="6985863" y="3249840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hlinkClick r:id="rId30" action="ppaction://hlinksldjump"/>
          </p:cNvPr>
          <p:cNvSpPr/>
          <p:nvPr/>
        </p:nvSpPr>
        <p:spPr>
          <a:xfrm>
            <a:off x="6985863" y="379236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>
            <a:hlinkClick r:id="rId31" action="ppaction://hlinksldjump"/>
          </p:cNvPr>
          <p:cNvSpPr/>
          <p:nvPr/>
        </p:nvSpPr>
        <p:spPr>
          <a:xfrm>
            <a:off x="6985863" y="4381574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>
            <a:hlinkClick r:id="rId32" action="ppaction://hlinksldjump"/>
          </p:cNvPr>
          <p:cNvSpPr/>
          <p:nvPr/>
        </p:nvSpPr>
        <p:spPr>
          <a:xfrm>
            <a:off x="6990024" y="4935577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>
            <a:hlinkClick r:id="rId33" action="ppaction://hlinksldjump"/>
          </p:cNvPr>
          <p:cNvSpPr/>
          <p:nvPr/>
        </p:nvSpPr>
        <p:spPr>
          <a:xfrm>
            <a:off x="6985863" y="5457388"/>
            <a:ext cx="1872208" cy="4320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Круглая лента лицом вниз 41"/>
          <p:cNvSpPr/>
          <p:nvPr/>
        </p:nvSpPr>
        <p:spPr>
          <a:xfrm>
            <a:off x="6910718" y="334550"/>
            <a:ext cx="2022497" cy="816447"/>
          </a:xfrm>
          <a:prstGeom prst="ellipseRibbon">
            <a:avLst>
              <a:gd name="adj1" fmla="val 33552"/>
              <a:gd name="adj2" fmla="val 75000"/>
              <a:gd name="adj3" fmla="val 25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Разное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latin typeface="Bookman Old Style" panose="02050604050505020204" pitchFamily="18" charset="0"/>
              </a:rPr>
              <a:t>а 400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верные соотношения между частями и процентами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924921" y="3621863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1" y="3621863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26904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04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526903" y="3587048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03" y="3587048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24922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2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138160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160" y="2593147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210703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703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937351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51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526904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04" y="4629975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210703" y="3621863"/>
                <a:ext cx="2010753" cy="703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𝟓𝟎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703" y="3621863"/>
                <a:ext cx="2010753" cy="703700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63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разделы математики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(4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1830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6904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9190" y="361932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1829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Пунктуация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5238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9191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735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Тригоно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-метрия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6904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49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виды треугольников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(6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5124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Остроугольн-ый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191" y="2573256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9192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Тупоуголь-ный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58611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Тупой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5238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Прямоуголь-ный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5237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Развернутый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735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Равнобедрен-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9192" y="361817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Равносторон-ний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Разносторон-ний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70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меры длины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(6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3237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Сажень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6904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9192" y="261375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Километр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5011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Золотник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5238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Вершок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9143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735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Дециметр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3166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Сантиметр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69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«числа-великаны»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(6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5171" y="259661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Триллион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9233" y="2614479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Триллиард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8610" y="2596611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Пентиллион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1829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Квадрил-лиард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0846" y="3587582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Октиллион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8506" y="465514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Файвллион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5170" y="3587582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Дециллион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6904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Миллиард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919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74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«Разное»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400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50568" y="1270929"/>
            <a:ext cx="5026839" cy="98241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Укажите верно записанные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римские числа (6 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9191" y="467121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CCXXIV = 224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3939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IID=498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4654" y="360873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DXXVI=526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9190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XCXL=130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5238" y="3621863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MLI=1051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8911" y="3645024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VXXL=75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7351" y="4629975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MMCXL=2140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4655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DLXII=562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3903" y="2593147"/>
            <a:ext cx="2010753" cy="7037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MXC=1090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351" y="5867143"/>
            <a:ext cx="52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 полностью верный ответ – 400 баллов</a:t>
            </a:r>
          </a:p>
          <a:p>
            <a:pPr lvl="0" algn="ctr"/>
            <a:r>
              <a:rPr lang="ru-RU" b="1" dirty="0" smtClean="0"/>
              <a:t>За частично верный ответ – 200 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4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«Вычислить»</a:t>
            </a: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Горизонтальный свиток 5"/>
              <p:cNvSpPr/>
              <p:nvPr/>
            </p:nvSpPr>
            <p:spPr>
              <a:xfrm>
                <a:off x="2195737" y="1484784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Вычислить: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ru-RU" b="1" dirty="0" smtClean="0">
                    <a:solidFill>
                      <a:schemeClr val="bg1"/>
                    </a:solidFill>
                  </a:rPr>
                  <a:t>0,56 + 0,49 – 0,09 – 0,06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 typeface="+mj-lt"/>
                  <a:buAutoNum type="arabicParenR"/>
                </a:pPr>
                <a:endParaRPr lang="ru-RU" sz="600" b="1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𝟐𝟏</m:t>
                        </m:r>
                      </m:den>
                    </m:f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 typeface="+mj-lt"/>
                  <a:buAutoNum type="arabicParenR"/>
                </a:pPr>
                <a:endParaRPr lang="ru-RU" sz="200" b="1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rabicParenR"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Горизонтальный свито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1484784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443885" y="5013176"/>
            <a:ext cx="1463819" cy="648073"/>
          </a:xfrm>
          <a:prstGeom prst="roundRect">
            <a:avLst>
              <a:gd name="adj" fmla="val 40183"/>
            </a:avLst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71601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659908" y="4833156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71799" y="4833155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32039" y="4808747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7032616" y="4808747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1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Вычислить»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Горизонтальный свиток 5"/>
              <p:cNvSpPr/>
              <p:nvPr/>
            </p:nvSpPr>
            <p:spPr>
              <a:xfrm>
                <a:off x="2051720" y="1237215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Вычислить:</a:t>
                </a: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ru-RU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/>
                    <a:ea typeface="Times New Roman"/>
                  </a:rPr>
                  <a:t>7,96 – 28,4</a:t>
                </a:r>
                <a:endParaRPr lang="ru-RU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𝟏𝟔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𝟏𝟕</m:t>
                            </m:r>
                          </m:den>
                        </m:f>
                      </m:e>
                    </m:d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d>
                      <m:d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𝟏𝟒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𝟏𝟕</m:t>
                            </m:r>
                          </m:den>
                        </m:f>
                      </m:e>
                    </m:d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d>
                      <m:d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𝟏𝟓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𝟏𝟕</m:t>
                            </m:r>
                          </m:den>
                        </m:f>
                      </m:e>
                    </m:d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𝟔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𝟏𝟕</m:t>
                        </m:r>
                      </m:den>
                    </m:f>
                  </m:oMath>
                </a14:m>
                <a:endParaRPr lang="ru-RU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𝟐𝟎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𝟐𝟏</m:t>
                        </m:r>
                      </m:den>
                    </m:f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den>
                    </m:f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𝟔𝟑</m:t>
                        </m:r>
                      </m:den>
                    </m:f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𝟔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𝟕</m:t>
                        </m:r>
                      </m:den>
                    </m:f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𝟗</m:t>
                        </m:r>
                      </m:den>
                    </m:f>
                  </m:oMath>
                </a14:m>
                <a:endParaRPr lang="ru-RU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  <m:r>
                      <a:rPr lang="ru-RU" b="1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𝟔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Горизонтальный свито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237215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443885" y="5013176"/>
            <a:ext cx="1463819" cy="648073"/>
          </a:xfrm>
          <a:prstGeom prst="roundRect">
            <a:avLst>
              <a:gd name="adj" fmla="val 40183"/>
            </a:avLst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- 20,44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471601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𝟐𝟔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659908" y="4833154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71799" y="4833153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32039" y="4777396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32616" y="4836455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2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Вычислить»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Горизонтальный свиток 5"/>
              <p:cNvSpPr/>
              <p:nvPr/>
            </p:nvSpPr>
            <p:spPr>
              <a:xfrm>
                <a:off x="2051720" y="1237215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D0D0D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Вычислить: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ru-RU" sz="2000" b="1" dirty="0">
                    <a:solidFill>
                      <a:srgbClr val="0D0D0D"/>
                    </a:solidFill>
                    <a:effectLst/>
                    <a:latin typeface="Times New Roman"/>
                    <a:ea typeface="Times New Roman"/>
                  </a:rPr>
                  <a:t>(-5)·(-8) : (-2)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ru-RU" sz="2000" b="1" dirty="0">
                    <a:solidFill>
                      <a:srgbClr val="0D0D0D"/>
                    </a:solidFill>
                    <a:effectLst/>
                    <a:latin typeface="Times New Roman"/>
                    <a:ea typeface="Times New Roman"/>
                  </a:rPr>
                  <a:t>(-5)·8,2 + (-5)·1,8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ru-RU" sz="2000" b="1" dirty="0">
                    <a:solidFill>
                      <a:srgbClr val="0D0D0D"/>
                    </a:solidFill>
                    <a:effectLst/>
                    <a:latin typeface="Times New Roman"/>
                    <a:ea typeface="Times New Roman"/>
                  </a:rPr>
                  <a:t>2,3·(-12) + 12·(-2,7)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𝟔</m:t>
                            </m:r>
                          </m:den>
                        </m:f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rgbClr val="0D0D0D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2000" b="1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ru-RU" sz="2000" b="1" i="1">
                        <a:solidFill>
                          <a:srgbClr val="0D0D0D"/>
                        </a:solidFill>
                        <a:effectLst/>
                        <a:latin typeface="Cambria Math"/>
                        <a:ea typeface="Times New Roman"/>
                      </a:rPr>
                      <m:t>𝟐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ru-RU" sz="1600" b="1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Горизонтальный свито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237215"/>
                <a:ext cx="4824536" cy="2960372"/>
              </a:xfrm>
              <a:prstGeom prst="horizontalScroll">
                <a:avLst>
                  <a:gd name="adj" fmla="val 6416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443885" y="5013176"/>
            <a:ext cx="1463819" cy="648073"/>
          </a:xfrm>
          <a:prstGeom prst="roundRect">
            <a:avLst>
              <a:gd name="adj" fmla="val 40183"/>
            </a:avLst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3176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4716016" y="5013176"/>
            <a:ext cx="1463819" cy="648073"/>
          </a:xfrm>
          <a:prstGeom prst="roundRect">
            <a:avLst>
              <a:gd name="adj" fmla="val 40183"/>
            </a:avLst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-60</a:t>
            </a:r>
            <a:endParaRPr lang="ru-RU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85" y="5013175"/>
                <a:ext cx="1463819" cy="648073"/>
              </a:xfrm>
              <a:prstGeom prst="roundRect">
                <a:avLst>
                  <a:gd name="adj" fmla="val 40183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659908" y="4814572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71799" y="4779400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32039" y="4836455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22628" y="4779400"/>
            <a:ext cx="1031772" cy="1008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Вычислить»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969043" y="1702443"/>
                <a:ext cx="7101350" cy="1964820"/>
              </a:xfrm>
              <a:prstGeom prst="horizontalScroll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D0D0D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Вычислить: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𝟔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43" y="1702443"/>
                <a:ext cx="7101350" cy="196482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Горизонтальный свиток 4"/>
          <p:cNvSpPr/>
          <p:nvPr/>
        </p:nvSpPr>
        <p:spPr>
          <a:xfrm>
            <a:off x="4430273" y="3660514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- 1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Вычислить»</a:t>
            </a:r>
            <a:endParaRPr lang="ru-RU" sz="1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913313" y="1702443"/>
                <a:ext cx="7101350" cy="1964820"/>
              </a:xfrm>
              <a:prstGeom prst="horizont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D0D0D"/>
                    </a:solidFill>
                    <a:latin typeface="Times New Roman"/>
                    <a:ea typeface="Times New Roman"/>
                  </a:rPr>
                  <a:t>Вычислить:</a:t>
                </a:r>
                <a:endParaRPr lang="ru-RU" b="1" dirty="0"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rgbClr val="0D0D0D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𝟒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D0D0D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𝟔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D0D0D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𝟗𝟕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𝟏𝟐𝟎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D0D0D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𝟕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𝟏𝟐𝟎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D0D0D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𝟐𝟑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13" y="1702443"/>
                <a:ext cx="7101350" cy="196482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4463986" y="3660514"/>
                <a:ext cx="3550675" cy="1496678"/>
              </a:xfrm>
              <a:prstGeom prst="horizont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0D0D0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b="1" i="1">
                          <a:solidFill>
                            <a:srgbClr val="0D0D0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𝟏𝟑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D0D0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6" y="3660514"/>
                <a:ext cx="3550675" cy="1496678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475656" y="113776"/>
            <a:ext cx="5976664" cy="1154984"/>
          </a:xfrm>
          <a:prstGeom prst="ribbon">
            <a:avLst>
              <a:gd name="adj1" fmla="val 19704"/>
              <a:gd name="adj2" fmla="val 7137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«Вычислить»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за  100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 №6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164288" y="5974285"/>
            <a:ext cx="1800200" cy="432048"/>
          </a:xfrm>
          <a:prstGeom prst="actionButtonRetur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913313" y="1702443"/>
                <a:ext cx="7101350" cy="1964820"/>
              </a:xfrm>
              <a:prstGeom prst="horizontalScroll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D0D0D"/>
                    </a:solidFill>
                    <a:latin typeface="Times New Roman"/>
                    <a:ea typeface="Times New Roman"/>
                  </a:rPr>
                  <a:t>Вычислить</a:t>
                </a:r>
                <a:r>
                  <a:rPr lang="ru-RU" sz="2000" b="1" dirty="0">
                    <a:solidFill>
                      <a:srgbClr val="0D0D0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: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𝟑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:</m:t>
                          </m:r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:</m:t>
                          </m:r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𝟑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2000" b="1" i="1"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ea typeface="Times New Roman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rgbClr val="0D0D0D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</a:rPr>
                            <m:t>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D0D0D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b="1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13" y="1702443"/>
                <a:ext cx="7101350" cy="196482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Горизонтальный свиток 4"/>
          <p:cNvSpPr/>
          <p:nvPr/>
        </p:nvSpPr>
        <p:spPr>
          <a:xfrm>
            <a:off x="4463987" y="3660514"/>
            <a:ext cx="3550675" cy="1496678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664</TotalTime>
  <Words>2383</Words>
  <Application>Microsoft Office PowerPoint</Application>
  <PresentationFormat>Экран (4:3)</PresentationFormat>
  <Paragraphs>487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Базовая</vt:lpstr>
      <vt:lpstr>Викторина  по математике   для 6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 - бизнесмен</dc:title>
  <dc:creator>1</dc:creator>
  <cp:lastModifiedBy>1</cp:lastModifiedBy>
  <cp:revision>67</cp:revision>
  <dcterms:created xsi:type="dcterms:W3CDTF">2015-03-14T15:50:00Z</dcterms:created>
  <dcterms:modified xsi:type="dcterms:W3CDTF">2017-06-26T09:47:58Z</dcterms:modified>
</cp:coreProperties>
</file>