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59" r:id="rId6"/>
    <p:sldId id="260" r:id="rId7"/>
    <p:sldId id="268" r:id="rId8"/>
    <p:sldId id="261" r:id="rId9"/>
    <p:sldId id="262" r:id="rId10"/>
    <p:sldId id="271" r:id="rId11"/>
    <p:sldId id="278" r:id="rId12"/>
    <p:sldId id="263" r:id="rId13"/>
    <p:sldId id="274" r:id="rId14"/>
    <p:sldId id="280" r:id="rId15"/>
    <p:sldId id="279" r:id="rId16"/>
    <p:sldId id="275" r:id="rId17"/>
    <p:sldId id="272" r:id="rId18"/>
    <p:sldId id="277" r:id="rId19"/>
    <p:sldId id="276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7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D4712-9B2C-4B1C-9F1C-16F1B513FEE5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BADF6-4FFF-47EC-BBF9-DF24F7983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5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5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3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45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8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131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62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8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9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5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4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0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BB3C64-4D54-41A0-9F08-AABF0BB4FDF7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94B9A5-40F6-4C32-83C7-95056A552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FAE3A-0611-7607-4362-0900BF1F9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75847"/>
            <a:ext cx="8758726" cy="29299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/>
              <a:t>Роль </a:t>
            </a:r>
            <a:r>
              <a:rPr lang="ru-RU" sz="3600" b="1" dirty="0"/>
              <a:t>методической работы в профессиональном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становлении молодого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73500-8D4A-CA4E-B413-8A0E0B052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277" y="2883877"/>
            <a:ext cx="10612853" cy="29073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Подготовила: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Еганян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Олеся Юрьевна, </a:t>
            </a:r>
            <a:endParaRPr lang="ru-RU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 по УВР,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Никольской ООШ, Неклиновского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/>
              <a:t> </a:t>
            </a:r>
            <a:endParaRPr lang="ru-RU" sz="3600" b="1" dirty="0" smtClean="0"/>
          </a:p>
          <a:p>
            <a:endParaRPr lang="ru-RU" b="1" dirty="0"/>
          </a:p>
          <a:p>
            <a:pPr algn="ctr"/>
            <a:r>
              <a:rPr lang="ru-RU" sz="2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2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A5370-698B-9EFD-AC47-9C0076E48CAB}"/>
              </a:ext>
            </a:extLst>
          </p:cNvPr>
          <p:cNvSpPr txBox="1"/>
          <p:nvPr/>
        </p:nvSpPr>
        <p:spPr>
          <a:xfrm>
            <a:off x="3053443" y="3105835"/>
            <a:ext cx="6106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B27EA-FBE1-2174-0410-D8D471868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82" y="689055"/>
            <a:ext cx="8534400" cy="150706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2</a:t>
            </a:r>
            <a:r>
              <a:rPr lang="ru-RU" sz="2800" b="1" dirty="0"/>
              <a:t>. Дифференциация – это методическая работа индивидуальных и групповых занятий с классными руководителями, исходя из уровня их профессионализма, готовности к саморазвитию и других показателей.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AD0DF7-D63C-B5BE-69B7-37B00EDC8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82" y="2866293"/>
            <a:ext cx="8534400" cy="3615267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Выделяются три уровня педагогического мастерства: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Низкий (интуитивный)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Средний ( поисковый)</a:t>
            </a:r>
          </a:p>
          <a:p>
            <a:pPr lvl="0"/>
            <a:r>
              <a:rPr lang="ru-RU" sz="2800" b="1" dirty="0">
                <a:solidFill>
                  <a:schemeClr val="bg1"/>
                </a:solidFill>
              </a:rPr>
              <a:t>Высокий (мастерский).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8B71F75B-D5C5-ED91-ABDA-BBBEB21C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550" y="1107831"/>
            <a:ext cx="10974388" cy="53808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 соответствии с уровнем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Мастерства, заместителю директора или руководителю МО, необходимо разработать индивидуальные варианты методической работы. </a:t>
            </a:r>
          </a:p>
          <a:p>
            <a:r>
              <a:rPr lang="ru-RU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педагогом низкого уровня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ориентируется на выработку положительного отношения к педагогической работе,</a:t>
            </a:r>
          </a:p>
          <a:p>
            <a:r>
              <a:rPr lang="ru-RU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Так, методическая работа </a:t>
            </a:r>
            <a:endParaRPr lang="ru-RU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–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осознание собственной индивидуальности, овладение педагогической техникой, формирование ориентации на общение.</a:t>
            </a:r>
          </a:p>
          <a:p>
            <a:r>
              <a:rPr lang="ru-RU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 -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делает ставку на самообразование, самоанализ собственных достижений педагога, инициативу в апробации новых вариантов воспитания учащихся. </a:t>
            </a:r>
          </a:p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Требуется стимулирование ценностной ориентации индивидуальной методической системы.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8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20" y="495625"/>
            <a:ext cx="10482018" cy="15070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Этапность</a:t>
            </a:r>
            <a:r>
              <a:rPr lang="ru-RU" b="1" dirty="0"/>
              <a:t> – это показатели эффективности методической работы.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B71F75B-D5C5-ED91-ABDA-BBBEB21C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19" y="2002692"/>
            <a:ext cx="10622695" cy="453943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работа включает в себя 4 этапа: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Теоретический (лекции, теоретический и проблемный семинары, обзор литературы и т.д.).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Методический ( показ лучших образцов передового опыта, методические консультации, психолого-педагогический семинар и т.д.).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Практический – самостоятельная разработка и апробация материалов (практикум, научно-практический семинар,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взаимопосещение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уроков и т.д.).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Аналитический - выявление результативности работы, анализ наиболее типичных затруднений и их устранение (конкурс педагогического мастерства, педсовет по итогам четверти, года).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059" y="548379"/>
            <a:ext cx="10147910" cy="10518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Диагностический подход позволяет: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B71F75B-D5C5-ED91-ABDA-BBBEB21C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058" y="1600200"/>
            <a:ext cx="10394095" cy="4624427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оценить промежуточные и конечные результаты;</a:t>
            </a:r>
          </a:p>
          <a:p>
            <a:pPr lvl="0"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систематизировать всю работу в учреждении;</a:t>
            </a:r>
          </a:p>
          <a:p>
            <a:pPr lvl="0"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наметить программу роста педагогического мастерства каждого педагога путем совершенствования учебно-воспитательной работы всего коллектива;</a:t>
            </a:r>
          </a:p>
          <a:p>
            <a:pPr lvl="0"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учесть потребности педагога по всем направлениям развития педагогического мастерства;</a:t>
            </a:r>
          </a:p>
          <a:p>
            <a:pPr lvl="0">
              <a:lnSpc>
                <a:spcPct val="17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наиболее благоприятные условия для развития творческой деятельности.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07" y="422031"/>
            <a:ext cx="10817716" cy="703383"/>
          </a:xfrm>
        </p:spPr>
        <p:txBody>
          <a:bodyPr>
            <a:noAutofit/>
          </a:bodyPr>
          <a:lstStyle/>
          <a:p>
            <a:r>
              <a:rPr lang="ru-RU" sz="2800" b="1" dirty="0"/>
              <a:t>Содержание методической работы в школе включает в себя следующие направления: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B71F75B-D5C5-ED91-ABDA-BBBEB21C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07" y="2919046"/>
            <a:ext cx="11948993" cy="3165231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педагогических технологий;</a:t>
            </a:r>
          </a:p>
          <a:p>
            <a:pPr lvl="0">
              <a:lnSpc>
                <a:spcPct val="170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профессиональных запросов учителей;</a:t>
            </a:r>
          </a:p>
          <a:p>
            <a:pPr lvl="0">
              <a:lnSpc>
                <a:spcPct val="170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проблем обучения и воспитания;</a:t>
            </a:r>
          </a:p>
          <a:p>
            <a:pPr lvl="0"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учителей к аттестации, а также  направление на КПК;</a:t>
            </a:r>
          </a:p>
          <a:p>
            <a:pPr lvl="0"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нормативно-правовых документов, направленных на совершенствование учебно-воспитательного процесса;</a:t>
            </a:r>
          </a:p>
          <a:p>
            <a:pPr lvl="0"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учебных достижений;</a:t>
            </a:r>
          </a:p>
          <a:p>
            <a:pPr lvl="0"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Внеклассная работа по предметам;</a:t>
            </a:r>
          </a:p>
          <a:p>
            <a:pPr lvl="0"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по оснащению кабинетов программными, методическими, диагностическими материалами;</a:t>
            </a:r>
          </a:p>
          <a:p>
            <a:pPr>
              <a:lnSpc>
                <a:spcPct val="17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70000"/>
              </a:lnSpc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75"/>
            <a:ext cx="12191999" cy="6814094"/>
          </a:xfrm>
        </p:spPr>
      </p:pic>
    </p:spTree>
    <p:extLst>
      <p:ext uri="{BB962C8B-B14F-4D97-AF65-F5344CB8AC3E}">
        <p14:creationId xmlns:p14="http://schemas.microsoft.com/office/powerpoint/2010/main" val="1762812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53006"/>
            <a:ext cx="11816861" cy="6704994"/>
          </a:xfrm>
        </p:spPr>
      </p:pic>
    </p:spTree>
    <p:extLst>
      <p:ext uri="{BB962C8B-B14F-4D97-AF65-F5344CB8AC3E}">
        <p14:creationId xmlns:p14="http://schemas.microsoft.com/office/powerpoint/2010/main" val="1294054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AA29FE-F49D-0EAC-5B7B-03408CC4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13176"/>
            <a:ext cx="8534400" cy="881223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D5893B-ACE3-B466-0446-FC9DB4DAE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84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85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35" y="618717"/>
            <a:ext cx="9936896" cy="5834837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b="1" dirty="0"/>
              <a:t>Активные формы методической работы: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Традиционные</a:t>
            </a:r>
            <a:r>
              <a:rPr lang="ru-RU" dirty="0">
                <a:solidFill>
                  <a:schemeClr val="bg1"/>
                </a:solidFill>
              </a:rPr>
              <a:t> – педсовет, семинар и т.д.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Новые</a:t>
            </a:r>
            <a:r>
              <a:rPr lang="ru-RU" dirty="0">
                <a:solidFill>
                  <a:schemeClr val="bg1"/>
                </a:solidFill>
              </a:rPr>
              <a:t> – выставки педагогических идей, проектирование разных педагогических ситуаций и т.д..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Новейшие</a:t>
            </a:r>
            <a:r>
              <a:rPr lang="ru-RU" dirty="0">
                <a:solidFill>
                  <a:schemeClr val="bg1"/>
                </a:solidFill>
              </a:rPr>
              <a:t> – Банк идей, творческий час и т.д.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5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CFC7F-30B4-0F77-DC4C-299C927C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243" y="372532"/>
            <a:ext cx="8534400" cy="6028268"/>
          </a:xfrm>
        </p:spPr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56173"/>
              </p:ext>
            </p:extLst>
          </p:nvPr>
        </p:nvGraphicFramePr>
        <p:xfrm>
          <a:off x="1106243" y="372531"/>
          <a:ext cx="9655542" cy="62123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26342">
                  <a:extLst>
                    <a:ext uri="{9D8B030D-6E8A-4147-A177-3AD203B41FA5}">
                      <a16:colId xmlns:a16="http://schemas.microsoft.com/office/drawing/2014/main" val="4235118576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443745047"/>
                    </a:ext>
                  </a:extLst>
                </a:gridCol>
              </a:tblGrid>
              <a:tr h="548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ЦЕЛЬ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ФОРМА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598519"/>
                  </a:ext>
                </a:extLst>
              </a:tr>
              <a:tr h="1644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Совершенствование педагогического мастерства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Педагогические мастерские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982260"/>
                  </a:ext>
                </a:extLst>
              </a:tr>
              <a:tr h="1096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Развитие креативных способностей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Творческие группы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1173738"/>
                  </a:ext>
                </a:extLst>
              </a:tr>
              <a:tr h="1096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Формирование готовности к инновациям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Школа педагогического мастерства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4619289"/>
                  </a:ext>
                </a:extLst>
              </a:tr>
              <a:tr h="1644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Формирование педагогической культуры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Психолого-педагогические семинары.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535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06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D9F27B-2209-0FE2-A377-3BC64917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801" y="2744994"/>
            <a:ext cx="8534400" cy="1507067"/>
          </a:xfrm>
        </p:spPr>
        <p:txBody>
          <a:bodyPr>
            <a:noAutofit/>
          </a:bodyPr>
          <a:lstStyle/>
          <a:p>
            <a:r>
              <a:rPr lang="ru-RU" sz="2800" dirty="0"/>
              <a:t>Важнейшим средством повышения педагогического мастерства учителей. Связующая в единое целое всю систему работы школы является методическая работа.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Роль методической работы возрастает в современных условиях в связи с необходимостью рационально и оперативно использовать новые методики, приемы и формы обучения и воспитания.</a:t>
            </a:r>
            <a:br>
              <a:rPr lang="ru-RU" sz="2800" dirty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C27414-F5DD-F15F-E648-9EB53757F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188" y="436380"/>
            <a:ext cx="8534400" cy="327037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8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3781" y="1990317"/>
            <a:ext cx="8534400" cy="150706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33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761050" cy="5591908"/>
          </a:xfrm>
        </p:spPr>
        <p:txBody>
          <a:bodyPr/>
          <a:lstStyle/>
          <a:p>
            <a:r>
              <a:rPr lang="ru-RU" sz="3200" b="1" dirty="0"/>
              <a:t>Смысл методической работы заключается в оказании реальной, действенной помощи всем членам педагогического коллектива и создание условий для профессионального роста педагогов.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05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62051-D544-3EE9-AD67-CF0D797C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228" y="458827"/>
            <a:ext cx="8534400" cy="1507067"/>
          </a:xfrm>
        </p:spPr>
        <p:txBody>
          <a:bodyPr/>
          <a:lstStyle/>
          <a:p>
            <a:pPr algn="ctr"/>
            <a:r>
              <a:rPr lang="ru-RU" b="1" dirty="0"/>
              <a:t>Цель методической работы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914FF5-8B1E-FEF4-3CCD-97AEEC1A7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228" y="2493433"/>
            <a:ext cx="8534400" cy="3615267"/>
          </a:xfrm>
        </p:spPr>
        <p:txBody>
          <a:bodyPr>
            <a:noAutofit/>
          </a:bodyPr>
          <a:lstStyle/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качества образования, повышение педагогического мастерства каждого педагога и педагогического коллектива в целом.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действенной помощи учителям и классным руководителям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современных образовательных технологий и их освоение.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и заимствование перспективного педагогического опыта (новые педагогические разработки, удачные проекты и т.д.).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организации обучения и воспитания школьников,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теоретического уровня и педагогической квалификации учителей и администрации школы.</a:t>
            </a:r>
          </a:p>
          <a:p>
            <a:pPr algn="just"/>
            <a:endParaRPr lang="ru-RU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50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6811C-449D-77A7-DFA2-31A7E374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349" y="231855"/>
            <a:ext cx="10640281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задачи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методической </a:t>
            </a:r>
            <a:r>
              <a:rPr lang="ru-RU" b="1" dirty="0"/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85" y="1494692"/>
            <a:ext cx="11052177" cy="4941277"/>
          </a:xfrm>
        </p:spPr>
        <p:txBody>
          <a:bodyPr>
            <a:normAutofit fontScale="92500"/>
          </a:bodyPr>
          <a:lstStyle/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образовательным процессом, методическое оснащение.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педагогического мастерства, ,и как следствие, повышение качества проведения учебных занятий с использованием ИКТ.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с родителями.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профессиональное становление начинающих молодых педагогов, только  пришедших в профессию, а также  поддерживать, поощрять и распространять опыт творчески работающих учителей.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высокий методический уровень проведения всех видов занятий.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сетевое взаимодействие с другими образовательными организациями, научно-исследовательскими учреждениями с целью обмена опытом.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потребности педагогов в самообразовании.</a:t>
            </a:r>
          </a:p>
          <a:p>
            <a:pPr lvl="0"/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профессиональной компетентности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7B384-F3D5-E6BC-9AF7-2AFEEC0E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241" y="967154"/>
            <a:ext cx="8358555" cy="947615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Критерии эффективности методической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2B513-7CA1-2CF1-EFCA-E0D7F7983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242" y="2409092"/>
            <a:ext cx="8534400" cy="3615267"/>
          </a:xfrm>
        </p:spPr>
        <p:txBody>
          <a:bodyPr/>
          <a:lstStyle/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Системность</a:t>
            </a:r>
          </a:p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</a:p>
          <a:p>
            <a:pPr lvl="0"/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Этапность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2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591DB-E94D-712D-03BE-064F009E4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20" y="1077871"/>
            <a:ext cx="10394096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Системность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соответствие целей и задач содержанию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формам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методической работы. </a:t>
            </a:r>
            <a:b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031" y="2584938"/>
            <a:ext cx="11465169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методической работы</a:t>
            </a:r>
          </a:p>
          <a:p>
            <a:pPr lvl="0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полная реализация плана и идеальный результат. </a:t>
            </a:r>
          </a:p>
          <a:p>
            <a:pPr lvl="0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педагогического мастерства каждого учителя, освоение новых педагогических технологий.</a:t>
            </a:r>
          </a:p>
          <a:p>
            <a:pPr lvl="0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индивидуальных методических систем отдельных педагогов и классных руководителей.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7412E-2B7D-B3CC-ADE9-7390267E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073" y="3115732"/>
            <a:ext cx="8534400" cy="1507067"/>
          </a:xfrm>
        </p:spPr>
        <p:txBody>
          <a:bodyPr>
            <a:noAutofit/>
          </a:bodyPr>
          <a:lstStyle/>
          <a:p>
            <a:r>
              <a:rPr lang="ru-RU" b="1" u="sng" dirty="0" smtClean="0"/>
              <a:t>Задачи </a:t>
            </a:r>
            <a:r>
              <a:rPr lang="ru-RU" b="1" u="sng" dirty="0"/>
              <a:t>системности-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Выработать у учителей и классных руководителей потребность в саморазвитии, самообразовании, самовоспитании;</a:t>
            </a:r>
            <a:br>
              <a:rPr lang="ru-RU" dirty="0"/>
            </a:br>
            <a:r>
              <a:rPr lang="ru-RU" dirty="0"/>
              <a:t>Развить педагогическую </a:t>
            </a:r>
            <a:r>
              <a:rPr lang="ru-RU" dirty="0" smtClean="0"/>
              <a:t>технику</a:t>
            </a:r>
            <a:br>
              <a:rPr lang="ru-RU" dirty="0" smtClean="0"/>
            </a:br>
            <a:r>
              <a:rPr lang="ru-RU" dirty="0" smtClean="0"/>
              <a:t>( </a:t>
            </a:r>
            <a:r>
              <a:rPr lang="ru-RU" dirty="0"/>
              <a:t>организаторские, коммуникативные и другие умения )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DD20D-5327-762D-654E-8C0B1D42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815" y="2110154"/>
            <a:ext cx="7565658" cy="2377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,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65D2E-2740-23EF-9E6C-699BC093E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292" y="3094892"/>
            <a:ext cx="7671166" cy="94761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формы повышения квалификации</a:t>
            </a:r>
            <a:b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1.Индивидуальные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наставничество, моделирование индивидуальных вариантов методической работы для каждого педагога (шефство), консультации педагога-психолога, методиста, самообразование учителя.</a:t>
            </a:r>
            <a:b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2.Групповые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тематические семинары, проблемные консультации, анализ конкретных 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ситуаций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творческие </a:t>
            </a:r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 группы,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молодого педагога, психолого-педагогический практикум.</a:t>
            </a:r>
            <a:b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3.Фронтальные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педсоветы, заседания методических объединений (школы, района), психолого-педагогические семинары, конкурс методических разработок классных руководителей, конкурсы для популяризации проектной деятельности, например «Мастерская проектов», различные практические конференции, </a:t>
            </a:r>
            <a:r>
              <a:rPr lang="ru-RU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вебинары</a:t>
            </a: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41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340</TotalTime>
  <Words>536</Words>
  <Application>Microsoft Office PowerPoint</Application>
  <PresentationFormat>Широкоэкранный</PresentationFormat>
  <Paragraphs>88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Aharoni</vt:lpstr>
      <vt:lpstr>Arial</vt:lpstr>
      <vt:lpstr>Calibri</vt:lpstr>
      <vt:lpstr>Century Gothic</vt:lpstr>
      <vt:lpstr>Times New Roman</vt:lpstr>
      <vt:lpstr>Wingdings 3</vt:lpstr>
      <vt:lpstr>Сектор</vt:lpstr>
      <vt:lpstr>  Роль методической работы в профессиональном становлении молодого педагога </vt:lpstr>
      <vt:lpstr>Важнейшим средством повышения педагогического мастерства учителей. Связующая в единое целое всю систему работы школы является методическая работа.   Роль методической работы возрастает в современных условиях в связи с необходимостью рационально и оперативно использовать новые методики, приемы и формы обучения и воспитания. </vt:lpstr>
      <vt:lpstr>Презентация PowerPoint</vt:lpstr>
      <vt:lpstr>Цель методической работы</vt:lpstr>
      <vt:lpstr>Основные задачи  методической работы </vt:lpstr>
      <vt:lpstr>Критерии эффективности методической работы </vt:lpstr>
      <vt:lpstr>1. Системность - это соответствие целей и задач содержанию и формам методической работы.  </vt:lpstr>
      <vt:lpstr>Задачи системности-  Выработать у учителей и классных руководителей потребность в саморазвитии, самообразовании, самовоспитании; Развить педагогическую технику ( организаторские, коммуникативные и другие умения )   </vt:lpstr>
      <vt:lpstr>Методические формы повышения квалификации   1.Индивидуальные: наставничество, моделирование индивидуальных вариантов методической работы для каждого педагога (шефство), консультации педагога-психолога, методиста, самообразование учителя.   2.Групповые: тематические семинары, проблемные консультации, анализ конкретных ситуаций, творческие микро группы, школа молодого педагога, психолого-педагогический практикум.   3.Фронтальные: педсоветы, заседания методических объединений (школы, района), психолого-педагогические семинары, конкурс методических разработок классных руководителей, конкурсы для популяризации проектной деятельности, например «Мастерская проектов», различные практические конференции, вебинары и т.д. </vt:lpstr>
      <vt:lpstr> 2. Дифференциация – это методическая работа индивидуальных и групповых занятий с классными руководителями, исходя из уровня их профессионализма, готовности к саморазвитию и других показателей. </vt:lpstr>
      <vt:lpstr>Презентация PowerPoint</vt:lpstr>
      <vt:lpstr>3. Этапность – это показатели эффективности методической работы. </vt:lpstr>
      <vt:lpstr>Диагностический подход позволяет: </vt:lpstr>
      <vt:lpstr>Содержание методической работы в школе включает в себя следующие направления: </vt:lpstr>
      <vt:lpstr>Презентация PowerPoint</vt:lpstr>
      <vt:lpstr>Презентация PowerPoint</vt:lpstr>
      <vt:lpstr>Презентация PowerPoint</vt:lpstr>
      <vt:lpstr> Активные формы методической работы:   Традиционные – педсовет, семинар и т.д. Новые – выставки педагогических идей, проектирование разных педагогических ситуаций и т.д.. Новейшие – Банк идей, творческий час и т.д. 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новом учебном году</dc:title>
  <dc:creator>PC1</dc:creator>
  <cp:lastModifiedBy>Олеся</cp:lastModifiedBy>
  <cp:revision>32</cp:revision>
  <dcterms:created xsi:type="dcterms:W3CDTF">2022-08-22T11:49:37Z</dcterms:created>
  <dcterms:modified xsi:type="dcterms:W3CDTF">2022-11-11T00:54:49Z</dcterms:modified>
</cp:coreProperties>
</file>