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7" r:id="rId3"/>
    <p:sldId id="284" r:id="rId4"/>
    <p:sldId id="258" r:id="rId5"/>
    <p:sldId id="259" r:id="rId6"/>
    <p:sldId id="261" r:id="rId7"/>
    <p:sldId id="278" r:id="rId8"/>
    <p:sldId id="279" r:id="rId9"/>
    <p:sldId id="262" r:id="rId10"/>
    <p:sldId id="280" r:id="rId11"/>
    <p:sldId id="281" r:id="rId12"/>
    <p:sldId id="271" r:id="rId13"/>
    <p:sldId id="272" r:id="rId14"/>
    <p:sldId id="273" r:id="rId15"/>
    <p:sldId id="270" r:id="rId16"/>
    <p:sldId id="274" r:id="rId17"/>
    <p:sldId id="263" r:id="rId18"/>
    <p:sldId id="266" r:id="rId19"/>
    <p:sldId id="267" r:id="rId20"/>
    <p:sldId id="264" r:id="rId21"/>
    <p:sldId id="268" r:id="rId22"/>
    <p:sldId id="269" r:id="rId23"/>
    <p:sldId id="275" r:id="rId24"/>
    <p:sldId id="282" r:id="rId25"/>
    <p:sldId id="283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9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0%</c:formatCode>
                <c:ptCount val="3"/>
                <c:pt idx="0">
                  <c:v>0.64000000000000068</c:v>
                </c:pt>
                <c:pt idx="1">
                  <c:v>0.24000000000000013</c:v>
                </c:pt>
                <c:pt idx="2">
                  <c:v>0.12000000000000002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575598-124A-4648-82F3-55158D9A4FC4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0"/>
      <dgm:spPr/>
      <dgm:t>
        <a:bodyPr/>
        <a:lstStyle/>
        <a:p>
          <a:endParaRPr lang="ru-RU"/>
        </a:p>
      </dgm:t>
    </dgm:pt>
    <dgm:pt modelId="{A47CF433-6BB0-41C0-B471-74ECE2DC624C}">
      <dgm:prSet phldrT="[Текст]" phldr="1"/>
      <dgm:spPr/>
      <dgm:t>
        <a:bodyPr/>
        <a:lstStyle/>
        <a:p>
          <a:endParaRPr lang="ru-RU"/>
        </a:p>
      </dgm:t>
    </dgm:pt>
    <dgm:pt modelId="{2BB60707-7F8B-43C7-9489-BDD9E45354BF}" type="parTrans" cxnId="{951824C1-681A-4930-81C2-011C80225C45}">
      <dgm:prSet/>
      <dgm:spPr/>
      <dgm:t>
        <a:bodyPr/>
        <a:lstStyle/>
        <a:p>
          <a:endParaRPr lang="ru-RU"/>
        </a:p>
      </dgm:t>
    </dgm:pt>
    <dgm:pt modelId="{B74618FC-6136-4B87-B4EF-58CEE20AE902}" type="sibTrans" cxnId="{951824C1-681A-4930-81C2-011C80225C45}">
      <dgm:prSet/>
      <dgm:spPr/>
      <dgm:t>
        <a:bodyPr/>
        <a:lstStyle/>
        <a:p>
          <a:endParaRPr lang="ru-RU"/>
        </a:p>
      </dgm:t>
    </dgm:pt>
    <dgm:pt modelId="{39EF1D00-C838-46FD-BFE6-8B2E38085A2E}">
      <dgm:prSet phldrT="[Текст]" phldr="1"/>
      <dgm:spPr/>
      <dgm:t>
        <a:bodyPr/>
        <a:lstStyle/>
        <a:p>
          <a:endParaRPr lang="ru-RU"/>
        </a:p>
      </dgm:t>
    </dgm:pt>
    <dgm:pt modelId="{165B6465-9649-4B48-8D58-CE9C77BC4A7B}" type="parTrans" cxnId="{FC2B1C8C-37BD-46CC-9520-1167B02C88B2}">
      <dgm:prSet/>
      <dgm:spPr/>
      <dgm:t>
        <a:bodyPr/>
        <a:lstStyle/>
        <a:p>
          <a:endParaRPr lang="ru-RU"/>
        </a:p>
      </dgm:t>
    </dgm:pt>
    <dgm:pt modelId="{CA1BC236-C4CF-4D1B-89F6-B1F42B6DECFB}" type="sibTrans" cxnId="{FC2B1C8C-37BD-46CC-9520-1167B02C88B2}">
      <dgm:prSet/>
      <dgm:spPr/>
      <dgm:t>
        <a:bodyPr/>
        <a:lstStyle/>
        <a:p>
          <a:endParaRPr lang="ru-RU"/>
        </a:p>
      </dgm:t>
    </dgm:pt>
    <dgm:pt modelId="{3A71EB85-08ED-471E-9575-BAF020B05CAA}">
      <dgm:prSet phldrT="[Текст]" phldr="1"/>
      <dgm:spPr/>
      <dgm:t>
        <a:bodyPr/>
        <a:lstStyle/>
        <a:p>
          <a:endParaRPr lang="ru-RU"/>
        </a:p>
      </dgm:t>
    </dgm:pt>
    <dgm:pt modelId="{3068D969-E2AC-4728-AEE9-DB32DB5DF794}" type="parTrans" cxnId="{962D7AE6-4F7F-4405-AD41-17E47E23CCA1}">
      <dgm:prSet/>
      <dgm:spPr/>
      <dgm:t>
        <a:bodyPr/>
        <a:lstStyle/>
        <a:p>
          <a:endParaRPr lang="ru-RU"/>
        </a:p>
      </dgm:t>
    </dgm:pt>
    <dgm:pt modelId="{5557BE0B-DDBE-4E9A-AEAC-4AF52EFE9FA2}" type="sibTrans" cxnId="{962D7AE6-4F7F-4405-AD41-17E47E23CCA1}">
      <dgm:prSet/>
      <dgm:spPr/>
      <dgm:t>
        <a:bodyPr/>
        <a:lstStyle/>
        <a:p>
          <a:endParaRPr lang="ru-RU"/>
        </a:p>
      </dgm:t>
    </dgm:pt>
    <dgm:pt modelId="{998595D6-C4D7-418B-B253-5BCE9E864D4B}">
      <dgm:prSet phldrT="[Текст]" phldr="1"/>
      <dgm:spPr/>
      <dgm:t>
        <a:bodyPr/>
        <a:lstStyle/>
        <a:p>
          <a:endParaRPr lang="ru-RU"/>
        </a:p>
      </dgm:t>
    </dgm:pt>
    <dgm:pt modelId="{25574394-493C-4FE2-BAA6-AA828C2C8C08}" type="parTrans" cxnId="{EC311306-8914-4B96-A2BF-5AAE1C65CDED}">
      <dgm:prSet/>
      <dgm:spPr/>
      <dgm:t>
        <a:bodyPr/>
        <a:lstStyle/>
        <a:p>
          <a:endParaRPr lang="ru-RU"/>
        </a:p>
      </dgm:t>
    </dgm:pt>
    <dgm:pt modelId="{68B34C00-77DD-4BE2-84F1-D1555D0E9697}" type="sibTrans" cxnId="{EC311306-8914-4B96-A2BF-5AAE1C65CDED}">
      <dgm:prSet/>
      <dgm:spPr/>
      <dgm:t>
        <a:bodyPr/>
        <a:lstStyle/>
        <a:p>
          <a:endParaRPr lang="ru-RU"/>
        </a:p>
      </dgm:t>
    </dgm:pt>
    <dgm:pt modelId="{34A504E8-54C2-4EE0-BDC7-09B714DC1220}">
      <dgm:prSet phldrT="[Текст]" phldr="1"/>
      <dgm:spPr/>
      <dgm:t>
        <a:bodyPr/>
        <a:lstStyle/>
        <a:p>
          <a:endParaRPr lang="ru-RU" dirty="0"/>
        </a:p>
      </dgm:t>
    </dgm:pt>
    <dgm:pt modelId="{92DF4F59-67FD-4B98-B28D-B448C9691C4B}" type="parTrans" cxnId="{E620115D-5273-4C03-BE54-2E4E63FEA231}">
      <dgm:prSet/>
      <dgm:spPr/>
      <dgm:t>
        <a:bodyPr/>
        <a:lstStyle/>
        <a:p>
          <a:endParaRPr lang="ru-RU"/>
        </a:p>
      </dgm:t>
    </dgm:pt>
    <dgm:pt modelId="{3768BBEB-E933-4DCB-8AD4-CC2B31077A58}" type="sibTrans" cxnId="{E620115D-5273-4C03-BE54-2E4E63FEA231}">
      <dgm:prSet/>
      <dgm:spPr/>
      <dgm:t>
        <a:bodyPr/>
        <a:lstStyle/>
        <a:p>
          <a:endParaRPr lang="ru-RU"/>
        </a:p>
      </dgm:t>
    </dgm:pt>
    <dgm:pt modelId="{6FEFFB89-FA5B-4D41-9476-C4C03D66282F}">
      <dgm:prSet phldrT="[Текст]" phldr="1"/>
      <dgm:spPr/>
      <dgm:t>
        <a:bodyPr/>
        <a:lstStyle/>
        <a:p>
          <a:endParaRPr lang="ru-RU"/>
        </a:p>
      </dgm:t>
    </dgm:pt>
    <dgm:pt modelId="{FB1CBB27-7FC4-4087-B21A-3FA38F0B41A3}" type="parTrans" cxnId="{60244A91-0DAC-449B-9BE2-063C111D084E}">
      <dgm:prSet/>
      <dgm:spPr/>
      <dgm:t>
        <a:bodyPr/>
        <a:lstStyle/>
        <a:p>
          <a:endParaRPr lang="ru-RU"/>
        </a:p>
      </dgm:t>
    </dgm:pt>
    <dgm:pt modelId="{540B3120-97A6-4AB8-B452-1E58AF684785}" type="sibTrans" cxnId="{60244A91-0DAC-449B-9BE2-063C111D084E}">
      <dgm:prSet/>
      <dgm:spPr/>
      <dgm:t>
        <a:bodyPr/>
        <a:lstStyle/>
        <a:p>
          <a:endParaRPr lang="ru-RU"/>
        </a:p>
      </dgm:t>
    </dgm:pt>
    <dgm:pt modelId="{450A3B15-ECFD-4049-9087-A271B9076A9D}">
      <dgm:prSet phldrT="[Текст]" phldr="1"/>
      <dgm:spPr/>
      <dgm:t>
        <a:bodyPr/>
        <a:lstStyle/>
        <a:p>
          <a:endParaRPr lang="ru-RU"/>
        </a:p>
      </dgm:t>
    </dgm:pt>
    <dgm:pt modelId="{0C16649F-F956-439F-9570-FDBB5E1FB473}" type="parTrans" cxnId="{19CF5BF6-1B2F-4DDC-94F1-E11C6C1F5C16}">
      <dgm:prSet/>
      <dgm:spPr/>
      <dgm:t>
        <a:bodyPr/>
        <a:lstStyle/>
        <a:p>
          <a:endParaRPr lang="ru-RU"/>
        </a:p>
      </dgm:t>
    </dgm:pt>
    <dgm:pt modelId="{D0F0D309-E1CE-458F-9623-D2E45D2270E6}" type="sibTrans" cxnId="{19CF5BF6-1B2F-4DDC-94F1-E11C6C1F5C16}">
      <dgm:prSet/>
      <dgm:spPr/>
      <dgm:t>
        <a:bodyPr/>
        <a:lstStyle/>
        <a:p>
          <a:endParaRPr lang="ru-RU"/>
        </a:p>
      </dgm:t>
    </dgm:pt>
    <dgm:pt modelId="{9212E906-9D1B-48B2-891C-039905BDF44D}">
      <dgm:prSet phldrT="[Текст]" phldr="1"/>
      <dgm:spPr/>
      <dgm:t>
        <a:bodyPr/>
        <a:lstStyle/>
        <a:p>
          <a:endParaRPr lang="ru-RU"/>
        </a:p>
      </dgm:t>
    </dgm:pt>
    <dgm:pt modelId="{76D79FB9-26D1-48CF-9846-6756927AB3F3}" type="parTrans" cxnId="{D3426324-0308-4801-BF05-A23F228BAF1F}">
      <dgm:prSet/>
      <dgm:spPr/>
      <dgm:t>
        <a:bodyPr/>
        <a:lstStyle/>
        <a:p>
          <a:endParaRPr lang="ru-RU"/>
        </a:p>
      </dgm:t>
    </dgm:pt>
    <dgm:pt modelId="{B86F9BC1-2097-45B7-B98A-F65F15F9B4B4}" type="sibTrans" cxnId="{D3426324-0308-4801-BF05-A23F228BAF1F}">
      <dgm:prSet/>
      <dgm:spPr/>
      <dgm:t>
        <a:bodyPr/>
        <a:lstStyle/>
        <a:p>
          <a:endParaRPr lang="ru-RU"/>
        </a:p>
      </dgm:t>
    </dgm:pt>
    <dgm:pt modelId="{AA36F50C-355D-4A04-B100-E2A1C300FF4D}">
      <dgm:prSet phldrT="[Текст]" phldr="1"/>
      <dgm:spPr/>
      <dgm:t>
        <a:bodyPr/>
        <a:lstStyle/>
        <a:p>
          <a:endParaRPr lang="ru-RU"/>
        </a:p>
      </dgm:t>
    </dgm:pt>
    <dgm:pt modelId="{717D4F61-FA9C-4B21-8B13-72E2526A5225}" type="parTrans" cxnId="{95AE774A-AAF9-4F5A-A7B5-51EF8AC8E713}">
      <dgm:prSet/>
      <dgm:spPr/>
      <dgm:t>
        <a:bodyPr/>
        <a:lstStyle/>
        <a:p>
          <a:endParaRPr lang="ru-RU"/>
        </a:p>
      </dgm:t>
    </dgm:pt>
    <dgm:pt modelId="{338DA17D-8D57-4DA9-BBD9-3ED552F6CC87}" type="sibTrans" cxnId="{95AE774A-AAF9-4F5A-A7B5-51EF8AC8E713}">
      <dgm:prSet/>
      <dgm:spPr/>
      <dgm:t>
        <a:bodyPr/>
        <a:lstStyle/>
        <a:p>
          <a:endParaRPr lang="ru-RU"/>
        </a:p>
      </dgm:t>
    </dgm:pt>
    <dgm:pt modelId="{BCA3291B-B952-461D-A69A-EBC0B2A87ABF}" type="pres">
      <dgm:prSet presAssocID="{22575598-124A-4648-82F3-55158D9A4FC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40313F-9D99-4370-A631-0BAB13C1E456}" type="pres">
      <dgm:prSet presAssocID="{A47CF433-6BB0-41C0-B471-74ECE2DC624C}" presName="composite" presStyleCnt="0"/>
      <dgm:spPr/>
    </dgm:pt>
    <dgm:pt modelId="{CD29EDF8-F26A-4373-A142-A965C6C09E29}" type="pres">
      <dgm:prSet presAssocID="{A47CF433-6BB0-41C0-B471-74ECE2DC624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226515-C9A6-4768-8DD1-1683D7F186CF}" type="pres">
      <dgm:prSet presAssocID="{A47CF433-6BB0-41C0-B471-74ECE2DC624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A213BE-BADC-40BA-BE7C-A978B5CBFF0D}" type="pres">
      <dgm:prSet presAssocID="{B74618FC-6136-4B87-B4EF-58CEE20AE902}" presName="sp" presStyleCnt="0"/>
      <dgm:spPr/>
    </dgm:pt>
    <dgm:pt modelId="{559B10CB-2AB9-44E1-8A54-5C896A72CA56}" type="pres">
      <dgm:prSet presAssocID="{998595D6-C4D7-418B-B253-5BCE9E864D4B}" presName="composite" presStyleCnt="0"/>
      <dgm:spPr/>
    </dgm:pt>
    <dgm:pt modelId="{C0C19FBF-803D-4E18-85A2-8011E594497A}" type="pres">
      <dgm:prSet presAssocID="{998595D6-C4D7-418B-B253-5BCE9E864D4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6F85A-9E18-4232-BDA3-F54C89F40FE5}" type="pres">
      <dgm:prSet presAssocID="{998595D6-C4D7-418B-B253-5BCE9E864D4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545B3-B0B6-4AFC-B8B7-2EDEC6424131}" type="pres">
      <dgm:prSet presAssocID="{68B34C00-77DD-4BE2-84F1-D1555D0E9697}" presName="sp" presStyleCnt="0"/>
      <dgm:spPr/>
    </dgm:pt>
    <dgm:pt modelId="{7062362A-C23F-42B9-9E50-78B4F1F549A8}" type="pres">
      <dgm:prSet presAssocID="{450A3B15-ECFD-4049-9087-A271B9076A9D}" presName="composite" presStyleCnt="0"/>
      <dgm:spPr/>
    </dgm:pt>
    <dgm:pt modelId="{0ACD2C07-B10A-45E4-9D91-E43143B67980}" type="pres">
      <dgm:prSet presAssocID="{450A3B15-ECFD-4049-9087-A271B9076A9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A2BBF-98BF-477D-910A-A092653F93BF}" type="pres">
      <dgm:prSet presAssocID="{450A3B15-ECFD-4049-9087-A271B9076A9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1824C1-681A-4930-81C2-011C80225C45}" srcId="{22575598-124A-4648-82F3-55158D9A4FC4}" destId="{A47CF433-6BB0-41C0-B471-74ECE2DC624C}" srcOrd="0" destOrd="0" parTransId="{2BB60707-7F8B-43C7-9489-BDD9E45354BF}" sibTransId="{B74618FC-6136-4B87-B4EF-58CEE20AE902}"/>
    <dgm:cxn modelId="{E620115D-5273-4C03-BE54-2E4E63FEA231}" srcId="{998595D6-C4D7-418B-B253-5BCE9E864D4B}" destId="{34A504E8-54C2-4EE0-BDC7-09B714DC1220}" srcOrd="0" destOrd="0" parTransId="{92DF4F59-67FD-4B98-B28D-B448C9691C4B}" sibTransId="{3768BBEB-E933-4DCB-8AD4-CC2B31077A58}"/>
    <dgm:cxn modelId="{D3426324-0308-4801-BF05-A23F228BAF1F}" srcId="{450A3B15-ECFD-4049-9087-A271B9076A9D}" destId="{9212E906-9D1B-48B2-891C-039905BDF44D}" srcOrd="0" destOrd="0" parTransId="{76D79FB9-26D1-48CF-9846-6756927AB3F3}" sibTransId="{B86F9BC1-2097-45B7-B98A-F65F15F9B4B4}"/>
    <dgm:cxn modelId="{FC96C3BC-27BD-4B86-AB1C-4F3383332E23}" type="presOf" srcId="{39EF1D00-C838-46FD-BFE6-8B2E38085A2E}" destId="{13226515-C9A6-4768-8DD1-1683D7F186CF}" srcOrd="0" destOrd="0" presId="urn:microsoft.com/office/officeart/2005/8/layout/chevron2"/>
    <dgm:cxn modelId="{174F0609-72DC-488C-8C02-82702700095F}" type="presOf" srcId="{450A3B15-ECFD-4049-9087-A271B9076A9D}" destId="{0ACD2C07-B10A-45E4-9D91-E43143B67980}" srcOrd="0" destOrd="0" presId="urn:microsoft.com/office/officeart/2005/8/layout/chevron2"/>
    <dgm:cxn modelId="{5682A46F-E5B1-4DA8-9B35-A2202BBC266F}" type="presOf" srcId="{22575598-124A-4648-82F3-55158D9A4FC4}" destId="{BCA3291B-B952-461D-A69A-EBC0B2A87ABF}" srcOrd="0" destOrd="0" presId="urn:microsoft.com/office/officeart/2005/8/layout/chevron2"/>
    <dgm:cxn modelId="{95AE774A-AAF9-4F5A-A7B5-51EF8AC8E713}" srcId="{450A3B15-ECFD-4049-9087-A271B9076A9D}" destId="{AA36F50C-355D-4A04-B100-E2A1C300FF4D}" srcOrd="1" destOrd="0" parTransId="{717D4F61-FA9C-4B21-8B13-72E2526A5225}" sibTransId="{338DA17D-8D57-4DA9-BBD9-3ED552F6CC87}"/>
    <dgm:cxn modelId="{EC311306-8914-4B96-A2BF-5AAE1C65CDED}" srcId="{22575598-124A-4648-82F3-55158D9A4FC4}" destId="{998595D6-C4D7-418B-B253-5BCE9E864D4B}" srcOrd="1" destOrd="0" parTransId="{25574394-493C-4FE2-BAA6-AA828C2C8C08}" sibTransId="{68B34C00-77DD-4BE2-84F1-D1555D0E9697}"/>
    <dgm:cxn modelId="{FC2B1C8C-37BD-46CC-9520-1167B02C88B2}" srcId="{A47CF433-6BB0-41C0-B471-74ECE2DC624C}" destId="{39EF1D00-C838-46FD-BFE6-8B2E38085A2E}" srcOrd="0" destOrd="0" parTransId="{165B6465-9649-4B48-8D58-CE9C77BC4A7B}" sibTransId="{CA1BC236-C4CF-4D1B-89F6-B1F42B6DECFB}"/>
    <dgm:cxn modelId="{E43D44FD-A163-42CD-B513-8324E21A124B}" type="presOf" srcId="{3A71EB85-08ED-471E-9575-BAF020B05CAA}" destId="{13226515-C9A6-4768-8DD1-1683D7F186CF}" srcOrd="0" destOrd="1" presId="urn:microsoft.com/office/officeart/2005/8/layout/chevron2"/>
    <dgm:cxn modelId="{C4289A51-243C-4D45-85B7-5B5C11362993}" type="presOf" srcId="{6FEFFB89-FA5B-4D41-9476-C4C03D66282F}" destId="{DF96F85A-9E18-4232-BDA3-F54C89F40FE5}" srcOrd="0" destOrd="1" presId="urn:microsoft.com/office/officeart/2005/8/layout/chevron2"/>
    <dgm:cxn modelId="{D49A89EF-BA0A-496C-B6F9-16745B87CE5A}" type="presOf" srcId="{9212E906-9D1B-48B2-891C-039905BDF44D}" destId="{0CAA2BBF-98BF-477D-910A-A092653F93BF}" srcOrd="0" destOrd="0" presId="urn:microsoft.com/office/officeart/2005/8/layout/chevron2"/>
    <dgm:cxn modelId="{84120409-ACAB-44FB-928F-16758FE2C76C}" type="presOf" srcId="{34A504E8-54C2-4EE0-BDC7-09B714DC1220}" destId="{DF96F85A-9E18-4232-BDA3-F54C89F40FE5}" srcOrd="0" destOrd="0" presId="urn:microsoft.com/office/officeart/2005/8/layout/chevron2"/>
    <dgm:cxn modelId="{962D7AE6-4F7F-4405-AD41-17E47E23CCA1}" srcId="{A47CF433-6BB0-41C0-B471-74ECE2DC624C}" destId="{3A71EB85-08ED-471E-9575-BAF020B05CAA}" srcOrd="1" destOrd="0" parTransId="{3068D969-E2AC-4728-AEE9-DB32DB5DF794}" sibTransId="{5557BE0B-DDBE-4E9A-AEAC-4AF52EFE9FA2}"/>
    <dgm:cxn modelId="{F0744F76-EFEA-459A-904D-123F7F98B862}" type="presOf" srcId="{AA36F50C-355D-4A04-B100-E2A1C300FF4D}" destId="{0CAA2BBF-98BF-477D-910A-A092653F93BF}" srcOrd="0" destOrd="1" presId="urn:microsoft.com/office/officeart/2005/8/layout/chevron2"/>
    <dgm:cxn modelId="{95EB5665-5525-4FE8-8709-7E5331A1E475}" type="presOf" srcId="{A47CF433-6BB0-41C0-B471-74ECE2DC624C}" destId="{CD29EDF8-F26A-4373-A142-A965C6C09E29}" srcOrd="0" destOrd="0" presId="urn:microsoft.com/office/officeart/2005/8/layout/chevron2"/>
    <dgm:cxn modelId="{C8C7D8C1-412E-49CB-8B2A-0F671419BCA9}" type="presOf" srcId="{998595D6-C4D7-418B-B253-5BCE9E864D4B}" destId="{C0C19FBF-803D-4E18-85A2-8011E594497A}" srcOrd="0" destOrd="0" presId="urn:microsoft.com/office/officeart/2005/8/layout/chevron2"/>
    <dgm:cxn modelId="{19CF5BF6-1B2F-4DDC-94F1-E11C6C1F5C16}" srcId="{22575598-124A-4648-82F3-55158D9A4FC4}" destId="{450A3B15-ECFD-4049-9087-A271B9076A9D}" srcOrd="2" destOrd="0" parTransId="{0C16649F-F956-439F-9570-FDBB5E1FB473}" sibTransId="{D0F0D309-E1CE-458F-9623-D2E45D2270E6}"/>
    <dgm:cxn modelId="{60244A91-0DAC-449B-9BE2-063C111D084E}" srcId="{998595D6-C4D7-418B-B253-5BCE9E864D4B}" destId="{6FEFFB89-FA5B-4D41-9476-C4C03D66282F}" srcOrd="1" destOrd="0" parTransId="{FB1CBB27-7FC4-4087-B21A-3FA38F0B41A3}" sibTransId="{540B3120-97A6-4AB8-B452-1E58AF684785}"/>
    <dgm:cxn modelId="{3747E2A0-307E-46A3-9223-D1E63C88E5FD}" type="presParOf" srcId="{BCA3291B-B952-461D-A69A-EBC0B2A87ABF}" destId="{BB40313F-9D99-4370-A631-0BAB13C1E456}" srcOrd="0" destOrd="0" presId="urn:microsoft.com/office/officeart/2005/8/layout/chevron2"/>
    <dgm:cxn modelId="{71E65C63-6546-441D-B13C-D2F855AE3154}" type="presParOf" srcId="{BB40313F-9D99-4370-A631-0BAB13C1E456}" destId="{CD29EDF8-F26A-4373-A142-A965C6C09E29}" srcOrd="0" destOrd="0" presId="urn:microsoft.com/office/officeart/2005/8/layout/chevron2"/>
    <dgm:cxn modelId="{50A12AFC-A6BF-4760-B463-0C8AD247DB7E}" type="presParOf" srcId="{BB40313F-9D99-4370-A631-0BAB13C1E456}" destId="{13226515-C9A6-4768-8DD1-1683D7F186CF}" srcOrd="1" destOrd="0" presId="urn:microsoft.com/office/officeart/2005/8/layout/chevron2"/>
    <dgm:cxn modelId="{6B6447E8-0492-49CE-8587-86A337B3D29D}" type="presParOf" srcId="{BCA3291B-B952-461D-A69A-EBC0B2A87ABF}" destId="{BBA213BE-BADC-40BA-BE7C-A978B5CBFF0D}" srcOrd="1" destOrd="0" presId="urn:microsoft.com/office/officeart/2005/8/layout/chevron2"/>
    <dgm:cxn modelId="{0C9DF95F-E595-4EF2-9B2A-C20F18A06E07}" type="presParOf" srcId="{BCA3291B-B952-461D-A69A-EBC0B2A87ABF}" destId="{559B10CB-2AB9-44E1-8A54-5C896A72CA56}" srcOrd="2" destOrd="0" presId="urn:microsoft.com/office/officeart/2005/8/layout/chevron2"/>
    <dgm:cxn modelId="{2C98712C-DD12-449A-AA72-9FC5CFFF5B19}" type="presParOf" srcId="{559B10CB-2AB9-44E1-8A54-5C896A72CA56}" destId="{C0C19FBF-803D-4E18-85A2-8011E594497A}" srcOrd="0" destOrd="0" presId="urn:microsoft.com/office/officeart/2005/8/layout/chevron2"/>
    <dgm:cxn modelId="{AE9024A5-5B8E-4DCA-B4AC-96F98FF6C372}" type="presParOf" srcId="{559B10CB-2AB9-44E1-8A54-5C896A72CA56}" destId="{DF96F85A-9E18-4232-BDA3-F54C89F40FE5}" srcOrd="1" destOrd="0" presId="urn:microsoft.com/office/officeart/2005/8/layout/chevron2"/>
    <dgm:cxn modelId="{6C16FAFA-C4DB-4A8C-9911-CEAFA3AD8EB7}" type="presParOf" srcId="{BCA3291B-B952-461D-A69A-EBC0B2A87ABF}" destId="{394545B3-B0B6-4AFC-B8B7-2EDEC6424131}" srcOrd="3" destOrd="0" presId="urn:microsoft.com/office/officeart/2005/8/layout/chevron2"/>
    <dgm:cxn modelId="{4402952B-C381-4940-A4C2-94A67F223C14}" type="presParOf" srcId="{BCA3291B-B952-461D-A69A-EBC0B2A87ABF}" destId="{7062362A-C23F-42B9-9E50-78B4F1F549A8}" srcOrd="4" destOrd="0" presId="urn:microsoft.com/office/officeart/2005/8/layout/chevron2"/>
    <dgm:cxn modelId="{15485505-144A-4785-9678-162350ADD76B}" type="presParOf" srcId="{7062362A-C23F-42B9-9E50-78B4F1F549A8}" destId="{0ACD2C07-B10A-45E4-9D91-E43143B67980}" srcOrd="0" destOrd="0" presId="urn:microsoft.com/office/officeart/2005/8/layout/chevron2"/>
    <dgm:cxn modelId="{B240CBA7-B443-49D6-87DD-B9599E13BE00}" type="presParOf" srcId="{7062362A-C23F-42B9-9E50-78B4F1F549A8}" destId="{0CAA2BBF-98BF-477D-910A-A092653F93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29EDF8-F26A-4373-A142-A965C6C09E29}">
      <dsp:nvSpPr>
        <dsp:cNvPr id="0" name=""/>
        <dsp:cNvSpPr/>
      </dsp:nvSpPr>
      <dsp:spPr>
        <a:xfrm rot="5400000">
          <a:off x="-156277" y="156411"/>
          <a:ext cx="1041850" cy="7292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5400000">
        <a:off x="-156277" y="156411"/>
        <a:ext cx="1041850" cy="729295"/>
      </dsp:txXfrm>
    </dsp:sp>
    <dsp:sp modelId="{13226515-C9A6-4768-8DD1-1683D7F186CF}">
      <dsp:nvSpPr>
        <dsp:cNvPr id="0" name=""/>
        <dsp:cNvSpPr/>
      </dsp:nvSpPr>
      <dsp:spPr>
        <a:xfrm rot="5400000">
          <a:off x="1811996" y="-1082566"/>
          <a:ext cx="677202" cy="28426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/>
        </a:p>
      </dsp:txBody>
      <dsp:txXfrm rot="5400000">
        <a:off x="1811996" y="-1082566"/>
        <a:ext cx="677202" cy="2842604"/>
      </dsp:txXfrm>
    </dsp:sp>
    <dsp:sp modelId="{C0C19FBF-803D-4E18-85A2-8011E594497A}">
      <dsp:nvSpPr>
        <dsp:cNvPr id="0" name=""/>
        <dsp:cNvSpPr/>
      </dsp:nvSpPr>
      <dsp:spPr>
        <a:xfrm rot="5400000">
          <a:off x="-156277" y="992674"/>
          <a:ext cx="1041850" cy="729295"/>
        </a:xfrm>
        <a:prstGeom prst="chevron">
          <a:avLst/>
        </a:prstGeom>
        <a:solidFill>
          <a:schemeClr val="accent2">
            <a:hueOff val="-762749"/>
            <a:satOff val="0"/>
            <a:lumOff val="-7059"/>
            <a:alphaOff val="0"/>
          </a:schemeClr>
        </a:solidFill>
        <a:ln w="25400" cap="flat" cmpd="sng" algn="ctr">
          <a:solidFill>
            <a:schemeClr val="accent2">
              <a:hueOff val="-762749"/>
              <a:satOff val="0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5400000">
        <a:off x="-156277" y="992674"/>
        <a:ext cx="1041850" cy="729295"/>
      </dsp:txXfrm>
    </dsp:sp>
    <dsp:sp modelId="{DF96F85A-9E18-4232-BDA3-F54C89F40FE5}">
      <dsp:nvSpPr>
        <dsp:cNvPr id="0" name=""/>
        <dsp:cNvSpPr/>
      </dsp:nvSpPr>
      <dsp:spPr>
        <a:xfrm rot="5400000">
          <a:off x="1811996" y="-246304"/>
          <a:ext cx="677202" cy="28426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62749"/>
              <a:satOff val="0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/>
        </a:p>
      </dsp:txBody>
      <dsp:txXfrm rot="5400000">
        <a:off x="1811996" y="-246304"/>
        <a:ext cx="677202" cy="2842604"/>
      </dsp:txXfrm>
    </dsp:sp>
    <dsp:sp modelId="{0ACD2C07-B10A-45E4-9D91-E43143B67980}">
      <dsp:nvSpPr>
        <dsp:cNvPr id="0" name=""/>
        <dsp:cNvSpPr/>
      </dsp:nvSpPr>
      <dsp:spPr>
        <a:xfrm rot="5400000">
          <a:off x="-156277" y="1828936"/>
          <a:ext cx="1041850" cy="729295"/>
        </a:xfrm>
        <a:prstGeom prst="chevron">
          <a:avLst/>
        </a:prstGeom>
        <a:solidFill>
          <a:schemeClr val="accent2">
            <a:hueOff val="-1525497"/>
            <a:satOff val="0"/>
            <a:lumOff val="-14118"/>
            <a:alphaOff val="0"/>
          </a:schemeClr>
        </a:solidFill>
        <a:ln w="25400" cap="flat" cmpd="sng" algn="ctr">
          <a:solidFill>
            <a:schemeClr val="accent2">
              <a:hueOff val="-1525497"/>
              <a:satOff val="0"/>
              <a:lumOff val="-1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5400000">
        <a:off x="-156277" y="1828936"/>
        <a:ext cx="1041850" cy="729295"/>
      </dsp:txXfrm>
    </dsp:sp>
    <dsp:sp modelId="{0CAA2BBF-98BF-477D-910A-A092653F93BF}">
      <dsp:nvSpPr>
        <dsp:cNvPr id="0" name=""/>
        <dsp:cNvSpPr/>
      </dsp:nvSpPr>
      <dsp:spPr>
        <a:xfrm rot="5400000">
          <a:off x="1811996" y="589958"/>
          <a:ext cx="677202" cy="28426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525497"/>
              <a:satOff val="0"/>
              <a:lumOff val="-1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/>
        </a:p>
      </dsp:txBody>
      <dsp:txXfrm rot="5400000">
        <a:off x="1811996" y="589958"/>
        <a:ext cx="677202" cy="2842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6253F-95F5-4208-9EBB-9A38056129A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4B3D-A484-4420-87FB-8BF4CD835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4B3D-A484-4420-87FB-8BF4CD83523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4B3D-A484-4420-87FB-8BF4CD83523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1.xml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3" cstate="print"/>
          <a:srcRect l="1786" r="22024" b="8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2736304"/>
          </a:xfrm>
          <a:prstGeom prst="roundRect">
            <a:avLst/>
          </a:prstGeom>
          <a:solidFill>
            <a:schemeClr val="bg1">
              <a:alpha val="87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3600" dirty="0" smtClean="0"/>
              <a:t>Тема: Использование метода "</a:t>
            </a:r>
            <a:r>
              <a:rPr lang="ru-RU" sz="3600" dirty="0" err="1" smtClean="0"/>
              <a:t>Инфографика</a:t>
            </a:r>
            <a:r>
              <a:rPr lang="ru-RU" sz="3600" dirty="0" smtClean="0"/>
              <a:t>" на уроках и во внеурочной деятельности.</a:t>
            </a:r>
            <a:endParaRPr lang="ru-RU" sz="36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03848" y="3645024"/>
            <a:ext cx="5482952" cy="2808312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Силаева Дарья Эдуардовна,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учитель истории и обществознания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высшей квалификационной категории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МБОУ СШ№10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городского округа – город Камышин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1026" name="Picture 2" descr="G:\инфографика\thumb_1140_map_map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47663"/>
            <a:ext cx="8715375" cy="6162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Принципы построения </a:t>
            </a:r>
            <a:r>
              <a:rPr lang="ru-RU" dirty="0" err="1" smtClean="0"/>
              <a:t>инфографики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628800"/>
            <a:ext cx="7272808" cy="449736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Простота и краткость</a:t>
            </a:r>
          </a:p>
          <a:p>
            <a:r>
              <a:rPr lang="ru-RU" dirty="0" err="1" smtClean="0"/>
              <a:t>Креативность</a:t>
            </a:r>
            <a:endParaRPr lang="ru-RU" dirty="0" smtClean="0"/>
          </a:p>
          <a:p>
            <a:r>
              <a:rPr lang="ru-RU" dirty="0" smtClean="0"/>
              <a:t>Образность</a:t>
            </a:r>
          </a:p>
          <a:p>
            <a:r>
              <a:rPr lang="ru-RU" dirty="0" smtClean="0"/>
              <a:t>Точность</a:t>
            </a:r>
          </a:p>
          <a:p>
            <a:r>
              <a:rPr lang="ru-RU" dirty="0" smtClean="0"/>
              <a:t>Организованность информации</a:t>
            </a:r>
          </a:p>
          <a:p>
            <a:r>
              <a:rPr lang="ru-RU" dirty="0" smtClean="0"/>
              <a:t>Эстетическая привлекательность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0" y="428604"/>
            <a:ext cx="4071966" cy="1643074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2400" dirty="0" smtClean="0"/>
              <a:t>§ 14. </a:t>
            </a:r>
            <a:r>
              <a:rPr lang="ru-RU" sz="2400" u="sng" dirty="0" smtClean="0"/>
              <a:t>Религия и религиозные организации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 smtClean="0"/>
              <a:t>стр. 142-152</a:t>
            </a:r>
            <a:endParaRPr lang="ru-RU" sz="2400" i="1" dirty="0"/>
          </a:p>
        </p:txBody>
      </p:sp>
      <p:pic>
        <p:nvPicPr>
          <p:cNvPr id="2051" name="Picture 3" descr="G:\DCIM\103CANON\IMG_0686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t="4155" r="4552"/>
          <a:stretch>
            <a:fillRect/>
          </a:stretch>
        </p:blipFill>
        <p:spPr bwMode="auto">
          <a:xfrm>
            <a:off x="3016849" y="2357430"/>
            <a:ext cx="5769993" cy="3857652"/>
          </a:xfrm>
          <a:prstGeom prst="rect">
            <a:avLst/>
          </a:prstGeom>
          <a:noFill/>
        </p:spPr>
      </p:pic>
      <p:pic>
        <p:nvPicPr>
          <p:cNvPr id="2050" name="Picture 2" descr="I: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85728"/>
            <a:ext cx="2801952" cy="4149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3074" name="Picture 2" descr="G:\DCIM\103CANON\IMG_0687.JPG"/>
          <p:cNvPicPr>
            <a:picLocks noChangeAspect="1" noChangeArrowheads="1"/>
          </p:cNvPicPr>
          <p:nvPr/>
        </p:nvPicPr>
        <p:blipFill>
          <a:blip r:embed="rId3" cstate="print"/>
          <a:srcRect r="3334"/>
          <a:stretch>
            <a:fillRect/>
          </a:stretch>
        </p:blipFill>
        <p:spPr bwMode="auto">
          <a:xfrm>
            <a:off x="1142976" y="285728"/>
            <a:ext cx="4784678" cy="32955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14744" y="714356"/>
            <a:ext cx="2143140" cy="1357322"/>
          </a:xfrm>
          <a:prstGeom prst="rect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000108"/>
            <a:ext cx="2143140" cy="1857388"/>
          </a:xfrm>
          <a:prstGeom prst="rect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072198" y="2000240"/>
            <a:ext cx="2500330" cy="100013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1800" dirty="0" smtClean="0"/>
              <a:t>Виды религиозных течений</a:t>
            </a:r>
            <a:endParaRPr lang="ru-RU" sz="1800" i="1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85852" y="4000504"/>
            <a:ext cx="1857388" cy="100013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Структура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071802" y="2285992"/>
            <a:ext cx="3357586" cy="21431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9766" t="11719" r="19289" b="19585"/>
          <a:stretch>
            <a:fillRect/>
          </a:stretch>
        </p:blipFill>
        <p:spPr bwMode="auto">
          <a:xfrm>
            <a:off x="3395063" y="3214686"/>
            <a:ext cx="5748937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Прямая со стрелкой 17"/>
          <p:cNvCxnSpPr/>
          <p:nvPr/>
        </p:nvCxnSpPr>
        <p:spPr>
          <a:xfrm rot="16200000" flipH="1">
            <a:off x="5393537" y="3464719"/>
            <a:ext cx="2214578" cy="28575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Заголовок 1"/>
          <p:cNvSpPr txBox="1">
            <a:spLocks/>
          </p:cNvSpPr>
          <p:nvPr/>
        </p:nvSpPr>
        <p:spPr>
          <a:xfrm>
            <a:off x="6286512" y="357166"/>
            <a:ext cx="2357454" cy="13573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Религия в России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rot="16200000" flipH="1">
            <a:off x="7108049" y="2250273"/>
            <a:ext cx="2286016" cy="3571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714612" y="4214818"/>
            <a:ext cx="1214446" cy="3571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357818" y="857232"/>
            <a:ext cx="1428760" cy="7143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5" name="Рисунок 4" descr="I:\11-1.png"/>
          <p:cNvPicPr/>
          <p:nvPr/>
        </p:nvPicPr>
        <p:blipFill>
          <a:blip r:embed="rId3" cstate="print"/>
          <a:srcRect l="75268" t="10159" r="6037" b="50598"/>
          <a:stretch>
            <a:fillRect/>
          </a:stretch>
        </p:blipFill>
        <p:spPr bwMode="auto">
          <a:xfrm>
            <a:off x="2285984" y="3286124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11-1.png"/>
          <p:cNvPicPr/>
          <p:nvPr/>
        </p:nvPicPr>
        <p:blipFill>
          <a:blip r:embed="rId3" cstate="print"/>
          <a:srcRect l="39143" t="10159" r="39630" b="52391"/>
          <a:stretch>
            <a:fillRect/>
          </a:stretch>
        </p:blipFill>
        <p:spPr bwMode="auto">
          <a:xfrm>
            <a:off x="3000364" y="2071678"/>
            <a:ext cx="121444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11-1.png"/>
          <p:cNvPicPr/>
          <p:nvPr/>
        </p:nvPicPr>
        <p:blipFill>
          <a:blip r:embed="rId3" cstate="print"/>
          <a:srcRect l="5876" t="8096" r="74058" b="52160"/>
          <a:stretch>
            <a:fillRect/>
          </a:stretch>
        </p:blipFill>
        <p:spPr bwMode="auto">
          <a:xfrm>
            <a:off x="2071670" y="571480"/>
            <a:ext cx="150019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/>
          <p:cNvGraphicFramePr/>
          <p:nvPr/>
        </p:nvGraphicFramePr>
        <p:xfrm>
          <a:off x="1714480" y="4397396"/>
          <a:ext cx="3214710" cy="2460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5143504" y="3357562"/>
          <a:ext cx="3571900" cy="271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098" name="AutoShape 2"/>
          <p:cNvSpPr>
            <a:spLocks noChangeArrowheads="1"/>
          </p:cNvSpPr>
          <p:nvPr/>
        </p:nvSpPr>
        <p:spPr bwMode="auto">
          <a:xfrm flipH="1">
            <a:off x="4786314" y="642918"/>
            <a:ext cx="2971800" cy="871537"/>
          </a:xfrm>
          <a:prstGeom prst="homePlate">
            <a:avLst>
              <a:gd name="adj" fmla="val 39213"/>
            </a:avLst>
          </a:prstGeom>
          <a:solidFill>
            <a:srgbClr val="FFFFFF"/>
          </a:solidFill>
          <a:ln w="9525">
            <a:solidFill>
              <a:srgbClr val="31849B"/>
            </a:solidFill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sng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Cambria" pitchFamily="18" charset="0"/>
                <a:cs typeface="Arial" pitchFamily="34" charset="0"/>
              </a:rPr>
              <a:t>КОНСТИТУЦИЯ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Cambria" pitchFamily="18" charset="0"/>
                <a:cs typeface="Arial" pitchFamily="34" charset="0"/>
              </a:rPr>
              <a:t>Россия – светское государство.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Cambria" pitchFamily="18" charset="0"/>
                <a:cs typeface="Arial" pitchFamily="34" charset="0"/>
              </a:rPr>
              <a:t>Гарантируются свобода совести и свобода вероисповедания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 flipH="1">
            <a:off x="5357818" y="1785926"/>
            <a:ext cx="2819400" cy="1057275"/>
          </a:xfrm>
          <a:prstGeom prst="homePlate">
            <a:avLst>
              <a:gd name="adj" fmla="val 30667"/>
            </a:avLst>
          </a:prstGeom>
          <a:solidFill>
            <a:srgbClr val="FFFFFF"/>
          </a:solidFill>
          <a:ln w="9525">
            <a:solidFill>
              <a:srgbClr val="31849B"/>
            </a:solidFill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sng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Cambria" pitchFamily="18" charset="0"/>
                <a:cs typeface="Arial" pitchFamily="34" charset="0"/>
              </a:rPr>
              <a:t>ФЗ «О СВОБОДЕ СОВЕСТИ И РЕЛИГИОЗНЫХ ОБЪЕДИНЕНИЯХ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Cambria" pitchFamily="18" charset="0"/>
                <a:cs typeface="Arial" pitchFamily="34" charset="0"/>
              </a:rPr>
              <a:t>Равенство перед законом независимо от отношения к религии и убеждений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668" t="10742" r="18740" b="10156"/>
          <a:stretch>
            <a:fillRect/>
          </a:stretch>
        </p:blipFill>
        <p:spPr bwMode="auto">
          <a:xfrm>
            <a:off x="0" y="0"/>
            <a:ext cx="9249828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5122" name="Picture 2" descr="I:\1306540336_1.png"/>
          <p:cNvPicPr>
            <a:picLocks noChangeAspect="1" noChangeArrowheads="1"/>
          </p:cNvPicPr>
          <p:nvPr/>
        </p:nvPicPr>
        <p:blipFill>
          <a:blip r:embed="rId3" cstate="print"/>
          <a:srcRect r="46575"/>
          <a:stretch>
            <a:fillRect/>
          </a:stretch>
        </p:blipFill>
        <p:spPr bwMode="auto">
          <a:xfrm>
            <a:off x="107504" y="332656"/>
            <a:ext cx="4721002" cy="614364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8668" t="10742" r="42872" b="10156"/>
          <a:stretch>
            <a:fillRect/>
          </a:stretch>
        </p:blipFill>
        <p:spPr bwMode="auto">
          <a:xfrm>
            <a:off x="4139952" y="404664"/>
            <a:ext cx="500404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5" name="Диаграмма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85926"/>
            <a:ext cx="8429684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bg1">
              <a:alpha val="68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000" dirty="0" smtClean="0"/>
              <a:t>Результаты ЕГЭ по обществознанию выпускников </a:t>
            </a:r>
            <a:br>
              <a:rPr lang="ru-RU" sz="2000" dirty="0" smtClean="0"/>
            </a:br>
            <a:r>
              <a:rPr lang="ru-RU" sz="2000" dirty="0" smtClean="0"/>
              <a:t>школы № 10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2400" dirty="0" smtClean="0"/>
              <a:t>Задание №28 - составление сложного плана развернутого ответа по конкретной теме обществоведческого курса.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071678"/>
            <a:ext cx="7215238" cy="3500462"/>
          </a:xfrm>
          <a:prstGeom prst="roundRect">
            <a:avLst/>
          </a:prstGeom>
          <a:solidFill>
            <a:schemeClr val="bg1">
              <a:alpha val="69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dirty="0" smtClean="0"/>
              <a:t>Выполнение этого задания предполагает: </a:t>
            </a:r>
          </a:p>
          <a:p>
            <a:pPr>
              <a:buNone/>
            </a:pPr>
            <a:r>
              <a:rPr lang="ru-RU" sz="2400" dirty="0" smtClean="0"/>
              <a:t>1) корректность формулировок пунктов плана с точки зрения их соответствия заданной теме; </a:t>
            </a:r>
          </a:p>
          <a:p>
            <a:pPr>
              <a:buNone/>
            </a:pPr>
            <a:r>
              <a:rPr lang="ru-RU" sz="2400" dirty="0" smtClean="0"/>
              <a:t>2) полноту отражения основного содержания в плане; </a:t>
            </a:r>
          </a:p>
          <a:p>
            <a:pPr>
              <a:buNone/>
            </a:pPr>
            <a:r>
              <a:rPr lang="ru-RU" sz="2400" dirty="0" smtClean="0"/>
              <a:t>3) соответствие структуры предложенного ответа плану сложного типа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857628"/>
            <a:ext cx="8229600" cy="2511420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2400" b="1" dirty="0" smtClean="0"/>
              <a:t>Пример:</a:t>
            </a:r>
            <a:r>
              <a:rPr lang="ru-RU" sz="2400" dirty="0" smtClean="0"/>
              <a:t> Вам поручено подготовить развёрнутый ответ по теме «Налоги». Составьте план, в соответствии с которым Вы будете освещать эту тему. План должен содержать не менее трёх пунктов, из которых два или более детализированы в подпунктах.</a:t>
            </a:r>
            <a:endParaRPr lang="ru-RU" sz="2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34" y="428604"/>
            <a:ext cx="8229600" cy="3071834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 smtClean="0"/>
              <a:t>Основным условием выполнения данного задания является системное, глубокое, достаточно объемное и разностороннее знание темы, требующее привлечения обществоведческого материала, а также знаний из смежных учебных дисциплин и, по возможности, оперативных знаний, получаемых из СМИ.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3" cstate="print"/>
          <a:srcRect l="1786" r="22024" b="8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8208912" cy="6192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620688"/>
            <a:ext cx="4464496" cy="1152128"/>
          </a:xfrm>
          <a:prstGeom prst="roundRect">
            <a:avLst/>
          </a:prstGeom>
          <a:solidFill>
            <a:schemeClr val="bg1">
              <a:alpha val="63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3600" dirty="0" smtClean="0"/>
              <a:t>План темы:</a:t>
            </a:r>
            <a:endParaRPr lang="ru-RU" sz="36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27584" y="2060848"/>
            <a:ext cx="7632848" cy="3888432"/>
          </a:xfrm>
          <a:prstGeom prst="roundRect">
            <a:avLst/>
          </a:prstGeom>
          <a:solidFill>
            <a:schemeClr val="bg1">
              <a:lumMod val="95000"/>
              <a:alpha val="63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Важность визуализации для современного школьника;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Что такое «</a:t>
            </a:r>
            <a:r>
              <a:rPr lang="ru-RU" sz="3600" dirty="0" err="1" smtClean="0">
                <a:latin typeface="+mj-lt"/>
                <a:ea typeface="+mj-ea"/>
                <a:cs typeface="+mj-cs"/>
              </a:rPr>
              <a:t>инфографика</a:t>
            </a:r>
            <a:r>
              <a:rPr lang="ru-RU" sz="3600" dirty="0" smtClean="0">
                <a:latin typeface="+mj-lt"/>
                <a:ea typeface="+mj-ea"/>
                <a:cs typeface="+mj-cs"/>
              </a:rPr>
              <a:t>»?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«</a:t>
            </a:r>
            <a:r>
              <a:rPr kumimoji="0" lang="ru-R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инфографики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 на уроках в рамках подготовки</a:t>
            </a:r>
            <a:r>
              <a:rPr kumimoji="0" lang="ru-RU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 итоговой аттестации;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3600" baseline="0" dirty="0" smtClean="0">
                <a:latin typeface="+mj-lt"/>
                <a:ea typeface="+mj-ea"/>
                <a:cs typeface="+mj-cs"/>
              </a:rPr>
              <a:t>Работа</a:t>
            </a:r>
            <a:r>
              <a:rPr lang="ru-RU" sz="3600" dirty="0" smtClean="0">
                <a:latin typeface="+mj-lt"/>
                <a:ea typeface="+mj-ea"/>
                <a:cs typeface="+mj-cs"/>
              </a:rPr>
              <a:t>  с </a:t>
            </a:r>
            <a:r>
              <a:rPr lang="ru-RU" sz="3600" dirty="0" err="1" smtClean="0">
                <a:latin typeface="+mj-lt"/>
                <a:ea typeface="+mj-ea"/>
                <a:cs typeface="+mj-cs"/>
              </a:rPr>
              <a:t>инфографикой</a:t>
            </a:r>
            <a:r>
              <a:rPr lang="ru-RU" sz="3600" dirty="0" smtClean="0">
                <a:latin typeface="+mj-lt"/>
                <a:ea typeface="+mj-ea"/>
                <a:cs typeface="+mj-cs"/>
              </a:rPr>
              <a:t> на уроках и во внеурочной деятельности.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1413" t="11719" r="21486" b="10156"/>
          <a:stretch>
            <a:fillRect/>
          </a:stretch>
        </p:blipFill>
        <p:spPr bwMode="auto">
          <a:xfrm>
            <a:off x="3929026" y="-285776"/>
            <a:ext cx="5214974" cy="401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21998" t="21484" r="20900" b="11914"/>
          <a:stretch>
            <a:fillRect/>
          </a:stretch>
        </p:blipFill>
        <p:spPr bwMode="auto">
          <a:xfrm>
            <a:off x="4002152" y="3643314"/>
            <a:ext cx="5141848" cy="337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428596" y="285728"/>
            <a:ext cx="3500462" cy="6286544"/>
          </a:xfrm>
          <a:prstGeom prst="roundRect">
            <a:avLst/>
          </a:prstGeom>
          <a:solidFill>
            <a:schemeClr val="lt1">
              <a:alpha val="8100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/>
              <a:t>1. Понятие налогов </a:t>
            </a:r>
          </a:p>
          <a:p>
            <a:pPr lvl="0"/>
            <a:r>
              <a:rPr lang="ru-RU" sz="1600" b="1" dirty="0" smtClean="0"/>
              <a:t>2. Виды  налогов: </a:t>
            </a:r>
          </a:p>
          <a:p>
            <a:r>
              <a:rPr lang="ru-RU" sz="1600" dirty="0" smtClean="0"/>
              <a:t>а) прямые и  косвенные;</a:t>
            </a:r>
          </a:p>
          <a:p>
            <a:r>
              <a:rPr lang="ru-RU" sz="1600" dirty="0" smtClean="0"/>
              <a:t>б) федеральные, региональные и местные;</a:t>
            </a:r>
          </a:p>
          <a:p>
            <a:r>
              <a:rPr lang="ru-RU" sz="1600" dirty="0" smtClean="0"/>
              <a:t>в)с юридических лиц, с физических лиц</a:t>
            </a:r>
          </a:p>
          <a:p>
            <a:r>
              <a:rPr lang="ru-RU" sz="1600" b="1" dirty="0" smtClean="0"/>
              <a:t>3. Системы налогообложений      </a:t>
            </a:r>
            <a:r>
              <a:rPr lang="ru-RU" sz="1600" dirty="0" smtClean="0"/>
              <a:t>а)пропорциональные;       б)регрессивные;         в)прогрессивные;</a:t>
            </a:r>
          </a:p>
          <a:p>
            <a:pPr lvl="0"/>
            <a:r>
              <a:rPr lang="ru-RU" sz="1600" b="1" dirty="0" smtClean="0"/>
              <a:t>4. Функции налогов</a:t>
            </a:r>
          </a:p>
          <a:p>
            <a:r>
              <a:rPr lang="ru-RU" sz="1600" dirty="0" smtClean="0"/>
              <a:t>а) фискальная; </a:t>
            </a:r>
          </a:p>
          <a:p>
            <a:r>
              <a:rPr lang="ru-RU" sz="1600" dirty="0" smtClean="0"/>
              <a:t>б) регулятивная; </a:t>
            </a:r>
          </a:p>
          <a:p>
            <a:r>
              <a:rPr lang="ru-RU" sz="1600" dirty="0" smtClean="0"/>
              <a:t>в) социальная; </a:t>
            </a:r>
          </a:p>
          <a:p>
            <a:r>
              <a:rPr lang="ru-RU" sz="1600" dirty="0" smtClean="0"/>
              <a:t>г) стимулирующая; </a:t>
            </a:r>
          </a:p>
          <a:p>
            <a:r>
              <a:rPr lang="ru-RU" sz="1600" dirty="0" err="1" smtClean="0"/>
              <a:t>д</a:t>
            </a:r>
            <a:r>
              <a:rPr lang="ru-RU" sz="1600" dirty="0" smtClean="0"/>
              <a:t>) контрольная и др. </a:t>
            </a:r>
          </a:p>
          <a:p>
            <a:r>
              <a:rPr lang="ru-RU" sz="1600" b="1" dirty="0" smtClean="0"/>
              <a:t>5. Структура налога</a:t>
            </a:r>
          </a:p>
          <a:p>
            <a:r>
              <a:rPr lang="ru-RU" sz="1600" dirty="0" smtClean="0"/>
              <a:t>а) ставка налога;</a:t>
            </a:r>
          </a:p>
          <a:p>
            <a:r>
              <a:rPr lang="ru-RU" sz="1600" dirty="0" smtClean="0"/>
              <a:t>б) объект налога;</a:t>
            </a:r>
          </a:p>
          <a:p>
            <a:r>
              <a:rPr lang="ru-RU" sz="1600" dirty="0" smtClean="0"/>
              <a:t>в) субъект налога;</a:t>
            </a:r>
          </a:p>
          <a:p>
            <a:r>
              <a:rPr lang="ru-RU" sz="1600" b="1" dirty="0" smtClean="0"/>
              <a:t>6. Современная система налогообложения в РФ</a:t>
            </a:r>
          </a:p>
          <a:p>
            <a:pPr algn="ctr"/>
            <a:endParaRPr lang="ru-RU" sz="16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 flipV="1">
            <a:off x="3000364" y="285728"/>
            <a:ext cx="2643206" cy="21431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2786050" y="2357430"/>
            <a:ext cx="2000264" cy="14287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>
            <a:off x="3143240" y="2643182"/>
            <a:ext cx="3214710" cy="221457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>
            <a:off x="3143240" y="1285860"/>
            <a:ext cx="3929090" cy="64294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3573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2400" dirty="0" smtClean="0"/>
              <a:t>Задание №25 направлено на проверку умения выпускника применять правильно раскрытый смысл теоретического положения на практике.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3000372"/>
            <a:ext cx="7215238" cy="2571768"/>
          </a:xfrm>
          <a:prstGeom prst="roundRect">
            <a:avLst/>
          </a:prstGeom>
          <a:solidFill>
            <a:schemeClr val="bg1">
              <a:alpha val="69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/>
              <a:t>Пример:</a:t>
            </a:r>
            <a:r>
              <a:rPr lang="ru-RU" sz="2400" dirty="0" smtClean="0"/>
              <a:t> Какой смысл обществоведы вкладывают в понятие «семья»? Составьте два предложения: одно предложение о видах семей и одно предложение о функциях семей.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19217" t="11719" r="18740" b="10156"/>
          <a:stretch>
            <a:fillRect/>
          </a:stretch>
        </p:blipFill>
        <p:spPr bwMode="auto">
          <a:xfrm>
            <a:off x="785786" y="1428736"/>
            <a:ext cx="7668835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43914" cy="1785950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1800" dirty="0" smtClean="0"/>
              <a:t>Семья – это и социальный институт общества, и малая социальная группа, связанная браком или кровным родством.  Семьи по характеру семейного воспитания бывают авторитарными, либеральными и демократическими. Семья выполняет следующие функции: репродуктивную, воспитательную, экономическую, психологическую, </a:t>
            </a:r>
            <a:r>
              <a:rPr lang="ru-RU" sz="1800" dirty="0" err="1" smtClean="0"/>
              <a:t>досуговую</a:t>
            </a:r>
            <a:r>
              <a:rPr lang="ru-RU" sz="1800" dirty="0" smtClean="0"/>
              <a:t> и др.</a:t>
            </a:r>
            <a:endParaRPr lang="ru-RU" sz="18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rot="16200000" flipH="1">
            <a:off x="464315" y="1821645"/>
            <a:ext cx="5572164" cy="292895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5036347" y="2107397"/>
            <a:ext cx="3500462" cy="114300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 flipV="1">
            <a:off x="2571736" y="1357298"/>
            <a:ext cx="2928958" cy="192882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1600200"/>
            <a:ext cx="568643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6146" name="Picture 2" descr="G:\DCIM\103CANON\IMG_0666.JPG"/>
          <p:cNvPicPr>
            <a:picLocks noChangeAspect="1" noChangeArrowheads="1"/>
          </p:cNvPicPr>
          <p:nvPr/>
        </p:nvPicPr>
        <p:blipFill>
          <a:blip r:embed="rId3" cstate="print"/>
          <a:srcRect l="6602" r="7572" b="4808"/>
          <a:stretch>
            <a:fillRect/>
          </a:stretch>
        </p:blipFill>
        <p:spPr bwMode="auto">
          <a:xfrm>
            <a:off x="0" y="1"/>
            <a:ext cx="4643437" cy="3429000"/>
          </a:xfrm>
          <a:prstGeom prst="rect">
            <a:avLst/>
          </a:prstGeom>
          <a:noFill/>
        </p:spPr>
      </p:pic>
      <p:pic>
        <p:nvPicPr>
          <p:cNvPr id="6147" name="Picture 3" descr="G:\DCIM\103CANON\IMG_0683.JPG"/>
          <p:cNvPicPr>
            <a:picLocks noChangeAspect="1" noChangeArrowheads="1"/>
          </p:cNvPicPr>
          <p:nvPr/>
        </p:nvPicPr>
        <p:blipFill>
          <a:blip r:embed="rId4" cstate="print"/>
          <a:srcRect l="8405" r="5041"/>
          <a:stretch>
            <a:fillRect/>
          </a:stretch>
        </p:blipFill>
        <p:spPr bwMode="auto">
          <a:xfrm>
            <a:off x="4500562" y="3286124"/>
            <a:ext cx="4643438" cy="3571876"/>
          </a:xfrm>
          <a:prstGeom prst="rect">
            <a:avLst/>
          </a:prstGeom>
          <a:noFill/>
        </p:spPr>
      </p:pic>
      <p:pic>
        <p:nvPicPr>
          <p:cNvPr id="6148" name="Picture 4" descr="G:\DCIM\103CANON\IMG_0681.JPG"/>
          <p:cNvPicPr>
            <a:picLocks noChangeAspect="1" noChangeArrowheads="1"/>
          </p:cNvPicPr>
          <p:nvPr/>
        </p:nvPicPr>
        <p:blipFill>
          <a:blip r:embed="rId5" cstate="print"/>
          <a:srcRect r="12235"/>
          <a:stretch>
            <a:fillRect/>
          </a:stretch>
        </p:blipFill>
        <p:spPr bwMode="auto">
          <a:xfrm>
            <a:off x="-1" y="3571876"/>
            <a:ext cx="4331709" cy="3286124"/>
          </a:xfrm>
          <a:prstGeom prst="rect">
            <a:avLst/>
          </a:prstGeom>
          <a:noFill/>
        </p:spPr>
      </p:pic>
      <p:pic>
        <p:nvPicPr>
          <p:cNvPr id="6149" name="Picture 5" descr="G:\DCIM\103CANON\IMG_06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0"/>
            <a:ext cx="4720951" cy="3143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8638" t="13254" r="17994" b="7225"/>
          <a:stretch>
            <a:fillRect/>
          </a:stretch>
        </p:blipFill>
        <p:spPr bwMode="auto">
          <a:xfrm>
            <a:off x="179512" y="260648"/>
            <a:ext cx="7920880" cy="559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8651" t="15473" r="17937" b="7161"/>
          <a:stretch>
            <a:fillRect/>
          </a:stretch>
        </p:blipFill>
        <p:spPr bwMode="auto">
          <a:xfrm>
            <a:off x="5076056" y="4365104"/>
            <a:ext cx="3632505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часть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8194" name="Picture 2" descr="I:\Спецпроект-компании-GRAPH-Инфографика-как-искусство.jpg"/>
          <p:cNvPicPr>
            <a:picLocks noChangeAspect="1" noChangeArrowheads="1"/>
          </p:cNvPicPr>
          <p:nvPr/>
        </p:nvPicPr>
        <p:blipFill>
          <a:blip r:embed="rId3" cstate="print"/>
          <a:srcRect l="11517" r="10896"/>
          <a:stretch>
            <a:fillRect/>
          </a:stretch>
        </p:blipFill>
        <p:spPr bwMode="auto">
          <a:xfrm>
            <a:off x="1547664" y="1340768"/>
            <a:ext cx="6156176" cy="4040003"/>
          </a:xfrm>
          <a:prstGeom prst="rect">
            <a:avLst/>
          </a:prstGeom>
          <a:noFill/>
        </p:spPr>
      </p:pic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5829312" cy="11430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3200" dirty="0" smtClean="0"/>
              <a:t>Лучше один раз увидеть, чем сто раз услышать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5517232"/>
            <a:ext cx="6120680" cy="1224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Силаева Дарья Эдуардовна, МБОУ СШ №10 городского округа – город Камышин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Обращаться: </a:t>
            </a:r>
            <a:r>
              <a:rPr lang="en-US" smtClean="0">
                <a:solidFill>
                  <a:schemeClr val="tx1"/>
                </a:solidFill>
              </a:rPr>
              <a:t>silayeva.d.e@mail.ru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7977"/>
            <a:ext cx="9144000" cy="63020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2050" name="Picture 2" descr="I:\Ris.-4.-Kak-nash-mozg-vosprinimaet-informatsi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1656"/>
            <a:ext cx="9184851" cy="6429396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3429000"/>
            <a:ext cx="2643174" cy="71438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передаваемой информации в  мозге является визуальной 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5786" y="6143620"/>
            <a:ext cx="3571900" cy="5000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ваших сенсорных рецепторов находятся в ваших глазах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00826" y="3357562"/>
            <a:ext cx="2643174" cy="71438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вашего мозга активен в визуальной обработке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00694" y="6143620"/>
            <a:ext cx="3214710" cy="500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людей лучше реагируют на визуальные эффекты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214290"/>
            <a:ext cx="9144000" cy="5715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наш мозг обрабатывает визуальные эффекты в 60000 быстрее, чем текст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16200000">
            <a:off x="4009441" y="1723441"/>
            <a:ext cx="6857999" cy="34111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3074" name="Picture 2" descr="I:\35132c5b61d1d8757ec470b9079c1c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00042"/>
            <a:ext cx="7620000" cy="567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214414" y="2571744"/>
            <a:ext cx="7429552" cy="12144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графический способ подачи информации, данных и знаний</a:t>
            </a:r>
            <a:endParaRPr lang="ru-RU" sz="2400" dirty="0"/>
          </a:p>
        </p:txBody>
      </p:sp>
      <p:pic>
        <p:nvPicPr>
          <p:cNvPr id="4100" name="Picture 4" descr="I:\1715336.jpg"/>
          <p:cNvPicPr>
            <a:picLocks noChangeAspect="1" noChangeArrowheads="1"/>
          </p:cNvPicPr>
          <p:nvPr/>
        </p:nvPicPr>
        <p:blipFill>
          <a:blip r:embed="rId3" cstate="print"/>
          <a:srcRect t="6540" b="62417"/>
          <a:stretch>
            <a:fillRect/>
          </a:stretch>
        </p:blipFill>
        <p:spPr bwMode="auto">
          <a:xfrm>
            <a:off x="1142976" y="214290"/>
            <a:ext cx="7143800" cy="2217669"/>
          </a:xfrm>
          <a:prstGeom prst="rect">
            <a:avLst/>
          </a:prstGeom>
          <a:noFill/>
        </p:spPr>
      </p:pic>
      <p:pic>
        <p:nvPicPr>
          <p:cNvPr id="4101" name="Picture 5" descr="I:\Ross-Crooks-Infographics.jpg"/>
          <p:cNvPicPr>
            <a:picLocks noChangeAspect="1" noChangeArrowheads="1"/>
          </p:cNvPicPr>
          <p:nvPr/>
        </p:nvPicPr>
        <p:blipFill>
          <a:blip r:embed="rId4" cstate="print"/>
          <a:srcRect t="8106" b="15259"/>
          <a:stretch>
            <a:fillRect/>
          </a:stretch>
        </p:blipFill>
        <p:spPr bwMode="auto">
          <a:xfrm>
            <a:off x="2071670" y="3929066"/>
            <a:ext cx="5527040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764704"/>
            <a:ext cx="7704856" cy="5472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err="1" smtClean="0">
                <a:solidFill>
                  <a:schemeClr val="tx1"/>
                </a:solidFill>
              </a:rPr>
              <a:t>Инфографика</a:t>
            </a:r>
            <a:r>
              <a:rPr lang="ru-RU" sz="3600" b="1" dirty="0" smtClean="0">
                <a:solidFill>
                  <a:schemeClr val="tx1"/>
                </a:solidFill>
              </a:rPr>
              <a:t> – это: </a:t>
            </a:r>
          </a:p>
          <a:p>
            <a:endParaRPr lang="ru-RU" sz="2800" b="1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   Графический способ подачи информации.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  Направление современного дизайна.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   Цель - донести большой объем информации в краткой и понятной форме</a:t>
            </a:r>
            <a:r>
              <a:rPr lang="ru-RU" sz="2800" dirty="0" smtClean="0">
                <a:solidFill>
                  <a:schemeClr val="tx2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  Совмещение текстовой и визуальной информации</a:t>
            </a: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Виды </a:t>
            </a:r>
            <a:r>
              <a:rPr lang="ru-RU" dirty="0" err="1" smtClean="0"/>
              <a:t>инфографики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86"/>
          <a:stretch>
            <a:fillRect/>
          </a:stretch>
        </p:blipFill>
        <p:spPr bwMode="auto">
          <a:xfrm>
            <a:off x="827584" y="632017"/>
            <a:ext cx="7632848" cy="622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Пример: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I:\poligon-2560x1600-cvetnoy-zeleniy-fon-225.jpg"/>
          <p:cNvPicPr>
            <a:picLocks noChangeAspect="1" noChangeArrowheads="1"/>
          </p:cNvPicPr>
          <p:nvPr/>
        </p:nvPicPr>
        <p:blipFill>
          <a:blip r:embed="rId2" cstate="print"/>
          <a:srcRect l="27726" b="42483"/>
          <a:stretch>
            <a:fillRect/>
          </a:stretch>
        </p:blipFill>
        <p:spPr bwMode="auto">
          <a:xfrm rot="5400000">
            <a:off x="-1723441" y="1723440"/>
            <a:ext cx="6857999" cy="3411119"/>
          </a:xfrm>
          <a:prstGeom prst="rect">
            <a:avLst/>
          </a:prstGeom>
          <a:noFill/>
        </p:spPr>
      </p:pic>
      <p:pic>
        <p:nvPicPr>
          <p:cNvPr id="5122" name="Picture 2" descr="I:\reading_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8210550" cy="580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547</Words>
  <Application>Microsoft Office PowerPoint</Application>
  <PresentationFormat>Экран (4:3)</PresentationFormat>
  <Paragraphs>71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Тема: Использование метода "Инфографика" на уроках и во внеурочной деятельности.</vt:lpstr>
      <vt:lpstr>План темы:</vt:lpstr>
      <vt:lpstr>Слайд 3</vt:lpstr>
      <vt:lpstr>Слайд 4</vt:lpstr>
      <vt:lpstr>Слайд 5</vt:lpstr>
      <vt:lpstr>Слайд 6</vt:lpstr>
      <vt:lpstr>Слайд 7</vt:lpstr>
      <vt:lpstr>Виды инфографики</vt:lpstr>
      <vt:lpstr>Пример:</vt:lpstr>
      <vt:lpstr>Слайд 10</vt:lpstr>
      <vt:lpstr>Принципы построения инфографики</vt:lpstr>
      <vt:lpstr>§ 14. Религия и религиозные организации стр. 142-152</vt:lpstr>
      <vt:lpstr>Виды религиозных течений</vt:lpstr>
      <vt:lpstr>Слайд 14</vt:lpstr>
      <vt:lpstr>Слайд 15</vt:lpstr>
      <vt:lpstr>Слайд 16</vt:lpstr>
      <vt:lpstr>Результаты ЕГЭ по обществознанию выпускников  школы № 10</vt:lpstr>
      <vt:lpstr>Задание №28 - составление сложного плана развернутого ответа по конкретной теме обществоведческого курса.</vt:lpstr>
      <vt:lpstr>Пример: Вам поручено подготовить развёрнутый ответ по теме «Налоги». Составьте план, в соответствии с которым Вы будете освещать эту тему. План должен содержать не менее трёх пунктов, из которых два или более детализированы в подпунктах.</vt:lpstr>
      <vt:lpstr>Слайд 20</vt:lpstr>
      <vt:lpstr>Задание №25 направлено на проверку умения выпускника применять правильно раскрытый смысл теоретического положения на практике.</vt:lpstr>
      <vt:lpstr>Семья – это и социальный институт общества, и малая социальная группа, связанная браком или кровным родством.  Семьи по характеру семейного воспитания бывают авторитарными, либеральными и демократическими. Семья выполняет следующие функции: репродуктивную, воспитательную, экономическую, психологическую, досуговую и др.</vt:lpstr>
      <vt:lpstr>Слайд 23</vt:lpstr>
      <vt:lpstr>Слайд 24</vt:lpstr>
      <vt:lpstr>Практическая часть</vt:lpstr>
      <vt:lpstr>Лучше один раз увидеть, чем сто раз услышать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Блажковы</dc:creator>
  <cp:lastModifiedBy>Рокотов Николай</cp:lastModifiedBy>
  <cp:revision>40</cp:revision>
  <dcterms:created xsi:type="dcterms:W3CDTF">2016-11-24T19:23:44Z</dcterms:created>
  <dcterms:modified xsi:type="dcterms:W3CDTF">2023-05-03T17:04:26Z</dcterms:modified>
</cp:coreProperties>
</file>