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324" r:id="rId4"/>
    <p:sldId id="286" r:id="rId5"/>
    <p:sldId id="285" r:id="rId6"/>
    <p:sldId id="283" r:id="rId7"/>
    <p:sldId id="288" r:id="rId8"/>
    <p:sldId id="323" r:id="rId9"/>
    <p:sldId id="296" r:id="rId10"/>
    <p:sldId id="297" r:id="rId11"/>
    <p:sldId id="298" r:id="rId12"/>
    <p:sldId id="259" r:id="rId13"/>
    <p:sldId id="260" r:id="rId14"/>
    <p:sldId id="263" r:id="rId15"/>
    <p:sldId id="264" r:id="rId16"/>
    <p:sldId id="277" r:id="rId17"/>
    <p:sldId id="265" r:id="rId18"/>
    <p:sldId id="266" r:id="rId19"/>
    <p:sldId id="325" r:id="rId20"/>
    <p:sldId id="281" r:id="rId21"/>
    <p:sldId id="261" r:id="rId22"/>
    <p:sldId id="26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0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7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57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4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11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3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37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5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31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2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04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31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16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34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46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07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38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33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50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19967" y="6092826"/>
            <a:ext cx="7393517" cy="601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D9DDD8B-9FE2-425D-BACB-731AAC3A83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6344"/>
      </p:ext>
    </p:extLst>
  </p:cSld>
  <p:clrMapOvr>
    <a:masterClrMapping/>
  </p:clrMapOvr>
  <p:transition spd="slow" advClick="0" advTm="5000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8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8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5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8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AC3A-621B-46EE-BEBF-15F2079436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F055FD-35A0-499D-8CC3-7E4655DE9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0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3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1%82%D0%BE%D1%80" TargetMode="External"/><Relationship Id="rId13" Type="http://schemas.openxmlformats.org/officeDocument/2006/relationships/hyperlink" Target="https://ru.wikipedia.org/wiki/%D0%A5%D0%BB%D0%BE%D1%80" TargetMode="External"/><Relationship Id="rId18" Type="http://schemas.openxmlformats.org/officeDocument/2006/relationships/hyperlink" Target="https://ru.wikipedia.org/wiki/%D0%9A%D1%80%D0%B8%D0%BF%D1%82%D0%BE%D0%BD" TargetMode="External"/><Relationship Id="rId3" Type="http://schemas.openxmlformats.org/officeDocument/2006/relationships/hyperlink" Target="https://ru.wikipedia.org/wiki/%D0%93%D0%B5%D0%BB%D0%B8%D0%B9" TargetMode="External"/><Relationship Id="rId21" Type="http://schemas.openxmlformats.org/officeDocument/2006/relationships/hyperlink" Target="https://ru.wikipedia.org/wiki/%D0%9A%D1%81%D0%B5%D0%BD%D0%BE%D0%BD" TargetMode="External"/><Relationship Id="rId7" Type="http://schemas.openxmlformats.org/officeDocument/2006/relationships/hyperlink" Target="https://ru.wikipedia.org/wiki/%D0%9A%D0%B8%D1%81%D0%BB%D0%BE%D1%80%D0%BE%D0%B4" TargetMode="External"/><Relationship Id="rId12" Type="http://schemas.openxmlformats.org/officeDocument/2006/relationships/hyperlink" Target="https://ru.wikipedia.org/wiki/%D0%A1%D0%B5%D1%80%D0%B0" TargetMode="External"/><Relationship Id="rId17" Type="http://schemas.openxmlformats.org/officeDocument/2006/relationships/hyperlink" Target="https://ru.wikipedia.org/wiki/%D0%91%D1%80%D0%BE%D0%BC" TargetMode="External"/><Relationship Id="rId2" Type="http://schemas.openxmlformats.org/officeDocument/2006/relationships/hyperlink" Target="https://ru.wikipedia.org/wiki/%D0%92%D0%BE%D0%B4%D0%BE%D1%80%D0%BE%D0%B4" TargetMode="External"/><Relationship Id="rId16" Type="http://schemas.openxmlformats.org/officeDocument/2006/relationships/hyperlink" Target="https://ru.wikipedia.org/wiki/%D0%A1%D0%B5%D0%BB%D0%B5%D0%BD" TargetMode="External"/><Relationship Id="rId20" Type="http://schemas.openxmlformats.org/officeDocument/2006/relationships/hyperlink" Target="https://ru.wikipedia.org/wiki/%D0%98%D0%BE%D0%B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0%D0%B7%D0%BE%D1%82" TargetMode="External"/><Relationship Id="rId11" Type="http://schemas.openxmlformats.org/officeDocument/2006/relationships/hyperlink" Target="https://ru.wikipedia.org/wiki/%D0%A4%D0%BE%D1%81%D1%84%D0%BE%D1%80" TargetMode="External"/><Relationship Id="rId24" Type="http://schemas.openxmlformats.org/officeDocument/2006/relationships/image" Target="../media/image3.png"/><Relationship Id="rId5" Type="http://schemas.openxmlformats.org/officeDocument/2006/relationships/hyperlink" Target="https://ru.wikipedia.org/wiki/%D0%A3%D0%B3%D0%BB%D0%B5%D1%80%D0%BE%D0%B4" TargetMode="External"/><Relationship Id="rId15" Type="http://schemas.openxmlformats.org/officeDocument/2006/relationships/hyperlink" Target="https://ru.wikipedia.org/wiki/%D0%9C%D1%8B%D1%88%D1%8C%D1%8F%D0%BA" TargetMode="External"/><Relationship Id="rId23" Type="http://schemas.openxmlformats.org/officeDocument/2006/relationships/hyperlink" Target="https://ru.wikipedia.org/wiki/%D0%A0%D0%B0%D0%B4%D0%BE%D0%BD" TargetMode="External"/><Relationship Id="rId10" Type="http://schemas.openxmlformats.org/officeDocument/2006/relationships/hyperlink" Target="https://ru.wikipedia.org/wiki/%D0%9A%D1%80%D0%B5%D0%BC%D0%BD%D0%B8%D0%B9" TargetMode="External"/><Relationship Id="rId19" Type="http://schemas.openxmlformats.org/officeDocument/2006/relationships/hyperlink" Target="https://ru.wikipedia.org/wiki/%D0%A2%D0%B5%D0%BB%D0%BB%D1%83%D1%80" TargetMode="External"/><Relationship Id="rId4" Type="http://schemas.openxmlformats.org/officeDocument/2006/relationships/hyperlink" Target="https://ru.wikipedia.org/wiki/%D0%91%D0%BE%D1%80_(%D1%8D%D0%BB%D0%B5%D0%BC%D0%B5%D0%BD%D1%82)" TargetMode="External"/><Relationship Id="rId9" Type="http://schemas.openxmlformats.org/officeDocument/2006/relationships/hyperlink" Target="https://ru.wikipedia.org/wiki/%D0%9D%D0%B5%D0%BE%D0%BD" TargetMode="External"/><Relationship Id="rId14" Type="http://schemas.openxmlformats.org/officeDocument/2006/relationships/hyperlink" Target="https://ru.wikipedia.org/wiki/%D0%90%D1%80%D0%B3%D0%BE%D0%BD" TargetMode="External"/><Relationship Id="rId22" Type="http://schemas.openxmlformats.org/officeDocument/2006/relationships/hyperlink" Target="https://ru.wikipedia.org/wiki/%D0%90%D1%81%D1%82%D0%B0%D1%8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обенности строения атомов неметаллов">
            <a:extLst>
              <a:ext uri="{FF2B5EF4-FFF2-40B4-BE49-F238E27FC236}">
                <a16:creationId xmlns:a16="http://schemas.microsoft.com/office/drawing/2014/main" id="{D328D3EA-2439-4509-8DA7-687E78C77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145"/>
            <a:ext cx="7716983" cy="68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560863-F2D3-4C97-8AF2-E1042F2D3D31}"/>
              </a:ext>
            </a:extLst>
          </p:cNvPr>
          <p:cNvSpPr txBox="1"/>
          <p:nvPr/>
        </p:nvSpPr>
        <p:spPr>
          <a:xfrm>
            <a:off x="889542" y="4627418"/>
            <a:ext cx="10471185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Общая характеристика неметаллов</a:t>
            </a:r>
          </a:p>
          <a:p>
            <a:pPr algn="ctr"/>
            <a:endParaRPr lang="ru-RU" sz="2800" b="1" i="1" dirty="0"/>
          </a:p>
          <a:p>
            <a:pPr algn="r"/>
            <a:r>
              <a:rPr lang="ru-RU" sz="2800" b="1" i="1" dirty="0"/>
              <a:t> Автор: Акуленко М.В., </a:t>
            </a:r>
          </a:p>
          <a:p>
            <a:pPr algn="r"/>
            <a:r>
              <a:rPr lang="ru-RU" sz="2800" b="1" i="1" dirty="0"/>
              <a:t>учитель химии</a:t>
            </a:r>
          </a:p>
        </p:txBody>
      </p:sp>
    </p:spTree>
    <p:extLst>
      <p:ext uri="{BB962C8B-B14F-4D97-AF65-F5344CB8AC3E}">
        <p14:creationId xmlns:p14="http://schemas.microsoft.com/office/powerpoint/2010/main" val="88879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24193" y="980728"/>
            <a:ext cx="248680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Галогены -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VIIA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5640" y="1052737"/>
            <a:ext cx="29162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15"/>
          <p:cNvSpPr txBox="1">
            <a:spLocks noChangeArrowheads="1"/>
          </p:cNvSpPr>
          <p:nvPr/>
        </p:nvSpPr>
        <p:spPr bwMode="auto">
          <a:xfrm>
            <a:off x="9264353" y="2780928"/>
            <a:ext cx="9557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/>
              <a:t>Cl</a:t>
            </a:r>
            <a:r>
              <a:rPr lang="en-US" sz="5400" b="1" baseline="-25000" dirty="0"/>
              <a:t>2</a:t>
            </a:r>
            <a:endParaRPr lang="ru-RU" sz="5400" b="1" baseline="-25000" dirty="0"/>
          </a:p>
        </p:txBody>
      </p:sp>
      <p:pic>
        <p:nvPicPr>
          <p:cNvPr id="14342" name="Рисунок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75520" y="3717032"/>
            <a:ext cx="3263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17"/>
          <p:cNvSpPr txBox="1">
            <a:spLocks noChangeArrowheads="1"/>
          </p:cNvSpPr>
          <p:nvPr/>
        </p:nvSpPr>
        <p:spPr bwMode="auto">
          <a:xfrm>
            <a:off x="1703512" y="5661248"/>
            <a:ext cx="1053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/>
              <a:t>Br</a:t>
            </a:r>
            <a:r>
              <a:rPr lang="en-US" sz="5400" b="1" baseline="-25000" dirty="0"/>
              <a:t>2</a:t>
            </a:r>
            <a:endParaRPr lang="ru-RU" sz="5400" b="1" baseline="-25000" dirty="0"/>
          </a:p>
        </p:txBody>
      </p:sp>
      <p:pic>
        <p:nvPicPr>
          <p:cNvPr id="14346" name="Рисунок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16081" y="3861048"/>
            <a:ext cx="29876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Box 21"/>
          <p:cNvSpPr txBox="1">
            <a:spLocks noChangeArrowheads="1"/>
          </p:cNvSpPr>
          <p:nvPr/>
        </p:nvSpPr>
        <p:spPr bwMode="auto">
          <a:xfrm>
            <a:off x="6960096" y="5589240"/>
            <a:ext cx="603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/>
              <a:t>I</a:t>
            </a:r>
            <a:r>
              <a:rPr lang="en-US" sz="5400" b="1" baseline="-25000" dirty="0"/>
              <a:t>2</a:t>
            </a:r>
            <a:endParaRPr lang="ru-RU" sz="5400" b="1" baseline="-2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52728" y="428604"/>
            <a:ext cx="6000792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Агрегатное состояние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8348" y="1428736"/>
            <a:ext cx="2438172" cy="714380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914400"/>
            <a:r>
              <a:rPr lang="ru-RU" sz="3200" b="1" dirty="0">
                <a:solidFill>
                  <a:prstClr val="black"/>
                </a:solidFill>
                <a:latin typeface="Calibri"/>
              </a:rPr>
              <a:t>Газы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166910" y="2643182"/>
            <a:ext cx="2428892" cy="1357322"/>
            <a:chOff x="500063" y="1000133"/>
            <a:chExt cx="2032554" cy="6575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00063" y="1000133"/>
              <a:ext cx="2032554" cy="657522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19321" y="1019391"/>
              <a:ext cx="1994038" cy="6190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Не,</a:t>
              </a:r>
              <a:r>
                <a:rPr lang="en-US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 N</a:t>
              </a:r>
              <a:r>
                <a:rPr lang="en-US" sz="3200" baseline="-25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2</a:t>
              </a:r>
              <a:r>
                <a:rPr lang="ru-RU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,</a:t>
              </a:r>
              <a:r>
                <a:rPr lang="en-US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 </a:t>
              </a:r>
              <a:r>
                <a:rPr lang="ru-RU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Н</a:t>
              </a:r>
              <a:r>
                <a:rPr lang="ru-RU" sz="3200" baseline="-25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2</a:t>
              </a:r>
              <a:r>
                <a:rPr lang="ru-RU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,</a:t>
              </a:r>
              <a:endParaRPr lang="en-U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Cl</a:t>
              </a:r>
              <a:r>
                <a:rPr lang="en-US" sz="3200" baseline="-25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2</a:t>
              </a:r>
              <a:r>
                <a:rPr lang="en-US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, O</a:t>
              </a:r>
              <a:r>
                <a:rPr lang="en-US" sz="3200" baseline="-25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2</a:t>
              </a:r>
              <a:r>
                <a:rPr lang="en-US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, O</a:t>
              </a:r>
              <a:r>
                <a:rPr lang="en-US" sz="3200" baseline="-25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3</a:t>
              </a:r>
              <a:endParaRPr lang="ru-RU" sz="3200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  <p:pic>
        <p:nvPicPr>
          <p:cNvPr id="10" name="Рисунок 33" descr="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4429132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5024430" y="1428736"/>
            <a:ext cx="2438172" cy="657522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914400"/>
            <a:r>
              <a:rPr lang="ru-RU" sz="3200" b="1" dirty="0">
                <a:solidFill>
                  <a:prstClr val="black"/>
                </a:solidFill>
                <a:latin typeface="Calibri"/>
              </a:rPr>
              <a:t>Жидкие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10513" y="1428736"/>
            <a:ext cx="2405281" cy="642942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914400"/>
            <a:r>
              <a:rPr lang="ru-RU" sz="3200" b="1" dirty="0">
                <a:solidFill>
                  <a:prstClr val="black"/>
                </a:solidFill>
                <a:latin typeface="Calibri"/>
              </a:rPr>
              <a:t>Твердые</a:t>
            </a:r>
            <a:r>
              <a:rPr lang="ru-RU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95868" y="2643182"/>
            <a:ext cx="2286016" cy="1143008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914400"/>
            <a:r>
              <a:rPr lang="en-U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Br</a:t>
            </a:r>
            <a:r>
              <a:rPr lang="en-US" sz="3200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</a:t>
            </a:r>
            <a:endParaRPr lang="ru-RU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pic>
        <p:nvPicPr>
          <p:cNvPr id="23" name="Рисунок 32" descr="3.jpeg"/>
          <p:cNvPicPr>
            <a:picLocks noChangeAspect="1"/>
          </p:cNvPicPr>
          <p:nvPr/>
        </p:nvPicPr>
        <p:blipFill>
          <a:blip r:embed="rId3"/>
          <a:srcRect t="17873"/>
          <a:stretch>
            <a:fillRect/>
          </a:stretch>
        </p:blipFill>
        <p:spPr bwMode="auto">
          <a:xfrm>
            <a:off x="5381621" y="4429132"/>
            <a:ext cx="137722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7881950" y="2643182"/>
            <a:ext cx="2357454" cy="1357322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914400"/>
            <a:r>
              <a:rPr lang="en-U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I</a:t>
            </a:r>
            <a:r>
              <a:rPr lang="en-US" sz="3200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</a:t>
            </a:r>
            <a:r>
              <a:rPr lang="en-U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, P</a:t>
            </a:r>
            <a:r>
              <a:rPr lang="en-US" sz="3200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4</a:t>
            </a:r>
            <a:r>
              <a:rPr lang="en-U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, C, </a:t>
            </a:r>
          </a:p>
          <a:p>
            <a:pPr algn="ctr" defTabSz="914400"/>
            <a:r>
              <a:rPr lang="en-U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Si, B, S</a:t>
            </a:r>
            <a:r>
              <a:rPr lang="en-US" sz="3200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8</a:t>
            </a:r>
            <a:endParaRPr lang="ru-RU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pic>
        <p:nvPicPr>
          <p:cNvPr id="25" name="Рисунок 29" descr="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6458" y="4143380"/>
            <a:ext cx="162726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 стрелкой 26"/>
          <p:cNvCxnSpPr/>
          <p:nvPr/>
        </p:nvCxnSpPr>
        <p:spPr>
          <a:xfrm rot="5400000">
            <a:off x="3950540" y="1002428"/>
            <a:ext cx="428628" cy="4239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2"/>
          </p:cNvCxnSpPr>
          <p:nvPr/>
        </p:nvCxnSpPr>
        <p:spPr>
          <a:xfrm rot="5400000">
            <a:off x="5738810" y="1214422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024826" y="1000108"/>
            <a:ext cx="806904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Химия\Уроки\картинки урок знаний\Неметаллы\Кремний\кремн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884" y="514351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 неметаллов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БЕЛЫЙ  </a:t>
            </a:r>
          </a:p>
        </p:txBody>
      </p:sp>
      <p:pic>
        <p:nvPicPr>
          <p:cNvPr id="6" name="Содержимое 5" descr="126353896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75527"/>
          <a:stretch>
            <a:fillRect/>
          </a:stretch>
        </p:blipFill>
        <p:spPr>
          <a:xfrm>
            <a:off x="2309786" y="2143117"/>
            <a:ext cx="1709750" cy="2507271"/>
          </a:xfrm>
        </p:spPr>
      </p:pic>
      <p:sp>
        <p:nvSpPr>
          <p:cNvPr id="7" name="TextBox 6"/>
          <p:cNvSpPr txBox="1"/>
          <p:nvPr/>
        </p:nvSpPr>
        <p:spPr>
          <a:xfrm>
            <a:off x="6167438" y="1500174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ЧЕРНЫЙ </a:t>
            </a:r>
          </a:p>
        </p:txBody>
      </p:sp>
      <p:pic>
        <p:nvPicPr>
          <p:cNvPr id="2051" name="Picture 3" descr="D:\Химия\Уроки\картинки урок знаний\Неметаллы\картинки Фосфор\1263538964.jpg"/>
          <p:cNvPicPr>
            <a:picLocks noChangeAspect="1" noChangeArrowheads="1"/>
          </p:cNvPicPr>
          <p:nvPr/>
        </p:nvPicPr>
        <p:blipFill>
          <a:blip r:embed="rId2"/>
          <a:srcRect l="77322"/>
          <a:stretch>
            <a:fillRect/>
          </a:stretch>
        </p:blipFill>
        <p:spPr bwMode="auto">
          <a:xfrm>
            <a:off x="5024431" y="2214554"/>
            <a:ext cx="1524045" cy="2428892"/>
          </a:xfrm>
          <a:prstGeom prst="rect">
            <a:avLst/>
          </a:prstGeom>
          <a:noFill/>
        </p:spPr>
      </p:pic>
      <p:pic>
        <p:nvPicPr>
          <p:cNvPr id="11" name="Picture 5" descr="graphit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6" y="2214554"/>
            <a:ext cx="3030526" cy="23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666976" y="4714884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ФОСФОР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744" y="4714884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ФОСФОР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3388" y="4714884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ГРАФИТ</a:t>
            </a:r>
            <a:r>
              <a:rPr lang="ru-RU" dirty="0"/>
              <a:t> </a:t>
            </a:r>
          </a:p>
        </p:txBody>
      </p:sp>
      <p:pic>
        <p:nvPicPr>
          <p:cNvPr id="2053" name="Picture 5" descr="D:\Химия\Уроки\картинки урок знаний\Неметаллы\Галогены\Cl1.jpg"/>
          <p:cNvPicPr>
            <a:picLocks noChangeAspect="1" noChangeArrowheads="1"/>
          </p:cNvPicPr>
          <p:nvPr/>
        </p:nvPicPr>
        <p:blipFill>
          <a:blip r:embed="rId4"/>
          <a:srcRect l="11565" t="20708" r="7415" b="26200"/>
          <a:stretch>
            <a:fillRect/>
          </a:stretch>
        </p:blipFill>
        <p:spPr bwMode="auto">
          <a:xfrm>
            <a:off x="4810116" y="5242776"/>
            <a:ext cx="3286148" cy="16152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38282" y="5643578"/>
            <a:ext cx="284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ЖЕЛТО-ЗЕЛЕНЫЙ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10579" y="628652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ХЛОР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 неметаллов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8349" y="1285860"/>
            <a:ext cx="166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КРАСНЫЙ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1554" y="1285860"/>
            <a:ext cx="1541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ЖЕЛТЫЙ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4760" y="1285860"/>
            <a:ext cx="239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ФИОЛЕТОВЫЙ</a:t>
            </a:r>
          </a:p>
        </p:txBody>
      </p:sp>
      <p:pic>
        <p:nvPicPr>
          <p:cNvPr id="3074" name="Picture 2" descr="D:\Химия\Уроки\картинки урок знаний\Неметаллы\картинки Фосфор\1263538964.jpg"/>
          <p:cNvPicPr>
            <a:picLocks noChangeAspect="1" noChangeArrowheads="1"/>
          </p:cNvPicPr>
          <p:nvPr/>
        </p:nvPicPr>
        <p:blipFill>
          <a:blip r:embed="rId2"/>
          <a:srcRect l="24286" r="49196"/>
          <a:stretch>
            <a:fillRect/>
          </a:stretch>
        </p:blipFill>
        <p:spPr bwMode="auto">
          <a:xfrm>
            <a:off x="2238348" y="1928802"/>
            <a:ext cx="1729666" cy="2357454"/>
          </a:xfrm>
          <a:prstGeom prst="rect">
            <a:avLst/>
          </a:prstGeom>
          <a:noFill/>
        </p:spPr>
      </p:pic>
      <p:pic>
        <p:nvPicPr>
          <p:cNvPr id="3075" name="Picture 3" descr="D:\Химия\Уроки\картинки урок знаний\Неметаллы\Подгруппа кислорода\Сера\Кри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64" y="1928802"/>
            <a:ext cx="2357454" cy="2357454"/>
          </a:xfrm>
          <a:prstGeom prst="rect">
            <a:avLst/>
          </a:prstGeom>
          <a:noFill/>
        </p:spPr>
      </p:pic>
      <p:pic>
        <p:nvPicPr>
          <p:cNvPr id="3076" name="Picture 4" descr="D:\Химия\Уроки\картинки урок знаний\Неметаллы\Галогены\йод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1" y="1928802"/>
            <a:ext cx="3231597" cy="23665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52662" y="4429132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ФОСФОР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0183" y="442913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СЕРА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16" y="4429132"/>
            <a:ext cx="64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ЙОД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6910" y="5214950"/>
            <a:ext cx="223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БЕСЦВЕТНЫЙ</a:t>
            </a:r>
          </a:p>
        </p:txBody>
      </p:sp>
      <p:pic>
        <p:nvPicPr>
          <p:cNvPr id="17" name="Рисунок 5" descr="46220163_b.jpg"/>
          <p:cNvPicPr>
            <a:picLocks noChangeAspect="1"/>
          </p:cNvPicPr>
          <p:nvPr/>
        </p:nvPicPr>
        <p:blipFill>
          <a:blip r:embed="rId5"/>
          <a:srcRect t="10277" b="14361"/>
          <a:stretch>
            <a:fillRect/>
          </a:stretch>
        </p:blipFill>
        <p:spPr bwMode="auto">
          <a:xfrm>
            <a:off x="4667240" y="4938516"/>
            <a:ext cx="1857388" cy="177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667505" y="6286520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УГЛЕРОД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Температура плавления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3 800</a:t>
            </a:r>
            <a:r>
              <a:rPr lang="ru-RU" baseline="30000" dirty="0"/>
              <a:t>0</a:t>
            </a:r>
            <a:r>
              <a:rPr lang="ru-RU" dirty="0"/>
              <a:t> С – у графита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- 210</a:t>
            </a:r>
            <a:r>
              <a:rPr lang="ru-RU" baseline="30000" dirty="0"/>
              <a:t>0</a:t>
            </a:r>
            <a:r>
              <a:rPr lang="ru-RU" dirty="0"/>
              <a:t> С - азота</a:t>
            </a:r>
          </a:p>
        </p:txBody>
      </p:sp>
      <p:pic>
        <p:nvPicPr>
          <p:cNvPr id="4" name="Picture 5" descr="graphit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42" y="1285860"/>
            <a:ext cx="2758532" cy="217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Химия\Уроки\картинки урок знаний\Неметаллы\Подгруппа азота\az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45" y="3857628"/>
            <a:ext cx="3055939" cy="2619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C23E06-E1E8-4CC9-B555-4AE826AAD8A4}"/>
              </a:ext>
            </a:extLst>
          </p:cNvPr>
          <p:cNvSpPr/>
          <p:nvPr/>
        </p:nvSpPr>
        <p:spPr>
          <a:xfrm>
            <a:off x="0" y="102988"/>
            <a:ext cx="12192000" cy="67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свойства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неметаллов (9 класс)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E403EE-1389-456F-9443-D2AD47147C57}"/>
              </a:ext>
            </a:extLst>
          </p:cNvPr>
          <p:cNvSpPr txBox="1"/>
          <p:nvPr/>
        </p:nvSpPr>
        <p:spPr>
          <a:xfrm>
            <a:off x="0" y="2228671"/>
            <a:ext cx="1187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i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2EE8E5C-D0F6-4CD5-AF3A-86928F94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4932"/>
            <a:ext cx="12192000" cy="3747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209484" rIns="91440" bIns="209484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Ковкость отсутствует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Блеска нет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Теплопроводность (только графит)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 разнообразный: желтый, желтовато-зеленый, красно-бурый.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Электропроводность (только графит и черный Фосфор.)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Агрегатное состояние:</a:t>
            </a:r>
            <a:b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газообразное(H</a:t>
            </a:r>
            <a:r>
              <a:rPr lang="ru-RU" sz="24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ru-RU" sz="24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ru-RU" sz="24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,F</a:t>
            </a:r>
            <a:r>
              <a:rPr lang="ru-RU" sz="24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ru-RU" sz="24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твердое (Р, С)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жидкое (Br</a:t>
            </a:r>
            <a:r>
              <a:rPr lang="ru-RU" sz="24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019FE0E-A4D1-4C94-8180-8F37DA2268F6}"/>
              </a:ext>
            </a:extLst>
          </p:cNvPr>
          <p:cNvGrpSpPr/>
          <p:nvPr/>
        </p:nvGrpSpPr>
        <p:grpSpPr>
          <a:xfrm>
            <a:off x="160584" y="4620604"/>
            <a:ext cx="2860073" cy="2091534"/>
            <a:chOff x="104339" y="1441079"/>
            <a:chExt cx="2414675" cy="181226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C90BAEB-0CCB-4517-8576-FFDF256FD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39" y="1441079"/>
              <a:ext cx="2414675" cy="181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54B0A8-ECE6-45C1-92BE-F1FEE89BCC70}"/>
                </a:ext>
              </a:extLst>
            </p:cNvPr>
            <p:cNvSpPr txBox="1"/>
            <p:nvPr/>
          </p:nvSpPr>
          <p:spPr>
            <a:xfrm>
              <a:off x="606766" y="2267171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>
                  <a:solidFill>
                    <a:srgbClr val="FFFF00"/>
                  </a:solidFill>
                </a:rPr>
                <a:t>фосфор</a:t>
              </a:r>
              <a:r>
                <a:rPr lang="ru-RU" dirty="0" err="1"/>
                <a:t>й</a:t>
              </a:r>
              <a:endParaRPr lang="ru-RU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25D03FA-5AF5-4C6C-99E9-5EEE0A3A6462}"/>
              </a:ext>
            </a:extLst>
          </p:cNvPr>
          <p:cNvSpPr txBox="1"/>
          <p:nvPr/>
        </p:nvSpPr>
        <p:spPr>
          <a:xfrm>
            <a:off x="-373136" y="4491753"/>
            <a:ext cx="22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красный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7E4C0D4-1BC8-49B9-BAD6-76A162E622E0}"/>
              </a:ext>
            </a:extLst>
          </p:cNvPr>
          <p:cNvGrpSpPr/>
          <p:nvPr/>
        </p:nvGrpSpPr>
        <p:grpSpPr>
          <a:xfrm>
            <a:off x="3144399" y="4630843"/>
            <a:ext cx="2431068" cy="2091534"/>
            <a:chOff x="2640778" y="1729985"/>
            <a:chExt cx="1942748" cy="181226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7DE4997-F338-4BB7-AA0F-DC9FEDEDF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0778" y="1729985"/>
              <a:ext cx="1942748" cy="181226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15208C-3A72-48AD-A75F-9CE3D635B444}"/>
                </a:ext>
              </a:extLst>
            </p:cNvPr>
            <p:cNvSpPr txBox="1"/>
            <p:nvPr/>
          </p:nvSpPr>
          <p:spPr>
            <a:xfrm>
              <a:off x="2880516" y="2625879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/>
                <a:t>сера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197D43-6A11-4814-A03F-392C0A39466B}"/>
              </a:ext>
            </a:extLst>
          </p:cNvPr>
          <p:cNvSpPr txBox="1"/>
          <p:nvPr/>
        </p:nvSpPr>
        <p:spPr>
          <a:xfrm>
            <a:off x="2639012" y="4551978"/>
            <a:ext cx="22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желтый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2E4E5-C793-4FDA-BBAA-2ECF1616073A}"/>
              </a:ext>
            </a:extLst>
          </p:cNvPr>
          <p:cNvGrpSpPr/>
          <p:nvPr/>
        </p:nvGrpSpPr>
        <p:grpSpPr>
          <a:xfrm>
            <a:off x="5765973" y="4642509"/>
            <a:ext cx="2793309" cy="2130703"/>
            <a:chOff x="4717343" y="1772392"/>
            <a:chExt cx="2396518" cy="1797389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6B1826A-2A3B-4307-ACAE-27389274A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343" y="1772392"/>
              <a:ext cx="2396518" cy="179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B2D4DD-79BA-4CCE-95FD-92BBA7F984A4}"/>
                </a:ext>
              </a:extLst>
            </p:cNvPr>
            <p:cNvSpPr txBox="1"/>
            <p:nvPr/>
          </p:nvSpPr>
          <p:spPr>
            <a:xfrm>
              <a:off x="5227662" y="2536465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rgbClr val="FFFF00"/>
                  </a:solidFill>
                </a:rPr>
                <a:t>йод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BE1C23-0860-4CD9-A4D6-C5A562F55B5C}"/>
              </a:ext>
            </a:extLst>
          </p:cNvPr>
          <p:cNvSpPr txBox="1"/>
          <p:nvPr/>
        </p:nvSpPr>
        <p:spPr>
          <a:xfrm>
            <a:off x="5765973" y="4557173"/>
            <a:ext cx="22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фиолетовый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BE52213-1FE6-4D0A-B7F4-010F0138F391}"/>
              </a:ext>
            </a:extLst>
          </p:cNvPr>
          <p:cNvGrpSpPr/>
          <p:nvPr/>
        </p:nvGrpSpPr>
        <p:grpSpPr>
          <a:xfrm>
            <a:off x="8749788" y="4642509"/>
            <a:ext cx="3281628" cy="2267749"/>
            <a:chOff x="7646565" y="1742694"/>
            <a:chExt cx="2802075" cy="1868049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E96716C2-2EE4-4867-8732-FD0BD63C1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565" y="1742694"/>
              <a:ext cx="2802075" cy="186804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713B11-EEEE-45A1-8C73-448F2A7B3F8F}"/>
                </a:ext>
              </a:extLst>
            </p:cNvPr>
            <p:cNvSpPr txBox="1"/>
            <p:nvPr/>
          </p:nvSpPr>
          <p:spPr>
            <a:xfrm>
              <a:off x="8378221" y="2364269"/>
              <a:ext cx="16539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rgbClr val="FF0000"/>
                  </a:solidFill>
                </a:rPr>
                <a:t>алмаз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2FCA73D-251D-492F-8534-1C741C07A498}"/>
              </a:ext>
            </a:extLst>
          </p:cNvPr>
          <p:cNvSpPr txBox="1"/>
          <p:nvPr/>
        </p:nvSpPr>
        <p:spPr>
          <a:xfrm>
            <a:off x="8749788" y="4532459"/>
            <a:ext cx="22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бесцветный</a:t>
            </a:r>
          </a:p>
        </p:txBody>
      </p:sp>
    </p:spTree>
    <p:extLst>
      <p:ext uri="{BB962C8B-B14F-4D97-AF65-F5344CB8AC3E}">
        <p14:creationId xmlns:p14="http://schemas.microsoft.com/office/powerpoint/2010/main" val="426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кристаллических решеток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039320"/>
              </p:ext>
            </p:extLst>
          </p:nvPr>
        </p:nvGraphicFramePr>
        <p:xfrm>
          <a:off x="701337" y="1214422"/>
          <a:ext cx="9609508" cy="528641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47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0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ysClr val="windowText" lastClr="000000"/>
                          </a:solidFill>
                        </a:rPr>
                        <a:t>Молекулярная решетка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ysClr val="windowText" lastClr="000000"/>
                          </a:solidFill>
                        </a:rPr>
                        <a:t>Атомная решетка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926">
                <a:tc>
                  <a:txBody>
                    <a:bodyPr/>
                    <a:lstStyle/>
                    <a:p>
                      <a:r>
                        <a:rPr lang="ru-RU" sz="1600" dirty="0"/>
                        <a:t>Частицы в узлах решетки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Молекулы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Атомы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233">
                <a:tc>
                  <a:txBody>
                    <a:bodyPr/>
                    <a:lstStyle/>
                    <a:p>
                      <a:r>
                        <a:rPr lang="ru-RU" sz="1600" dirty="0"/>
                        <a:t>Связь между частицами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Слабые межмолекулярные взаимодействия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Прочная ковалентная связь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465">
                <a:tc>
                  <a:txBody>
                    <a:bodyPr/>
                    <a:lstStyle/>
                    <a:p>
                      <a:r>
                        <a:rPr lang="ru-RU" sz="1600" dirty="0"/>
                        <a:t>Примеры 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Кислород</a:t>
                      </a:r>
                      <a:r>
                        <a:rPr lang="ru-RU" sz="2000" baseline="0" dirty="0"/>
                        <a:t>      </a:t>
                      </a:r>
                      <a:r>
                        <a:rPr lang="ru-RU" sz="2000" dirty="0"/>
                        <a:t>Азот</a:t>
                      </a:r>
                    </a:p>
                    <a:p>
                      <a:pPr algn="ctr"/>
                      <a:r>
                        <a:rPr lang="ru-RU" sz="2000" dirty="0"/>
                        <a:t>Фосфор</a:t>
                      </a:r>
                      <a:r>
                        <a:rPr lang="ru-RU" sz="2000" baseline="0" dirty="0"/>
                        <a:t>         </a:t>
                      </a:r>
                      <a:r>
                        <a:rPr lang="ru-RU" sz="2000" dirty="0"/>
                        <a:t>Сера</a:t>
                      </a:r>
                    </a:p>
                    <a:p>
                      <a:pPr algn="ctr"/>
                      <a:r>
                        <a:rPr lang="ru-RU" sz="2000" dirty="0"/>
                        <a:t>Йод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Углерод (алмаз)</a:t>
                      </a:r>
                    </a:p>
                    <a:p>
                      <a:pPr algn="ctr"/>
                      <a:r>
                        <a:rPr lang="ru-RU" sz="2000" dirty="0"/>
                        <a:t>Кремний</a:t>
                      </a:r>
                    </a:p>
                    <a:p>
                      <a:pPr algn="ctr"/>
                      <a:r>
                        <a:rPr lang="ru-RU" sz="2000" dirty="0"/>
                        <a:t>Бор</a:t>
                      </a:r>
                      <a:r>
                        <a:rPr lang="ru-RU" sz="2000" baseline="0" dirty="0"/>
                        <a:t> 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697">
                <a:tc>
                  <a:txBody>
                    <a:bodyPr/>
                    <a:lstStyle/>
                    <a:p>
                      <a:r>
                        <a:rPr lang="ru-RU" sz="1600" dirty="0"/>
                        <a:t>Физические свойства 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Малая прочность</a:t>
                      </a:r>
                    </a:p>
                    <a:p>
                      <a:pPr algn="ctr"/>
                      <a:r>
                        <a:rPr lang="ru-RU" sz="2000" dirty="0"/>
                        <a:t>Низкие</a:t>
                      </a:r>
                      <a:r>
                        <a:rPr lang="ru-RU" sz="2000" baseline="0" dirty="0"/>
                        <a:t> температуры кипения и плавления</a:t>
                      </a:r>
                    </a:p>
                    <a:p>
                      <a:pPr algn="ctr"/>
                      <a:r>
                        <a:rPr lang="ru-RU" sz="2000" baseline="0" dirty="0"/>
                        <a:t>Высокая летучесть 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Высокие температуры кипения и плавления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Аллотропия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Разное типы кристаллических решеток</a:t>
            </a:r>
          </a:p>
        </p:txBody>
      </p:sp>
      <p:pic>
        <p:nvPicPr>
          <p:cNvPr id="5" name="Picture 9" descr="Красный фосф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00" y="2981744"/>
            <a:ext cx="2786082" cy="209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Белый фосфор №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9" y="2928934"/>
            <a:ext cx="285865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67307" y="2357430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Р - фосфор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9787" y="5429264"/>
            <a:ext cx="313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Красный фосфор - атомная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0315" y="5429264"/>
            <a:ext cx="3532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Белый фосфор - молекулярная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Аллотропия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Разная структура кристаллических решеток</a:t>
            </a:r>
          </a:p>
        </p:txBody>
      </p:sp>
      <p:sp>
        <p:nvSpPr>
          <p:cNvPr id="4" name="TextBox 37"/>
          <p:cNvSpPr txBox="1">
            <a:spLocks noChangeArrowheads="1"/>
          </p:cNvSpPr>
          <p:nvPr/>
        </p:nvSpPr>
        <p:spPr bwMode="auto">
          <a:xfrm>
            <a:off x="5095868" y="2214554"/>
            <a:ext cx="1850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С - углерод</a:t>
            </a:r>
          </a:p>
        </p:txBody>
      </p:sp>
      <p:pic>
        <p:nvPicPr>
          <p:cNvPr id="5" name="Picture 6" descr="Кристаллическая решётка алма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2857496"/>
            <a:ext cx="2054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Алмаз с ди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299" y="4857760"/>
            <a:ext cx="219288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кристаллическая решётка графи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2" y="2786058"/>
            <a:ext cx="22597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0890561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7702" y="4786322"/>
            <a:ext cx="2315694" cy="17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24101" y="5000636"/>
            <a:ext cx="112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Тетраэдр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8943" y="500063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Слоистая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C23E06-E1E8-4CC9-B555-4AE826AAD8A4}"/>
              </a:ext>
            </a:extLst>
          </p:cNvPr>
          <p:cNvSpPr/>
          <p:nvPr/>
        </p:nvSpPr>
        <p:spPr>
          <a:xfrm>
            <a:off x="0" y="0"/>
            <a:ext cx="12192000" cy="67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Общая характеристика неметаллов (9 класс)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3EF6BC-FF74-4704-A7FA-4CC4A772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875206"/>
            <a:ext cx="3505200" cy="23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3D6185-A6AB-4EC0-BAFF-402077CE027E}"/>
              </a:ext>
            </a:extLst>
          </p:cNvPr>
          <p:cNvSpPr txBox="1"/>
          <p:nvPr/>
        </p:nvSpPr>
        <p:spPr>
          <a:xfrm>
            <a:off x="-386694" y="2801673"/>
            <a:ext cx="223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кремний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E141B02-958B-44C9-98AB-51DC79D9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201783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F56BD-351A-4E7A-89E4-CB278ED983DB}"/>
              </a:ext>
            </a:extLst>
          </p:cNvPr>
          <p:cNvSpPr txBox="1"/>
          <p:nvPr/>
        </p:nvSpPr>
        <p:spPr>
          <a:xfrm>
            <a:off x="-386694" y="5430573"/>
            <a:ext cx="223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сера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52DC010-087D-4FBF-82E5-424CA06EC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2" y="731609"/>
            <a:ext cx="2341418" cy="15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F44404-708C-4E30-AC49-49C766AA1EDE}"/>
              </a:ext>
            </a:extLst>
          </p:cNvPr>
          <p:cNvSpPr txBox="1"/>
          <p:nvPr/>
        </p:nvSpPr>
        <p:spPr>
          <a:xfrm>
            <a:off x="9415883" y="1914259"/>
            <a:ext cx="223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углерод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F28C7-F29E-41AE-B1D7-64557F89CB19}"/>
              </a:ext>
            </a:extLst>
          </p:cNvPr>
          <p:cNvSpPr txBox="1"/>
          <p:nvPr/>
        </p:nvSpPr>
        <p:spPr>
          <a:xfrm>
            <a:off x="3794760" y="875206"/>
            <a:ext cx="5897880" cy="50783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Нахождение неметаллов в природе</a:t>
            </a:r>
          </a:p>
          <a:p>
            <a:r>
              <a:rPr lang="ru-RU" sz="2000" dirty="0"/>
              <a:t>Неметаллы находятся в земной коре (в большинстве своем кислород и кремний – 76% от массы земной коры а также </a:t>
            </a:r>
            <a:r>
              <a:rPr lang="en-US" sz="2000" dirty="0"/>
              <a:t>As, Se, I. </a:t>
            </a:r>
            <a:r>
              <a:rPr lang="ru-RU" sz="2000" dirty="0"/>
              <a:t>Те, но в очень незначительных количества. В воздухе (азот и кислород), в составе растительной массы (98% - углерод</a:t>
            </a:r>
            <a:r>
              <a:rPr lang="en-US" sz="2000" dirty="0"/>
              <a:t> </a:t>
            </a:r>
            <a:r>
              <a:rPr lang="ru-RU" sz="2000" dirty="0"/>
              <a:t>, водород, кислород, сера, фосфор и азот), а так же в основе массы человека 97,6% - - углерод, водород, кислород, сера, фосфор и азот). Водород и гелий – входят в состав космических объектов, включая Солнце. Чаще всего в природе неметаллы встречаются в виде соединений.</a:t>
            </a:r>
          </a:p>
        </p:txBody>
      </p:sp>
    </p:spTree>
    <p:extLst>
      <p:ext uri="{BB962C8B-B14F-4D97-AF65-F5344CB8AC3E}">
        <p14:creationId xmlns:p14="http://schemas.microsoft.com/office/powerpoint/2010/main" val="93323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F64425-7C83-C1AA-0F06-346586ED1273}"/>
              </a:ext>
            </a:extLst>
          </p:cNvPr>
          <p:cNvSpPr txBox="1"/>
          <p:nvPr/>
        </p:nvSpPr>
        <p:spPr>
          <a:xfrm>
            <a:off x="2654423" y="128930"/>
            <a:ext cx="7188693" cy="5272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71069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1069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должны узнать на уроке?: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171069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неметаллов в Периодической системе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Д.И.Менделеева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171069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строения атомов, простых веществ – неметаллов.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171069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Физические свойства неметаллов.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171069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Аллотропия неметаллов, причины.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171069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неметаллов в природе. Состав воздуха.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8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C23E06-E1E8-4CC9-B555-4AE826AAD8A4}"/>
              </a:ext>
            </a:extLst>
          </p:cNvPr>
          <p:cNvSpPr/>
          <p:nvPr/>
        </p:nvSpPr>
        <p:spPr>
          <a:xfrm>
            <a:off x="0" y="0"/>
            <a:ext cx="12192000" cy="67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Общая характеристика неметаллов (9 класс)</a:t>
            </a:r>
            <a:endParaRPr lang="ru-RU" b="1" i="0" dirty="0">
              <a:solidFill>
                <a:srgbClr val="37474F"/>
              </a:solidFill>
              <a:effectLst/>
              <a:latin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4BCEF862-ED59-4B08-9BB6-ECCB7E29AC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015066"/>
                  </p:ext>
                </p:extLst>
              </p:nvPr>
            </p:nvGraphicFramePr>
            <p:xfrm>
              <a:off x="127381" y="675861"/>
              <a:ext cx="11914563" cy="7423441"/>
            </p:xfrm>
            <a:graphic>
              <a:graphicData uri="http://schemas.openxmlformats.org/drawingml/2006/table">
                <a:tbl>
                  <a:tblPr/>
                  <a:tblGrid>
                    <a:gridCol w="2949124">
                      <a:extLst>
                        <a:ext uri="{9D8B030D-6E8A-4147-A177-3AD203B41FA5}">
                          <a16:colId xmlns:a16="http://schemas.microsoft.com/office/drawing/2014/main" val="2546451612"/>
                        </a:ext>
                      </a:extLst>
                    </a:gridCol>
                    <a:gridCol w="8965439">
                      <a:extLst>
                        <a:ext uri="{9D8B030D-6E8A-4147-A177-3AD203B41FA5}">
                          <a16:colId xmlns:a16="http://schemas.microsoft.com/office/drawing/2014/main" val="2878867479"/>
                        </a:ext>
                      </a:extLst>
                    </a:gridCol>
                  </a:tblGrid>
                  <a:tr h="60109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b="1" dirty="0">
                              <a:effectLst/>
                            </a:rPr>
                            <a:t>Область применения</a:t>
                          </a:r>
                          <a:endParaRPr lang="ru-RU" sz="2400" dirty="0">
                            <a:effectLst/>
                          </a:endParaRP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>
                              <a:effectLst/>
                            </a:rPr>
                            <a:t>Примеры</a:t>
                          </a:r>
                          <a:endParaRPr lang="ru-RU" sz="2400" dirty="0">
                            <a:effectLst/>
                          </a:endParaRP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0506445"/>
                      </a:ext>
                    </a:extLst>
                  </a:tr>
                  <a:tr h="710127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Промышленность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Такие неметаллы, как сера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 азот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1800" b="0" i="0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 фосфор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и хлор </a:t>
                          </a:r>
                          <a:r>
                            <a:rPr lang="ru-RU" sz="1800" b="0" i="0" u="none" strike="noStrike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sz="18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 используются в качестве сырья для получения кислот и др.</a:t>
                          </a:r>
                        </a:p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Сера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используется в качестве сырья в производстве резин.</a:t>
                          </a:r>
                        </a:p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Сажа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служит пигментом в производстве лаков и красок, а также пигментом и наполнителем в производстве пластмасс и резин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776117"/>
                      </a:ext>
                    </a:extLst>
                  </a:tr>
                  <a:tr h="601093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Транспорт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Водород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Н</m:t>
                                  </m:r>
                                </m:e>
                                <m:sub>
                                  <m:r>
                                    <a:rPr lang="ru-RU" sz="18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используется в качестве топлива. Важно, что продукт сгорания этого топлива не загрязняет среду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9609700"/>
                      </a:ext>
                    </a:extLst>
                  </a:tr>
                  <a:tr h="601093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Сельское хозяйство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Сера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используется как эффективное средство борьбы с вредителями и болезнями растений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4420529"/>
                      </a:ext>
                    </a:extLst>
                  </a:tr>
                  <a:tr h="940180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Медицина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Кислород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1800" b="0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применяют в тех случаях, когда у больного затруднено дыхание.</a:t>
                          </a:r>
                        </a:p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Активированный уголь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есть почти в каждой домашней аптечке. Точно так же, как </a:t>
                          </a:r>
                          <a:r>
                            <a:rPr lang="ru-RU" sz="1800" b="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иодная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тинктура — спиртовой раствор иода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sz="1800" b="0" i="0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Мази, в состав которых входит сера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используются при лечении кожных заболеваний.</a:t>
                          </a:r>
                        </a:p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Жидкий азот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1800" b="0" i="0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i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используют не только для хранения биологического материала, но и в косметической медицине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949159"/>
                      </a:ext>
                    </a:extLst>
                  </a:tr>
                  <a:tr h="601093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Подготовка воды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Для дезинфекции воды используют хлор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sz="18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 и озон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1800" b="0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6133981"/>
                      </a:ext>
                    </a:extLst>
                  </a:tr>
                  <a:tr h="601093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Получение высоких температур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 металлургии и металлообработке для того, чтобы, сжигая горючее вещество, создать среду с высокой температурой, используют кислород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1800" b="0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871179"/>
                      </a:ext>
                    </a:extLst>
                  </a:tr>
                  <a:tr h="601093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Пиротехника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 производстве спичек и другой пиротехнической продукции используют серу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 фосфор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и уголь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2428380"/>
                      </a:ext>
                    </a:extLst>
                  </a:tr>
                  <a:tr h="601093">
                    <a:tc>
                      <a:txBody>
                        <a:bodyPr/>
                        <a:lstStyle/>
                        <a:p>
                          <a:r>
                            <a:rPr lang="ru-RU" sz="1800">
                              <a:effectLst/>
                            </a:rPr>
                            <a:t>Пищевая промышленность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Для продления срока годности пищевых продуктов и для создания инертной атмосферы в упаковку закачивается азот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1800" b="0" i="0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5485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4BCEF862-ED59-4B08-9BB6-ECCB7E29AC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015066"/>
                  </p:ext>
                </p:extLst>
              </p:nvPr>
            </p:nvGraphicFramePr>
            <p:xfrm>
              <a:off x="127381" y="675861"/>
              <a:ext cx="11914563" cy="7278180"/>
            </p:xfrm>
            <a:graphic>
              <a:graphicData uri="http://schemas.openxmlformats.org/drawingml/2006/table">
                <a:tbl>
                  <a:tblPr/>
                  <a:tblGrid>
                    <a:gridCol w="2949124">
                      <a:extLst>
                        <a:ext uri="{9D8B030D-6E8A-4147-A177-3AD203B41FA5}">
                          <a16:colId xmlns:a16="http://schemas.microsoft.com/office/drawing/2014/main" val="2546451612"/>
                        </a:ext>
                      </a:extLst>
                    </a:gridCol>
                    <a:gridCol w="8965439">
                      <a:extLst>
                        <a:ext uri="{9D8B030D-6E8A-4147-A177-3AD203B41FA5}">
                          <a16:colId xmlns:a16="http://schemas.microsoft.com/office/drawing/2014/main" val="2878867479"/>
                        </a:ext>
                      </a:extLst>
                    </a:gridCol>
                  </a:tblGrid>
                  <a:tr h="60109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b="1" dirty="0">
                              <a:effectLst/>
                            </a:rPr>
                            <a:t>Область применения</a:t>
                          </a:r>
                          <a:endParaRPr lang="ru-RU" sz="2400" dirty="0">
                            <a:effectLst/>
                          </a:endParaRP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>
                              <a:effectLst/>
                            </a:rPr>
                            <a:t>Примеры</a:t>
                          </a:r>
                          <a:endParaRPr lang="ru-RU" sz="2400" dirty="0">
                            <a:effectLst/>
                          </a:endParaRP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0506445"/>
                      </a:ext>
                    </a:extLst>
                  </a:tr>
                  <a:tr h="1386434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Промышленность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880" t="-43612" r="-68" b="-391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776117"/>
                      </a:ext>
                    </a:extLst>
                  </a:tr>
                  <a:tr h="601093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Транспорт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880" t="-329293" r="-68" b="-796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9609700"/>
                      </a:ext>
                    </a:extLst>
                  </a:tr>
                  <a:tr h="601093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Сельское хозяйство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Сера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используется как эффективное средство борьбы с вредителями и болезнями растений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4420529"/>
                      </a:ext>
                    </a:extLst>
                  </a:tr>
                  <a:tr h="1660754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Медицина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880" t="-192647" r="-68" b="-1536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949159"/>
                      </a:ext>
                    </a:extLst>
                  </a:tr>
                  <a:tr h="601093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Подготовка воды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880" t="-804040" r="-68" b="-3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6133981"/>
                      </a:ext>
                    </a:extLst>
                  </a:tr>
                  <a:tr h="624434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Получение высоких температур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880" t="-868932" r="-68" b="-209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871179"/>
                      </a:ext>
                    </a:extLst>
                  </a:tr>
                  <a:tr h="601093">
                    <a:tc>
                      <a:txBody>
                        <a:bodyPr/>
                        <a:lstStyle/>
                        <a:p>
                          <a:r>
                            <a:rPr lang="ru-RU" sz="2000" b="0" dirty="0">
                              <a:effectLst/>
                            </a:rPr>
                            <a:t>Пиротехника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 производстве спичек и другой пиротехнической продукции используют серу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 фосфор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и уголь </a:t>
                          </a:r>
                          <a:r>
                            <a:rPr lang="ru-RU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2428380"/>
                      </a:ext>
                    </a:extLst>
                  </a:tr>
                  <a:tr h="601093">
                    <a:tc>
                      <a:txBody>
                        <a:bodyPr/>
                        <a:lstStyle/>
                        <a:p>
                          <a:r>
                            <a:rPr lang="ru-RU" sz="1800">
                              <a:effectLst/>
                            </a:rPr>
                            <a:t>Пищевая промышленность</a:t>
                          </a:r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417" marR="7417" marT="7417" marB="7417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880" t="-1107071" r="-68" b="-191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54854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257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2344BE9-5DEA-FD6A-3047-D387B1E45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Подведем итог урока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0003FF4-F1F6-1FBB-F085-5EFC269579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 err="1">
                <a:solidFill>
                  <a:srgbClr val="003300"/>
                </a:solidFill>
              </a:rPr>
              <a:t>х.э</a:t>
            </a:r>
            <a:r>
              <a:rPr lang="ru-RU" altLang="ru-RU" sz="2400" dirty="0">
                <a:solidFill>
                  <a:srgbClr val="003300"/>
                </a:solidFill>
              </a:rPr>
              <a:t> </a:t>
            </a:r>
            <a:r>
              <a:rPr lang="ru-RU" altLang="ru-RU" sz="2400" dirty="0" err="1">
                <a:solidFill>
                  <a:srgbClr val="003300"/>
                </a:solidFill>
              </a:rPr>
              <a:t>неМе</a:t>
            </a:r>
            <a:r>
              <a:rPr lang="ru-RU" altLang="ru-RU" sz="2400" dirty="0">
                <a:solidFill>
                  <a:srgbClr val="003300"/>
                </a:solidFill>
              </a:rPr>
              <a:t> располагаются в … ПСХЭ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003300"/>
                </a:solidFill>
              </a:rPr>
              <a:t>на внешнем уровне у их атомов от… до… электронов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003300"/>
                </a:solidFill>
              </a:rPr>
              <a:t>отсюда следует а) радиус атомов…  б)электроотрицательность…в) в химических реакциях в основном проявляют… свойства.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003300"/>
                </a:solidFill>
              </a:rPr>
              <a:t>самый сильный окислитель-…, затем …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003300"/>
                </a:solidFill>
              </a:rPr>
              <a:t>простых веществ </a:t>
            </a:r>
            <a:r>
              <a:rPr lang="ru-RU" altLang="ru-RU" sz="2400" dirty="0" err="1">
                <a:solidFill>
                  <a:srgbClr val="003300"/>
                </a:solidFill>
              </a:rPr>
              <a:t>неМе</a:t>
            </a:r>
            <a:r>
              <a:rPr lang="ru-RU" altLang="ru-RU" sz="2400" dirty="0">
                <a:solidFill>
                  <a:srgbClr val="003300"/>
                </a:solidFill>
              </a:rPr>
              <a:t> больше, чем </a:t>
            </a:r>
            <a:r>
              <a:rPr lang="ru-RU" altLang="ru-RU" sz="2400" dirty="0" err="1">
                <a:solidFill>
                  <a:srgbClr val="003300"/>
                </a:solidFill>
              </a:rPr>
              <a:t>неМе</a:t>
            </a:r>
            <a:r>
              <a:rPr lang="ru-RU" altLang="ru-RU" sz="2400" dirty="0">
                <a:solidFill>
                  <a:srgbClr val="003300"/>
                </a:solidFill>
              </a:rPr>
              <a:t> </a:t>
            </a:r>
            <a:r>
              <a:rPr lang="ru-RU" altLang="ru-RU" sz="2400" dirty="0" err="1">
                <a:solidFill>
                  <a:srgbClr val="003300"/>
                </a:solidFill>
              </a:rPr>
              <a:t>х.э</a:t>
            </a:r>
            <a:r>
              <a:rPr lang="ru-RU" altLang="ru-RU" sz="2400" dirty="0">
                <a:solidFill>
                  <a:srgbClr val="003300"/>
                </a:solidFill>
              </a:rPr>
              <a:t>, </a:t>
            </a:r>
            <a:r>
              <a:rPr lang="ru-RU" altLang="ru-RU" sz="2400" dirty="0" err="1">
                <a:solidFill>
                  <a:srgbClr val="003300"/>
                </a:solidFill>
              </a:rPr>
              <a:t>потому,что</a:t>
            </a:r>
            <a:r>
              <a:rPr lang="ru-RU" altLang="ru-RU" sz="2400" dirty="0">
                <a:solidFill>
                  <a:srgbClr val="003300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6ACA-FA48-1D3D-3C5D-3D5E2C3E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4B4A8-C0D3-A764-CF8E-B4732B36A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A2B0023-C66F-B185-9C87-25C132D9A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9" y="186431"/>
            <a:ext cx="11230253" cy="641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7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C23E06-E1E8-4CC9-B555-4AE826AAD8A4}"/>
              </a:ext>
            </a:extLst>
          </p:cNvPr>
          <p:cNvSpPr/>
          <p:nvPr/>
        </p:nvSpPr>
        <p:spPr>
          <a:xfrm>
            <a:off x="0" y="0"/>
            <a:ext cx="12192000" cy="67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Общая характеристика неметаллов (9 класс)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395BD1-388E-4250-B8B0-66F8BD07CCB4}"/>
              </a:ext>
            </a:extLst>
          </p:cNvPr>
          <p:cNvSpPr txBox="1"/>
          <p:nvPr/>
        </p:nvSpPr>
        <p:spPr>
          <a:xfrm>
            <a:off x="2041863" y="2098527"/>
            <a:ext cx="9208757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Строение атомов неметаллов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Элементы расположены в главных подгруппах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 – VIII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групп.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последнем уровне 4-(8) электронов.</a:t>
            </a:r>
          </a:p>
          <a:p>
            <a:pPr marL="457200" indent="-457200" algn="just" defTabSz="914400">
              <a:buFontTx/>
              <a:buAutoNum type="arabicPeriod"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Небольшой атомный радиус;</a:t>
            </a:r>
          </a:p>
          <a:p>
            <a:pPr marL="457200" indent="-457200" algn="just" defTabSz="914400">
              <a:buFontTx/>
              <a:buAutoNum type="arabicPeriod"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Характерно высокое значение ЭО.</a:t>
            </a:r>
          </a:p>
          <a:p>
            <a:pPr marL="457200" indent="-457200" algn="just" defTabSz="914400">
              <a:buFontTx/>
              <a:buAutoNum type="arabicPeriod"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284F80-CCBF-4599-A460-30851D0A8092}"/>
              </a:ext>
            </a:extLst>
          </p:cNvPr>
          <p:cNvSpPr txBox="1"/>
          <p:nvPr/>
        </p:nvSpPr>
        <p:spPr>
          <a:xfrm>
            <a:off x="-445509" y="67586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Особенности строения неметаллов</a:t>
            </a:r>
          </a:p>
        </p:txBody>
      </p:sp>
    </p:spTree>
    <p:extLst>
      <p:ext uri="{BB962C8B-B14F-4D97-AF65-F5344CB8AC3E}">
        <p14:creationId xmlns:p14="http://schemas.microsoft.com/office/powerpoint/2010/main" val="311845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C23E06-E1E8-4CC9-B555-4AE826AAD8A4}"/>
              </a:ext>
            </a:extLst>
          </p:cNvPr>
          <p:cNvSpPr/>
          <p:nvPr/>
        </p:nvSpPr>
        <p:spPr>
          <a:xfrm>
            <a:off x="0" y="0"/>
            <a:ext cx="12192000" cy="67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Общая характеристика неметаллов (9 класс)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9E5E0-D6F7-4CA6-8228-78FD36DAAF0B}"/>
              </a:ext>
            </a:extLst>
          </p:cNvPr>
          <p:cNvSpPr txBox="1"/>
          <p:nvPr/>
        </p:nvSpPr>
        <p:spPr>
          <a:xfrm>
            <a:off x="0" y="675861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Чтобы выявить свойства, общие для всех неметаллов, нужно прежде всего обратить внимание на их расположение в Периодической системе химических элементов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Д. И. Менделеева.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B847F7E-5309-4768-B5D0-012DDE07EF9F}"/>
              </a:ext>
            </a:extLst>
          </p:cNvPr>
          <p:cNvGraphicFramePr>
            <a:graphicFrameLocks noGrp="1"/>
          </p:cNvGraphicFramePr>
          <p:nvPr/>
        </p:nvGraphicFramePr>
        <p:xfrm>
          <a:off x="1" y="3280594"/>
          <a:ext cx="5961077" cy="4907280"/>
        </p:xfrm>
        <a:graphic>
          <a:graphicData uri="http://schemas.openxmlformats.org/drawingml/2006/table">
            <a:tbl>
              <a:tblPr/>
              <a:tblGrid>
                <a:gridCol w="1422102">
                  <a:extLst>
                    <a:ext uri="{9D8B030D-6E8A-4147-A177-3AD203B41FA5}">
                      <a16:colId xmlns:a16="http://schemas.microsoft.com/office/drawing/2014/main" val="1924633382"/>
                    </a:ext>
                  </a:extLst>
                </a:gridCol>
                <a:gridCol w="681810">
                  <a:extLst>
                    <a:ext uri="{9D8B030D-6E8A-4147-A177-3AD203B41FA5}">
                      <a16:colId xmlns:a16="http://schemas.microsoft.com/office/drawing/2014/main" val="3344951305"/>
                    </a:ext>
                  </a:extLst>
                </a:gridCol>
                <a:gridCol w="712614">
                  <a:extLst>
                    <a:ext uri="{9D8B030D-6E8A-4147-A177-3AD203B41FA5}">
                      <a16:colId xmlns:a16="http://schemas.microsoft.com/office/drawing/2014/main" val="910269598"/>
                    </a:ext>
                  </a:extLst>
                </a:gridCol>
                <a:gridCol w="622123">
                  <a:extLst>
                    <a:ext uri="{9D8B030D-6E8A-4147-A177-3AD203B41FA5}">
                      <a16:colId xmlns:a16="http://schemas.microsoft.com/office/drawing/2014/main" val="2899849812"/>
                    </a:ext>
                  </a:extLst>
                </a:gridCol>
                <a:gridCol w="656057">
                  <a:extLst>
                    <a:ext uri="{9D8B030D-6E8A-4147-A177-3AD203B41FA5}">
                      <a16:colId xmlns:a16="http://schemas.microsoft.com/office/drawing/2014/main" val="1082784162"/>
                    </a:ext>
                  </a:extLst>
                </a:gridCol>
                <a:gridCol w="622123">
                  <a:extLst>
                    <a:ext uri="{9D8B030D-6E8A-4147-A177-3AD203B41FA5}">
                      <a16:colId xmlns:a16="http://schemas.microsoft.com/office/drawing/2014/main" val="4272935955"/>
                    </a:ext>
                  </a:extLst>
                </a:gridCol>
                <a:gridCol w="499113">
                  <a:extLst>
                    <a:ext uri="{9D8B030D-6E8A-4147-A177-3AD203B41FA5}">
                      <a16:colId xmlns:a16="http://schemas.microsoft.com/office/drawing/2014/main" val="4034331017"/>
                    </a:ext>
                  </a:extLst>
                </a:gridCol>
                <a:gridCol w="745135">
                  <a:extLst>
                    <a:ext uri="{9D8B030D-6E8A-4147-A177-3AD203B41FA5}">
                      <a16:colId xmlns:a16="http://schemas.microsoft.com/office/drawing/2014/main" val="1416541378"/>
                    </a:ext>
                  </a:extLst>
                </a:gridCol>
              </a:tblGrid>
              <a:tr h="410100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группа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I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III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IV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V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VI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VII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VIII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252697"/>
                  </a:ext>
                </a:extLst>
              </a:tr>
              <a:tr h="440947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1-й период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2" tooltip="Водород"/>
                        </a:rPr>
                        <a:t>H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3" tooltip="Гелий"/>
                        </a:rPr>
                        <a:t>He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492368"/>
                  </a:ext>
                </a:extLst>
              </a:tr>
              <a:tr h="410100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2-й период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strike="noStrike">
                          <a:solidFill>
                            <a:srgbClr val="0645AD"/>
                          </a:solidFill>
                          <a:effectLst/>
                          <a:hlinkClick r:id="rId4" tooltip="Бор (элемент)"/>
                        </a:rPr>
                        <a:t>B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5" tooltip="Углерод"/>
                        </a:rPr>
                        <a:t>C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6" tooltip="Азот"/>
                        </a:rPr>
                        <a:t>N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7" tooltip="Кислород"/>
                        </a:rPr>
                        <a:t>O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8" tooltip="Фтор"/>
                        </a:rPr>
                        <a:t>F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 dirty="0">
                          <a:solidFill>
                            <a:srgbClr val="0645AD"/>
                          </a:solidFill>
                          <a:effectLst/>
                          <a:hlinkClick r:id="rId9" tooltip="Неон"/>
                        </a:rPr>
                        <a:t>Ne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705866"/>
                  </a:ext>
                </a:extLst>
              </a:tr>
              <a:tr h="410100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3-й период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strike="noStrike" dirty="0">
                          <a:solidFill>
                            <a:srgbClr val="0645AD"/>
                          </a:solidFill>
                          <a:effectLst/>
                          <a:hlinkClick r:id="rId10" tooltip="Кремний"/>
                        </a:rPr>
                        <a:t>Si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11" tooltip="Фосфор"/>
                        </a:rPr>
                        <a:t>P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12" tooltip="Сера"/>
                        </a:rPr>
                        <a:t>S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13" tooltip="Хлор"/>
                        </a:rPr>
                        <a:t>Cl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14" tooltip="Аргон"/>
                        </a:rPr>
                        <a:t>Ar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932637"/>
                  </a:ext>
                </a:extLst>
              </a:tr>
              <a:tr h="410100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4-й период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strike="noStrike">
                          <a:solidFill>
                            <a:srgbClr val="0645AD"/>
                          </a:solidFill>
                          <a:effectLst/>
                          <a:hlinkClick r:id="rId15" tooltip="Мышьяк"/>
                        </a:rPr>
                        <a:t>As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16" tooltip="Селен"/>
                        </a:rPr>
                        <a:t>Se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 dirty="0">
                          <a:solidFill>
                            <a:srgbClr val="0645AD"/>
                          </a:solidFill>
                          <a:effectLst/>
                          <a:hlinkClick r:id="rId17" tooltip="Бром"/>
                        </a:rPr>
                        <a:t>Br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18" tooltip="Криптон"/>
                        </a:rPr>
                        <a:t>Kr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349099"/>
                  </a:ext>
                </a:extLst>
              </a:tr>
              <a:tr h="410100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5-й период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strike="noStrike">
                          <a:solidFill>
                            <a:srgbClr val="0645AD"/>
                          </a:solidFill>
                          <a:effectLst/>
                          <a:hlinkClick r:id="rId19" tooltip="Теллур"/>
                        </a:rPr>
                        <a:t>Te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20" tooltip="Иод"/>
                        </a:rPr>
                        <a:t>I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21" tooltip="Ксенон"/>
                        </a:rPr>
                        <a:t>Xe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7486"/>
                  </a:ext>
                </a:extLst>
              </a:tr>
              <a:tr h="410100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6-й период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>
                          <a:solidFill>
                            <a:srgbClr val="0645AD"/>
                          </a:solidFill>
                          <a:effectLst/>
                          <a:hlinkClick r:id="rId22" tooltip="Астат"/>
                        </a:rPr>
                        <a:t>At</a:t>
                      </a:r>
                      <a:endParaRPr lang="en-US" sz="20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 dirty="0">
                          <a:solidFill>
                            <a:srgbClr val="0645AD"/>
                          </a:solidFill>
                          <a:effectLst/>
                          <a:hlinkClick r:id="rId23" tooltip="Радон"/>
                        </a:rPr>
                        <a:t>Rn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3390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B49AA3-BD5B-40C4-9B5F-662A067A4184}"/>
              </a:ext>
            </a:extLst>
          </p:cNvPr>
          <p:cNvSpPr txBox="1"/>
          <p:nvPr/>
        </p:nvSpPr>
        <p:spPr>
          <a:xfrm>
            <a:off x="0" y="1859553"/>
            <a:ext cx="121920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GothamReg"/>
                <a:ea typeface="+mn-ea"/>
                <a:cs typeface="+mn-cs"/>
              </a:rPr>
              <a:t>    На данный момент существует 22 неметалла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бор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углерод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кремний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азот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фосфор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мышьяк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As,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кислород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сера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селен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теллур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водород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фтор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хлор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бром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Br,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йод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астат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At;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 так же благородные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газы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гелий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неон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аргон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криптон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Kr,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ксенон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Xe,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радон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Rn.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B333CB-0349-4DF1-B530-C71C73272A6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98564" y="3280595"/>
            <a:ext cx="5077155" cy="35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6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CF5EFB7-5317-DBA5-7E1A-57AC52A05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Особенности строения атомов неметаллов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6F50A92-85DB-24C5-1803-63B5B3021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0000CC"/>
                </a:solidFill>
              </a:rPr>
              <a:t>Электронов на внешнем уровне атома</a:t>
            </a:r>
          </a:p>
          <a:p>
            <a:r>
              <a:rPr lang="ru-RU" altLang="ru-RU" b="1">
                <a:solidFill>
                  <a:srgbClr val="0000CC"/>
                </a:solidFill>
              </a:rPr>
              <a:t>Радиус атома</a:t>
            </a:r>
          </a:p>
          <a:p>
            <a:r>
              <a:rPr lang="ru-RU" altLang="ru-RU" b="1">
                <a:solidFill>
                  <a:srgbClr val="0000CC"/>
                </a:solidFill>
              </a:rPr>
              <a:t>Электроотрицательность </a:t>
            </a:r>
          </a:p>
          <a:p>
            <a:r>
              <a:rPr lang="ru-RU" altLang="ru-RU" b="1">
                <a:solidFill>
                  <a:srgbClr val="0000CC"/>
                </a:solidFill>
              </a:rPr>
              <a:t>В химических реакциях восстановители или окислители</a:t>
            </a:r>
          </a:p>
          <a:p>
            <a:r>
              <a:rPr lang="ru-RU" altLang="ru-RU" b="1">
                <a:solidFill>
                  <a:srgbClr val="0000CC"/>
                </a:solidFill>
              </a:rPr>
              <a:t>Как изменяются окислительные свойства</a:t>
            </a:r>
          </a:p>
          <a:p>
            <a:r>
              <a:rPr lang="ru-RU" altLang="ru-RU" b="1">
                <a:solidFill>
                  <a:srgbClr val="0000CC"/>
                </a:solidFill>
              </a:rPr>
              <a:t>Самый сильный окислитель</a:t>
            </a:r>
          </a:p>
          <a:p>
            <a:endParaRPr lang="ru-RU" altLang="ru-RU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575051" y="333376"/>
            <a:ext cx="4367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IVA</a:t>
            </a:r>
            <a:endParaRPr lang="ru-RU" sz="4800"/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92313" y="1196975"/>
            <a:ext cx="35988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919289" y="3141663"/>
            <a:ext cx="19800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C </a:t>
            </a:r>
            <a:r>
              <a:rPr lang="en-US" sz="2800" b="1">
                <a:solidFill>
                  <a:srgbClr val="FFFF00"/>
                </a:solidFill>
              </a:rPr>
              <a:t>- </a:t>
            </a:r>
            <a:r>
              <a:rPr lang="ru-RU" sz="2800" b="1">
                <a:solidFill>
                  <a:srgbClr val="FFFF00"/>
                </a:solidFill>
              </a:rPr>
              <a:t>графит</a:t>
            </a:r>
          </a:p>
        </p:txBody>
      </p:sp>
      <p:pic>
        <p:nvPicPr>
          <p:cNvPr id="11269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00825" y="1196976"/>
            <a:ext cx="34988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8040689" y="3284538"/>
            <a:ext cx="17812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FF00"/>
                </a:solidFill>
              </a:rPr>
              <a:t>С</a:t>
            </a:r>
            <a:r>
              <a:rPr lang="ru-RU" sz="2800" b="1">
                <a:solidFill>
                  <a:srgbClr val="FFFF00"/>
                </a:solidFill>
              </a:rPr>
              <a:t> - алмаз</a:t>
            </a:r>
          </a:p>
        </p:txBody>
      </p:sp>
      <p:pic>
        <p:nvPicPr>
          <p:cNvPr id="11271" name="Рисунок 6"/>
          <p:cNvPicPr>
            <a:picLocks noChangeAspect="1" noChangeArrowheads="1"/>
          </p:cNvPicPr>
          <p:nvPr/>
        </p:nvPicPr>
        <p:blipFill>
          <a:blip r:embed="rId4" cstate="email"/>
          <a:srcRect b="6136"/>
          <a:stretch>
            <a:fillRect/>
          </a:stretch>
        </p:blipFill>
        <p:spPr bwMode="auto">
          <a:xfrm>
            <a:off x="4295775" y="3716338"/>
            <a:ext cx="38481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4367214" y="5661025"/>
            <a:ext cx="6815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Si</a:t>
            </a:r>
            <a:endParaRPr lang="ru-RU" sz="54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-VA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Рисунок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47850" y="1125539"/>
            <a:ext cx="38163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15"/>
          <p:cNvSpPr txBox="1">
            <a:spLocks noChangeArrowheads="1"/>
          </p:cNvSpPr>
          <p:nvPr/>
        </p:nvSpPr>
        <p:spPr bwMode="auto">
          <a:xfrm>
            <a:off x="1847851" y="3213100"/>
            <a:ext cx="8755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N</a:t>
            </a:r>
            <a:r>
              <a:rPr lang="en-US" sz="5400" b="1" baseline="-25000">
                <a:solidFill>
                  <a:srgbClr val="FFFF00"/>
                </a:solidFill>
              </a:rPr>
              <a:t>2</a:t>
            </a:r>
            <a:endParaRPr lang="ru-RU" sz="5400" b="1" baseline="-25000">
              <a:solidFill>
                <a:srgbClr val="FFFF00"/>
              </a:solidFill>
            </a:endParaRPr>
          </a:p>
        </p:txBody>
      </p:sp>
      <p:pic>
        <p:nvPicPr>
          <p:cNvPr id="12293" name="Рисунок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24564" y="1125538"/>
            <a:ext cx="4194175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480551" y="3716338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5" name="Рисунок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5051" y="4005263"/>
            <a:ext cx="3673475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6240464" y="5732463"/>
            <a:ext cx="8803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As</a:t>
            </a:r>
            <a:endParaRPr lang="ru-RU" sz="54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96240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>
                <a:latin typeface="Times New Roman" pitchFamily="18" charset="0"/>
                <a:cs typeface="Times New Roman" pitchFamily="18" charset="0"/>
              </a:rPr>
              <a:t>Халькогены -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VIA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3513" y="1484784"/>
            <a:ext cx="39729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54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5400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Рисунок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00826" y="1052514"/>
            <a:ext cx="36052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480551" y="2708275"/>
            <a:ext cx="5116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9" name="Рисунок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63553" y="3717032"/>
            <a:ext cx="410393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17"/>
          <p:cNvSpPr txBox="1">
            <a:spLocks noChangeArrowheads="1"/>
          </p:cNvSpPr>
          <p:nvPr/>
        </p:nvSpPr>
        <p:spPr bwMode="auto">
          <a:xfrm>
            <a:off x="2063553" y="5733256"/>
            <a:ext cx="8595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Se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944</Words>
  <Application>Microsoft Office PowerPoint</Application>
  <PresentationFormat>Широкоэкранный</PresentationFormat>
  <Paragraphs>199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GothamReg</vt:lpstr>
      <vt:lpstr>Open Sans</vt:lpstr>
      <vt:lpstr>Times New Roman</vt:lpstr>
      <vt:lpstr>Wingdings 3</vt:lpstr>
      <vt:lpstr>Легкий дым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строения атомов неметаллов</vt:lpstr>
      <vt:lpstr>Презентация PowerPoint</vt:lpstr>
      <vt:lpstr>Элементы -VA</vt:lpstr>
      <vt:lpstr>Халькогены -VIA</vt:lpstr>
      <vt:lpstr>         Галогены -VIIA</vt:lpstr>
      <vt:lpstr>Презентация PowerPoint</vt:lpstr>
      <vt:lpstr>Цвет неметаллов</vt:lpstr>
      <vt:lpstr>Цвет неметаллов</vt:lpstr>
      <vt:lpstr>Температура плавления</vt:lpstr>
      <vt:lpstr>Презентация PowerPoint</vt:lpstr>
      <vt:lpstr>Типы кристаллических решеток</vt:lpstr>
      <vt:lpstr>Аллотропия</vt:lpstr>
      <vt:lpstr>Аллотропия </vt:lpstr>
      <vt:lpstr>Презентация PowerPoint</vt:lpstr>
      <vt:lpstr>Презентация PowerPoint</vt:lpstr>
      <vt:lpstr>Подведем итог урока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Владимир Акуленко</cp:lastModifiedBy>
  <cp:revision>24</cp:revision>
  <dcterms:created xsi:type="dcterms:W3CDTF">2021-12-19T15:58:11Z</dcterms:created>
  <dcterms:modified xsi:type="dcterms:W3CDTF">2023-06-13T12:07:29Z</dcterms:modified>
</cp:coreProperties>
</file>