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57" r:id="rId3"/>
    <p:sldId id="279" r:id="rId4"/>
    <p:sldId id="283" r:id="rId5"/>
    <p:sldId id="282" r:id="rId6"/>
    <p:sldId id="285" r:id="rId7"/>
    <p:sldId id="261" r:id="rId8"/>
    <p:sldId id="284" r:id="rId9"/>
    <p:sldId id="278" r:id="rId1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6" autoAdjust="0"/>
  </p:normalViewPr>
  <p:slideViewPr>
    <p:cSldViewPr snapToGrid="0">
      <p:cViewPr varScale="1">
        <p:scale>
          <a:sx n="73" d="100"/>
          <a:sy n="73" d="100"/>
        </p:scale>
        <p:origin x="612" y="78"/>
      </p:cViewPr>
      <p:guideLst>
        <p:guide pos="3840"/>
        <p:guide orient="horz" pos="2160"/>
      </p:guideLst>
    </p:cSldViewPr>
  </p:slideViewPr>
  <p:notesTextViewPr>
    <p:cViewPr>
      <p:scale>
        <a:sx n="1" d="1"/>
        <a:sy n="1" d="1"/>
      </p:scale>
      <p:origin x="0" y="0"/>
    </p:cViewPr>
  </p:notesTextViewPr>
  <p:notesViewPr>
    <p:cSldViewPr snapToGrid="0" showGuides="1">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F8B024-5D62-4644-A45F-CE22E2B14DF2}" type="datetime1">
              <a:rPr lang="ru-RU" smtClean="0"/>
              <a:t>30.10.2023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98501B-77B5-4365-9881-C6E19A3C1E42}" type="slidenum">
              <a:rPr lang="ru-RU" smtClean="0"/>
              <a:t>‹#›</a:t>
            </a:fld>
            <a:endParaRPr lang="ru-RU"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2D503-C93A-4B9F-B33D-A02F8025E098}" type="datetime1">
              <a:rPr lang="ru-RU" smtClean="0"/>
              <a:pPr/>
              <a:t>30.10.2023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BD8E7-1312-41F3-99C4-6DA5AF891969}" type="slidenum">
              <a:rPr lang="ru-RU" noProof="0" smtClean="0"/>
              <a:t>‹#›</a:t>
            </a:fld>
            <a:endParaRPr lang="ru-RU" noProof="0"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FC8BD8E7-1312-41F3-99C4-6DA5AF891969}" type="slidenum">
              <a:rPr lang="ru-RU" smtClean="0"/>
              <a:t>1</a:t>
            </a:fld>
            <a:endParaRPr lang="ru-RU" dirty="0"/>
          </a:p>
        </p:txBody>
      </p:sp>
    </p:spTree>
    <p:extLst>
      <p:ext uri="{BB962C8B-B14F-4D97-AF65-F5344CB8AC3E}">
        <p14:creationId xmlns:p14="http://schemas.microsoft.com/office/powerpoint/2010/main" val="13937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FC8BD8E7-1312-41F3-99C4-6DA5AF891969}" type="slidenum">
              <a:rPr lang="ru-RU" smtClean="0"/>
              <a:t>2</a:t>
            </a:fld>
            <a:endParaRPr lang="ru-RU" dirty="0"/>
          </a:p>
        </p:txBody>
      </p:sp>
    </p:spTree>
    <p:extLst>
      <p:ext uri="{BB962C8B-B14F-4D97-AF65-F5344CB8AC3E}">
        <p14:creationId xmlns:p14="http://schemas.microsoft.com/office/powerpoint/2010/main" val="245666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FC8BD8E7-1312-41F3-99C4-6DA5AF891969}" type="slidenum">
              <a:rPr lang="ru-RU" smtClean="0"/>
              <a:t>7</a:t>
            </a:fld>
            <a:endParaRPr lang="ru-RU" dirty="0"/>
          </a:p>
        </p:txBody>
      </p:sp>
    </p:spTree>
    <p:extLst>
      <p:ext uri="{BB962C8B-B14F-4D97-AF65-F5344CB8AC3E}">
        <p14:creationId xmlns:p14="http://schemas.microsoft.com/office/powerpoint/2010/main" val="61846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FC8BD8E7-1312-41F3-99C4-6DA5AF891969}" type="slidenum">
              <a:rPr lang="ru-RU" smtClean="0"/>
              <a:t>9</a:t>
            </a:fld>
            <a:endParaRPr lang="ru-RU" dirty="0"/>
          </a:p>
        </p:txBody>
      </p:sp>
    </p:spTree>
    <p:extLst>
      <p:ext uri="{BB962C8B-B14F-4D97-AF65-F5344CB8AC3E}">
        <p14:creationId xmlns:p14="http://schemas.microsoft.com/office/powerpoint/2010/main" val="226378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lumMod val="75000"/>
          </a:schemeClr>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ctrTitle"/>
          </p:nvPr>
        </p:nvSpPr>
        <p:spPr>
          <a:xfrm>
            <a:off x="838200" y="1548245"/>
            <a:ext cx="10515600" cy="2240280"/>
          </a:xfrm>
        </p:spPr>
        <p:txBody>
          <a:bodyPr rtlCol="0" anchor="b">
            <a:normAutofit/>
          </a:bodyPr>
          <a:lstStyle>
            <a:lvl1pPr algn="ctr">
              <a:defRPr sz="4400">
                <a:solidFill>
                  <a:schemeClr val="bg1"/>
                </a:solidFill>
              </a:defRPr>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838200" y="3854659"/>
            <a:ext cx="10515600" cy="1143000"/>
          </a:xfrm>
        </p:spPr>
        <p:txBody>
          <a:bodyPr rtlCol="0">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Рисунок с подписью">
    <p:spTree>
      <p:nvGrpSpPr>
        <p:cNvPr id="1" name=""/>
        <p:cNvGrpSpPr/>
        <p:nvPr/>
      </p:nvGrpSpPr>
      <p:grpSpPr>
        <a:xfrm>
          <a:off x="0" y="0"/>
          <a:ext cx="0" cy="0"/>
          <a:chOff x="0" y="0"/>
          <a:chExt cx="0" cy="0"/>
        </a:xfrm>
      </p:grpSpPr>
      <p:sp>
        <p:nvSpPr>
          <p:cNvPr id="8" name="Прямоугольник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ru-RU" noProof="0" smtClean="0"/>
              <a:t>Образец заголовка</a:t>
            </a:r>
            <a:endParaRPr lang="ru-RU" noProof="0" dirty="0"/>
          </a:p>
        </p:txBody>
      </p:sp>
      <p:sp>
        <p:nvSpPr>
          <p:cNvPr id="6"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4" name="Замещающий текст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lvl1pPr>
              <a:defRPr/>
            </a:lvl1pPr>
            <a:lvl5pPr>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6254AFD0-002F-45DA-AC56-FBB26B710A6C}" type="datetime1">
              <a:rPr lang="ru-RU" noProof="0" smtClean="0"/>
              <a:t>30.10.2023</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457200"/>
            <a:ext cx="1943100" cy="5719762"/>
          </a:xfrm>
        </p:spPr>
        <p:txBody>
          <a:bodyPr vert="eaVert"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524000" y="457200"/>
            <a:ext cx="7048500" cy="5719762"/>
          </a:xfrm>
        </p:spPr>
        <p:txBody>
          <a:bodyPr vert="eaVert" rtlCol="0"/>
          <a:lstStyle>
            <a:lvl1pPr>
              <a:defRPr/>
            </a:lvl1pPr>
            <a:lvl5pPr>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8800846C-E0CD-48AC-BF46-58816D3205F0}" type="datetime1">
              <a:rPr lang="ru-RU" noProof="0" smtClean="0"/>
              <a:t>30.10.2023</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с рисунками">
    <p:bg>
      <p:bgRef idx="1001">
        <a:schemeClr val="bg1"/>
      </p:bgRef>
    </p:bg>
    <p:spTree>
      <p:nvGrpSpPr>
        <p:cNvPr id="1" name=""/>
        <p:cNvGrpSpPr/>
        <p:nvPr/>
      </p:nvGrpSpPr>
      <p:grpSpPr>
        <a:xfrm>
          <a:off x="0" y="0"/>
          <a:ext cx="0" cy="0"/>
          <a:chOff x="0" y="0"/>
          <a:chExt cx="0" cy="0"/>
        </a:xfrm>
      </p:grpSpPr>
      <p:sp>
        <p:nvSpPr>
          <p:cNvPr id="8" name="Прямоугольник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ctrTitle"/>
          </p:nvPr>
        </p:nvSpPr>
        <p:spPr>
          <a:xfrm>
            <a:off x="533400" y="5084483"/>
            <a:ext cx="11125200" cy="914400"/>
          </a:xfrm>
        </p:spPr>
        <p:txBody>
          <a:bodyPr rtlCol="0" anchor="b">
            <a:normAutofit/>
          </a:bodyPr>
          <a:lstStyle>
            <a:lvl1pPr algn="ctr">
              <a:defRPr sz="4400" spc="-50" baseline="0">
                <a:solidFill>
                  <a:schemeClr val="bg1"/>
                </a:solidFill>
              </a:defRPr>
            </a:lvl1pPr>
          </a:lstStyle>
          <a:p>
            <a:pPr rtl="0"/>
            <a:r>
              <a:rPr lang="ru-RU" noProof="0" smtClean="0"/>
              <a:t>Образец заголовка</a:t>
            </a:r>
            <a:endParaRPr lang="ru-RU" noProof="0" dirty="0"/>
          </a:p>
        </p:txBody>
      </p:sp>
      <p:sp>
        <p:nvSpPr>
          <p:cNvPr id="9"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1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14"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3" name="Подзаголовок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idx="1"/>
          </p:nvPr>
        </p:nvSpPr>
        <p:spPr/>
        <p:txBody>
          <a:bodyPr rtlCol="0"/>
          <a:lstStyle>
            <a:lvl1pPr>
              <a:defRPr/>
            </a:lvl1pPr>
            <a:lvl5pPr>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6BBA994C-0A68-4F64-BDAE-B675475366AA}" type="datetime1">
              <a:rPr lang="ru-RU" noProof="0" smtClean="0"/>
              <a:t>30.10.2023</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bg>
      <p:bgPr>
        <a:solidFill>
          <a:schemeClr val="accent1">
            <a:lumMod val="75000"/>
          </a:schemeClr>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ru-RU" noProof="0" smtClean="0"/>
              <a:t>Образец заголовка</a:t>
            </a:r>
            <a:endParaRPr lang="ru-RU" noProof="0" dirty="0"/>
          </a:p>
        </p:txBody>
      </p:sp>
      <p:sp>
        <p:nvSpPr>
          <p:cNvPr id="5" name="Текст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ru-RU" noProof="0" smtClean="0"/>
              <a:t>Образец текста</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15240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Объект 3"/>
          <p:cNvSpPr>
            <a:spLocks noGrp="1"/>
          </p:cNvSpPr>
          <p:nvPr>
            <p:ph sz="half" idx="2"/>
          </p:nvPr>
        </p:nvSpPr>
        <p:spPr>
          <a:xfrm>
            <a:off x="61722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D0B90051-B0A1-488B-A3B4-8D15CA6D5AAE}" type="datetime1">
              <a:rPr lang="ru-RU" noProof="0" smtClean="0"/>
              <a:t>30.10.2023</a:t>
            </a:fld>
            <a:endParaRPr lang="ru-RU" noProof="0"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527048"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527048"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Замещающий текст 4"/>
          <p:cNvSpPr>
            <a:spLocks noGrp="1"/>
          </p:cNvSpPr>
          <p:nvPr>
            <p:ph type="body" sz="quarter" idx="3"/>
          </p:nvPr>
        </p:nvSpPr>
        <p:spPr>
          <a:xfrm>
            <a:off x="6172200"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6172200"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Дата 6"/>
          <p:cNvSpPr>
            <a:spLocks noGrp="1"/>
          </p:cNvSpPr>
          <p:nvPr>
            <p:ph type="dt" sz="half" idx="10"/>
          </p:nvPr>
        </p:nvSpPr>
        <p:spPr/>
        <p:txBody>
          <a:bodyPr rtlCol="0"/>
          <a:lstStyle/>
          <a:p>
            <a:pPr rtl="0"/>
            <a:fld id="{D57DE9B7-D70E-414D-98EC-FF5CEC2FC761}" type="datetime1">
              <a:rPr lang="ru-RU" noProof="0" smtClean="0"/>
              <a:t>30.10.2023</a:t>
            </a:fld>
            <a:endParaRPr lang="ru-RU" noProof="0" dirty="0"/>
          </a:p>
        </p:txBody>
      </p:sp>
      <p:sp>
        <p:nvSpPr>
          <p:cNvPr id="9" name="Номер слайда 8"/>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3" name="Дата 2"/>
          <p:cNvSpPr>
            <a:spLocks noGrp="1"/>
          </p:cNvSpPr>
          <p:nvPr>
            <p:ph type="dt" sz="half" idx="10"/>
          </p:nvPr>
        </p:nvSpPr>
        <p:spPr/>
        <p:txBody>
          <a:bodyPr rtlCol="0"/>
          <a:lstStyle/>
          <a:p>
            <a:pPr rtl="0"/>
            <a:fld id="{65350200-3392-431B-A64D-FCB9FCA2AA58}" type="datetime1">
              <a:rPr lang="ru-RU" noProof="0" smtClean="0"/>
              <a:t>30.10.2023</a:t>
            </a:fld>
            <a:endParaRPr lang="ru-RU" noProof="0" dirty="0"/>
          </a:p>
        </p:txBody>
      </p:sp>
      <p:sp>
        <p:nvSpPr>
          <p:cNvPr id="5" name="Номер слайда 4"/>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1812" y="1672934"/>
            <a:ext cx="3506788" cy="2880360"/>
          </a:xfrm>
        </p:spPr>
        <p:txBody>
          <a:bodyPr rtlCol="0" anchor="b">
            <a:normAutofit/>
          </a:bodyPr>
          <a:lstStyle>
            <a:lvl1pPr>
              <a:defRPr sz="3000"/>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530352" y="457200"/>
            <a:ext cx="7242111" cy="5715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Замещающий текст 3"/>
          <p:cNvSpPr>
            <a:spLocks noGrp="1"/>
          </p:cNvSpPr>
          <p:nvPr>
            <p:ph type="body" sz="half" idx="2"/>
          </p:nvPr>
        </p:nvSpPr>
        <p:spPr>
          <a:xfrm>
            <a:off x="8151812" y="4590288"/>
            <a:ext cx="3514564" cy="1581912"/>
          </a:xfrm>
        </p:spPr>
        <p:txBody>
          <a:bodyPr rtlCol="0"/>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1C2CF755-E898-4F1E-8647-A0EB71EBF828}" type="datetime1">
              <a:rPr lang="ru-RU" noProof="0" smtClean="0"/>
              <a:t>30.10.2023</a:t>
            </a:fld>
            <a:endParaRPr lang="ru-RU" noProof="0"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ru-RU" noProof="0" dirty="0" smtClean="0"/>
              <a:t>Образец заголовка</a:t>
            </a:r>
            <a:endParaRPr lang="ru-RU" noProof="0" dirty="0"/>
          </a:p>
        </p:txBody>
      </p:sp>
      <p:sp>
        <p:nvSpPr>
          <p:cNvPr id="3" name="Замещающий текст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7" name="Прямоугольник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ижний колонтитул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pPr rtl="0"/>
            <a:r>
              <a:rPr lang="ru-RU" noProof="0" dirty="0" smtClean="0"/>
              <a:t>Добавить нижний колонтитул</a:t>
            </a:r>
            <a:endParaRPr lang="ru-RU" noProof="0" dirty="0"/>
          </a:p>
        </p:txBody>
      </p:sp>
      <p:sp>
        <p:nvSpPr>
          <p:cNvPr id="4" name="Дата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pPr rtl="0"/>
            <a:fld id="{A63F1305-4BDC-496D-90D6-7537DB313448}" type="datetime1">
              <a:rPr lang="ru-RU" noProof="0" smtClean="0"/>
              <a:t>30.10.2023</a:t>
            </a:fld>
            <a:endParaRPr lang="ru-RU" noProof="0" dirty="0"/>
          </a:p>
        </p:txBody>
      </p:sp>
      <p:sp>
        <p:nvSpPr>
          <p:cNvPr id="6" name="Номер слайда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pPr rtl="0"/>
            <a:fld id="{E31375A4-56A4-47D6-9801-1991572033F7}" type="slidenum">
              <a:rPr lang="ru-RU" noProof="0" smtClean="0"/>
              <a:pPr/>
              <a:t>‹#›</a:t>
            </a:fld>
            <a:endParaRPr lang="ru-RU"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Два человека в тренажерном зале"/>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Рисунок 7"/>
          <p:cNvPicPr>
            <a:picLocks noGrp="1" noChangeAspect="1"/>
          </p:cNvPicPr>
          <p:nvPr>
            <p:ph type="pic" idx="11"/>
          </p:nvPr>
        </p:nvPicPr>
        <p:blipFill>
          <a:blip r:embed="rId4">
            <a:extLst>
              <a:ext uri="{28A0092B-C50C-407E-A947-70E740481C1C}">
                <a14:useLocalDpi xmlns:a14="http://schemas.microsoft.com/office/drawing/2010/main" val="0"/>
              </a:ext>
            </a:extLst>
          </a:blip>
          <a:stretch>
            <a:fillRect/>
          </a:stretch>
        </p:blipFill>
        <p:spPr>
          <a:xfrm>
            <a:off x="3825025" y="-86651"/>
            <a:ext cx="4343615" cy="4832388"/>
          </a:xfrm>
        </p:spPr>
      </p:pic>
      <p:pic>
        <p:nvPicPr>
          <p:cNvPr id="9" name="Рисунок 8" descr="Девушка и молодой человек на пробежке в зале"/>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t="39" b="39"/>
          <a:stretch/>
        </p:blipFill>
        <p:spPr/>
      </p:pic>
      <p:sp>
        <p:nvSpPr>
          <p:cNvPr id="3" name="Подзаголовок 2"/>
          <p:cNvSpPr>
            <a:spLocks noGrp="1"/>
          </p:cNvSpPr>
          <p:nvPr>
            <p:ph type="subTitle" idx="1"/>
          </p:nvPr>
        </p:nvSpPr>
        <p:spPr/>
        <p:txBody>
          <a:bodyPr rtlCol="0">
            <a:normAutofit fontScale="92500" lnSpcReduction="10000"/>
          </a:bodyPr>
          <a:lstStyle/>
          <a:p>
            <a:pPr rtl="0"/>
            <a:r>
              <a:rPr lang="ru-RU" dirty="0" smtClean="0"/>
              <a:t>				</a:t>
            </a:r>
            <a:r>
              <a:rPr lang="ru-RU" dirty="0" smtClean="0">
                <a:solidFill>
                  <a:schemeClr val="tx2"/>
                </a:solidFill>
                <a:effectLst>
                  <a:outerShdw blurRad="38100" dist="38100" dir="2700000" algn="tl">
                    <a:srgbClr val="000000">
                      <a:alpha val="43137"/>
                    </a:srgbClr>
                  </a:outerShdw>
                </a:effectLst>
              </a:rPr>
              <a:t>Автор: </a:t>
            </a:r>
            <a:r>
              <a:rPr lang="ru-RU" dirty="0" err="1" smtClean="0">
                <a:solidFill>
                  <a:schemeClr val="tx2"/>
                </a:solidFill>
                <a:effectLst>
                  <a:outerShdw blurRad="38100" dist="38100" dir="2700000" algn="tl">
                    <a:srgbClr val="000000">
                      <a:alpha val="43137"/>
                    </a:srgbClr>
                  </a:outerShdw>
                </a:effectLst>
              </a:rPr>
              <a:t>Югина</a:t>
            </a:r>
            <a:r>
              <a:rPr lang="ru-RU" dirty="0" smtClean="0">
                <a:solidFill>
                  <a:schemeClr val="tx2"/>
                </a:solidFill>
                <a:effectLst>
                  <a:outerShdw blurRad="38100" dist="38100" dir="2700000" algn="tl">
                    <a:srgbClr val="000000">
                      <a:alpha val="43137"/>
                    </a:srgbClr>
                  </a:outerShdw>
                </a:effectLst>
              </a:rPr>
              <a:t> </a:t>
            </a:r>
            <a:r>
              <a:rPr lang="ru-RU" dirty="0" err="1" smtClean="0">
                <a:solidFill>
                  <a:schemeClr val="tx2"/>
                </a:solidFill>
                <a:effectLst>
                  <a:outerShdw blurRad="38100" dist="38100" dir="2700000" algn="tl">
                    <a:srgbClr val="000000">
                      <a:alpha val="43137"/>
                    </a:srgbClr>
                  </a:outerShdw>
                </a:effectLst>
              </a:rPr>
              <a:t>с.н</a:t>
            </a:r>
            <a:r>
              <a:rPr lang="ru-RU" dirty="0" smtClean="0">
                <a:solidFill>
                  <a:schemeClr val="tx2"/>
                </a:solidFill>
                <a:effectLst>
                  <a:outerShdw blurRad="38100" dist="38100" dir="2700000" algn="tl">
                    <a:srgbClr val="000000">
                      <a:alpha val="43137"/>
                    </a:srgbClr>
                  </a:outerShdw>
                </a:effectLst>
              </a:rPr>
              <a:t>., учитель английского языка </a:t>
            </a:r>
          </a:p>
          <a:p>
            <a:pPr rtl="0"/>
            <a:r>
              <a:rPr lang="ru-RU" dirty="0" smtClean="0">
                <a:solidFill>
                  <a:schemeClr val="tx2"/>
                </a:solidFill>
                <a:effectLst>
                  <a:outerShdw blurRad="38100" dist="38100" dir="2700000" algn="tl">
                    <a:srgbClr val="000000">
                      <a:alpha val="43137"/>
                    </a:srgbClr>
                  </a:outerShdw>
                </a:effectLst>
              </a:rPr>
              <a:t>							</a:t>
            </a:r>
            <a:r>
              <a:rPr lang="ru-RU" dirty="0" smtClean="0">
                <a:solidFill>
                  <a:schemeClr val="tx2"/>
                </a:solidFill>
                <a:effectLst>
                  <a:outerShdw blurRad="38100" dist="38100" dir="2700000" algn="tl">
                    <a:srgbClr val="000000">
                      <a:alpha val="43137"/>
                    </a:srgbClr>
                  </a:outerShdw>
                </a:effectLst>
              </a:rPr>
              <a:t>МБОУ СОШ№ </a:t>
            </a:r>
            <a:r>
              <a:rPr lang="ru-RU" dirty="0" smtClean="0">
                <a:solidFill>
                  <a:schemeClr val="tx2"/>
                </a:solidFill>
                <a:effectLst>
                  <a:outerShdw blurRad="38100" dist="38100" dir="2700000" algn="tl">
                    <a:srgbClr val="000000">
                      <a:alpha val="43137"/>
                    </a:srgbClr>
                  </a:outerShdw>
                </a:effectLst>
              </a:rPr>
              <a:t>8</a:t>
            </a:r>
            <a:endParaRPr lang="ru-RU" dirty="0">
              <a:solidFill>
                <a:schemeClr val="tx2"/>
              </a:solidFill>
              <a:effectLst>
                <a:outerShdw blurRad="38100" dist="38100" dir="2700000" algn="tl">
                  <a:srgbClr val="000000">
                    <a:alpha val="43137"/>
                  </a:srgbClr>
                </a:outerShdw>
              </a:effectLst>
            </a:endParaRPr>
          </a:p>
        </p:txBody>
      </p:sp>
      <p:sp>
        <p:nvSpPr>
          <p:cNvPr id="4" name="Заголовок 3"/>
          <p:cNvSpPr>
            <a:spLocks noGrp="1"/>
          </p:cNvSpPr>
          <p:nvPr>
            <p:ph type="ctrTitle"/>
          </p:nvPr>
        </p:nvSpPr>
        <p:spPr>
          <a:xfrm>
            <a:off x="412123" y="4745737"/>
            <a:ext cx="11462197" cy="1297386"/>
          </a:xfrm>
        </p:spPr>
        <p:txBody>
          <a:bodyPr>
            <a:normAutofit/>
          </a:bodyPr>
          <a:lstStyle/>
          <a:p>
            <a:pPr algn="l"/>
            <a:r>
              <a:rPr lang="ru-RU" sz="2800" b="1" dirty="0">
                <a:solidFill>
                  <a:schemeClr val="tx2"/>
                </a:solidFill>
                <a:effectLst>
                  <a:outerShdw blurRad="38100" dist="38100" dir="2700000" algn="tl">
                    <a:srgbClr val="000000">
                      <a:alpha val="43137"/>
                    </a:srgbClr>
                  </a:outerShdw>
                </a:effectLst>
              </a:rPr>
              <a:t>Работа с текстом учебника для формирования </a:t>
            </a:r>
            <a:br>
              <a:rPr lang="ru-RU" sz="2800" b="1" dirty="0">
                <a:solidFill>
                  <a:schemeClr val="tx2"/>
                </a:solidFill>
                <a:effectLst>
                  <a:outerShdw blurRad="38100" dist="38100" dir="2700000" algn="tl">
                    <a:srgbClr val="000000">
                      <a:alpha val="43137"/>
                    </a:srgbClr>
                  </a:outerShdw>
                </a:effectLst>
              </a:rPr>
            </a:br>
            <a:r>
              <a:rPr lang="ru-RU" sz="2800" b="1" dirty="0">
                <a:solidFill>
                  <a:schemeClr val="tx2"/>
                </a:solidFill>
                <a:effectLst>
                  <a:outerShdw blurRad="38100" dist="38100" dir="2700000" algn="tl">
                    <a:srgbClr val="000000">
                      <a:alpha val="43137"/>
                    </a:srgbClr>
                  </a:outerShdw>
                </a:effectLst>
              </a:rPr>
              <a:t>умений аналитического чтения.</a:t>
            </a:r>
            <a:br>
              <a:rPr lang="ru-RU" sz="2800" b="1" dirty="0">
                <a:solidFill>
                  <a:schemeClr val="tx2"/>
                </a:solidFill>
                <a:effectLst>
                  <a:outerShdw blurRad="38100" dist="38100" dir="2700000" algn="tl">
                    <a:srgbClr val="000000">
                      <a:alpha val="43137"/>
                    </a:srgbClr>
                  </a:outerShdw>
                </a:effectLst>
              </a:rPr>
            </a:br>
            <a:r>
              <a:rPr lang="ru-RU" sz="2800" b="1" dirty="0">
                <a:solidFill>
                  <a:schemeClr val="tx2"/>
                </a:solidFill>
                <a:effectLst>
                  <a:outerShdw blurRad="38100" dist="38100" dir="2700000" algn="tl">
                    <a:srgbClr val="000000">
                      <a:alpha val="43137"/>
                    </a:srgbClr>
                  </a:outerShdw>
                </a:effectLst>
              </a:rPr>
              <a:t>Практикум</a:t>
            </a:r>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008" y="457199"/>
            <a:ext cx="9392992" cy="2002665"/>
          </a:xfrm>
        </p:spPr>
        <p:txBody>
          <a:bodyPr rtlCol="0">
            <a:noAutofit/>
          </a:bodyPr>
          <a:lstStyle/>
          <a:p>
            <a:pPr rtl="0"/>
            <a:r>
              <a:rPr lang="ru-RU" sz="4400" dirty="0" smtClean="0">
                <a:solidFill>
                  <a:schemeClr val="tx2"/>
                </a:solidFill>
                <a:effectLst>
                  <a:outerShdw blurRad="38100" dist="38100" dir="2700000" algn="tl">
                    <a:srgbClr val="000000">
                      <a:alpha val="43137"/>
                    </a:srgbClr>
                  </a:outerShdw>
                </a:effectLst>
              </a:rPr>
              <a:t>Используемые Приемы работы со сплошным текстом</a:t>
            </a:r>
            <a:endParaRPr lang="ru-RU" sz="4400" dirty="0">
              <a:solidFill>
                <a:schemeClr val="tx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828800" y="3013656"/>
            <a:ext cx="8839200" cy="3158544"/>
          </a:xfrm>
        </p:spPr>
        <p:txBody>
          <a:bodyPr rtlCol="0">
            <a:normAutofit/>
          </a:bodyPr>
          <a:lstStyle/>
          <a:p>
            <a:r>
              <a:rPr lang="ru-RU" sz="4800" dirty="0" smtClean="0">
                <a:solidFill>
                  <a:schemeClr val="accent1">
                    <a:lumMod val="50000"/>
                  </a:schemeClr>
                </a:solidFill>
              </a:rPr>
              <a:t> Ключевые </a:t>
            </a:r>
            <a:r>
              <a:rPr lang="ru-RU" sz="4800" dirty="0">
                <a:solidFill>
                  <a:schemeClr val="accent1">
                    <a:lumMod val="50000"/>
                  </a:schemeClr>
                </a:solidFill>
              </a:rPr>
              <a:t>слова</a:t>
            </a:r>
          </a:p>
          <a:p>
            <a:r>
              <a:rPr lang="ru-RU" sz="4800" smtClean="0">
                <a:solidFill>
                  <a:schemeClr val="accent1">
                    <a:lumMod val="50000"/>
                  </a:schemeClr>
                </a:solidFill>
              </a:rPr>
              <a:t> «</a:t>
            </a:r>
            <a:r>
              <a:rPr lang="ru-RU" sz="4800" dirty="0">
                <a:solidFill>
                  <a:schemeClr val="accent1">
                    <a:lumMod val="50000"/>
                  </a:schemeClr>
                </a:solidFill>
              </a:rPr>
              <a:t>Диалог с текстом» (</a:t>
            </a:r>
            <a:r>
              <a:rPr lang="ru-RU" sz="4800" dirty="0" err="1">
                <a:solidFill>
                  <a:schemeClr val="accent1">
                    <a:lumMod val="50000"/>
                  </a:schemeClr>
                </a:solidFill>
              </a:rPr>
              <a:t>True</a:t>
            </a:r>
            <a:r>
              <a:rPr lang="ru-RU" sz="4800" dirty="0">
                <a:solidFill>
                  <a:schemeClr val="accent1">
                    <a:lumMod val="50000"/>
                  </a:schemeClr>
                </a:solidFill>
              </a:rPr>
              <a:t>/</a:t>
            </a:r>
            <a:r>
              <a:rPr lang="ru-RU" sz="4800" dirty="0" err="1">
                <a:solidFill>
                  <a:schemeClr val="accent1">
                    <a:lumMod val="50000"/>
                  </a:schemeClr>
                </a:solidFill>
              </a:rPr>
              <a:t>False</a:t>
            </a:r>
            <a:r>
              <a:rPr lang="ru-RU" sz="4800" dirty="0">
                <a:solidFill>
                  <a:schemeClr val="accent1">
                    <a:lumMod val="50000"/>
                  </a:schemeClr>
                </a:solidFill>
              </a:rPr>
              <a:t>/</a:t>
            </a:r>
            <a:r>
              <a:rPr lang="ru-RU" sz="4800" dirty="0" err="1">
                <a:solidFill>
                  <a:schemeClr val="accent1">
                    <a:lumMod val="50000"/>
                  </a:schemeClr>
                </a:solidFill>
              </a:rPr>
              <a:t>Not</a:t>
            </a:r>
            <a:r>
              <a:rPr lang="ru-RU" sz="4800" dirty="0">
                <a:solidFill>
                  <a:schemeClr val="accent1">
                    <a:lumMod val="50000"/>
                  </a:schemeClr>
                </a:solidFill>
              </a:rPr>
              <a:t> </a:t>
            </a:r>
            <a:r>
              <a:rPr lang="ru-RU" sz="4800" dirty="0" err="1">
                <a:solidFill>
                  <a:schemeClr val="accent1">
                    <a:lumMod val="50000"/>
                  </a:schemeClr>
                </a:solidFill>
              </a:rPr>
              <a:t>stated</a:t>
            </a:r>
            <a:r>
              <a:rPr lang="ru-RU" sz="4800" dirty="0">
                <a:solidFill>
                  <a:schemeClr val="accent1">
                    <a:lumMod val="50000"/>
                  </a:schemeClr>
                </a:solidFill>
              </a:rPr>
              <a:t>)</a:t>
            </a:r>
          </a:p>
          <a:p>
            <a:endParaRPr lang="ru-RU" sz="4800"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008" y="141668"/>
            <a:ext cx="9392992" cy="1458532"/>
          </a:xfrm>
        </p:spPr>
        <p:txBody>
          <a:bodyPr>
            <a:normAutofit fontScale="90000"/>
          </a:bodyPr>
          <a:lstStyle/>
          <a:p>
            <a:r>
              <a:rPr lang="ru-RU" dirty="0" smtClean="0"/>
              <a:t>Работаем с текстом учебника: «Английский </a:t>
            </a:r>
            <a:r>
              <a:rPr lang="ru-RU" dirty="0"/>
              <a:t>язык. 5 класс» серия «Звёздный английский» Авторы: Баранова К.М., Дули Дж., Копылова В.В.</a:t>
            </a:r>
          </a:p>
        </p:txBody>
      </p:sp>
      <p:pic>
        <p:nvPicPr>
          <p:cNvPr id="4" name="Объект 3"/>
          <p:cNvPicPr>
            <a:picLocks noGrp="1" noChangeAspect="1"/>
          </p:cNvPicPr>
          <p:nvPr>
            <p:ph idx="1"/>
          </p:nvPr>
        </p:nvPicPr>
        <p:blipFill>
          <a:blip r:embed="rId2"/>
          <a:stretch>
            <a:fillRect/>
          </a:stretch>
        </p:blipFill>
        <p:spPr>
          <a:xfrm>
            <a:off x="2434107" y="1666145"/>
            <a:ext cx="6967469" cy="4332829"/>
          </a:xfrm>
          <a:prstGeom prst="rect">
            <a:avLst/>
          </a:prstGeom>
        </p:spPr>
      </p:pic>
    </p:spTree>
    <p:extLst>
      <p:ext uri="{BB962C8B-B14F-4D97-AF65-F5344CB8AC3E}">
        <p14:creationId xmlns:p14="http://schemas.microsoft.com/office/powerpoint/2010/main" val="642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41669"/>
            <a:ext cx="9144000" cy="837126"/>
          </a:xfrm>
        </p:spPr>
        <p:txBody>
          <a:bodyPr>
            <a:noAutofit/>
          </a:bodyPr>
          <a:lstStyle/>
          <a:p>
            <a:pPr algn="ctr"/>
            <a:r>
              <a:rPr lang="ru-RU" sz="2800" dirty="0"/>
              <a:t>Типичные ошибки и проблемы учащихся при выполнении заданий раздела «Чтение»</a:t>
            </a:r>
          </a:p>
        </p:txBody>
      </p:sp>
      <p:sp>
        <p:nvSpPr>
          <p:cNvPr id="3" name="Объект 2"/>
          <p:cNvSpPr>
            <a:spLocks noGrp="1"/>
          </p:cNvSpPr>
          <p:nvPr>
            <p:ph idx="1"/>
          </p:nvPr>
        </p:nvSpPr>
        <p:spPr>
          <a:xfrm>
            <a:off x="103031" y="978795"/>
            <a:ext cx="11809927" cy="5595000"/>
          </a:xfrm>
        </p:spPr>
        <p:txBody>
          <a:bodyPr anchor="ctr">
            <a:noAutofit/>
          </a:bodyPr>
          <a:lstStyle/>
          <a:p>
            <a:endParaRPr lang="ru-RU" sz="1600" dirty="0" smtClean="0">
              <a:solidFill>
                <a:schemeClr val="tx2"/>
              </a:solidFill>
            </a:endParaRPr>
          </a:p>
          <a:p>
            <a:pPr algn="just">
              <a:lnSpc>
                <a:spcPts val="1920"/>
              </a:lnSpc>
            </a:pPr>
            <a:r>
              <a:rPr lang="ru-RU" sz="1600" dirty="0" smtClean="0">
                <a:solidFill>
                  <a:schemeClr val="tx2"/>
                </a:solidFill>
              </a:rPr>
              <a:t>Невнимательное </a:t>
            </a:r>
            <a:r>
              <a:rPr lang="ru-RU" sz="1600" dirty="0">
                <a:solidFill>
                  <a:schemeClr val="tx2"/>
                </a:solidFill>
              </a:rPr>
              <a:t>прочтение инструкций к заданиям; в</a:t>
            </a:r>
            <a:r>
              <a:rPr lang="ru-RU" sz="1600" dirty="0" smtClean="0">
                <a:solidFill>
                  <a:schemeClr val="tx2"/>
                </a:solidFill>
              </a:rPr>
              <a:t> </a:t>
            </a:r>
            <a:r>
              <a:rPr lang="ru-RU" sz="1600" dirty="0">
                <a:solidFill>
                  <a:schemeClr val="tx2"/>
                </a:solidFill>
              </a:rPr>
              <a:t>ситуации экзамена (олимпиады) неправильная организация и распределение времени; ошибки в ответах по причине невыполнения </a:t>
            </a:r>
            <a:r>
              <a:rPr lang="ru-RU" sz="1600" dirty="0" smtClean="0">
                <a:solidFill>
                  <a:schemeClr val="tx2"/>
                </a:solidFill>
              </a:rPr>
              <a:t>требований </a:t>
            </a:r>
            <a:r>
              <a:rPr lang="ru-RU" sz="1600" dirty="0">
                <a:solidFill>
                  <a:schemeClr val="tx2"/>
                </a:solidFill>
              </a:rPr>
              <a:t>к оформлению ответа (Например, в инструкции сказан «запишите 1- если ответ TRUE, 2 – если ответ FALSE, 3 – если ответ NOT STATED», а ученик записывает ответ словами, а не цифрами).</a:t>
            </a:r>
          </a:p>
          <a:p>
            <a:pPr algn="just">
              <a:lnSpc>
                <a:spcPts val="1920"/>
              </a:lnSpc>
            </a:pPr>
            <a:r>
              <a:rPr lang="ru-RU" sz="1600" dirty="0" smtClean="0">
                <a:solidFill>
                  <a:schemeClr val="tx2"/>
                </a:solidFill>
              </a:rPr>
              <a:t>Попытка </a:t>
            </a:r>
            <a:r>
              <a:rPr lang="ru-RU" sz="1600" dirty="0">
                <a:solidFill>
                  <a:schemeClr val="tx2"/>
                </a:solidFill>
              </a:rPr>
              <a:t>переводить текст дословно;</a:t>
            </a:r>
          </a:p>
          <a:p>
            <a:pPr algn="just">
              <a:lnSpc>
                <a:spcPts val="1920"/>
              </a:lnSpc>
            </a:pPr>
            <a:r>
              <a:rPr lang="ru-RU" sz="1600" dirty="0" smtClean="0">
                <a:solidFill>
                  <a:schemeClr val="tx2"/>
                </a:solidFill>
              </a:rPr>
              <a:t>Пропуск </a:t>
            </a:r>
            <a:r>
              <a:rPr lang="ru-RU" sz="1600" dirty="0">
                <a:solidFill>
                  <a:schemeClr val="tx2"/>
                </a:solidFill>
              </a:rPr>
              <a:t>этапа работы с заголовком </a:t>
            </a:r>
            <a:r>
              <a:rPr lang="ru-RU" sz="1600" dirty="0" smtClean="0">
                <a:solidFill>
                  <a:schemeClr val="tx2"/>
                </a:solidFill>
              </a:rPr>
              <a:t>текста;</a:t>
            </a:r>
            <a:endParaRPr lang="ru-RU" sz="1600" dirty="0">
              <a:solidFill>
                <a:schemeClr val="tx2"/>
              </a:solidFill>
            </a:endParaRPr>
          </a:p>
          <a:p>
            <a:pPr algn="just">
              <a:lnSpc>
                <a:spcPts val="1920"/>
              </a:lnSpc>
            </a:pPr>
            <a:r>
              <a:rPr lang="ru-RU" sz="1600" dirty="0" smtClean="0">
                <a:solidFill>
                  <a:schemeClr val="tx2"/>
                </a:solidFill>
              </a:rPr>
              <a:t>Неумение </a:t>
            </a:r>
            <a:r>
              <a:rPr lang="ru-RU" sz="1600" dirty="0">
                <a:solidFill>
                  <a:schemeClr val="tx2"/>
                </a:solidFill>
              </a:rPr>
              <a:t>выделять ключевые слова в тексте;</a:t>
            </a:r>
          </a:p>
          <a:p>
            <a:pPr algn="just">
              <a:lnSpc>
                <a:spcPts val="1920"/>
              </a:lnSpc>
            </a:pPr>
            <a:r>
              <a:rPr lang="ru-RU" sz="1600" dirty="0" smtClean="0">
                <a:solidFill>
                  <a:schemeClr val="tx2"/>
                </a:solidFill>
              </a:rPr>
              <a:t>Неумение </a:t>
            </a:r>
            <a:r>
              <a:rPr lang="ru-RU" sz="1600" dirty="0">
                <a:solidFill>
                  <a:schemeClr val="tx2"/>
                </a:solidFill>
              </a:rPr>
              <a:t>игнорировать ненужную информацию и реагирование на </a:t>
            </a:r>
            <a:r>
              <a:rPr lang="ru-RU" sz="1600" dirty="0" err="1">
                <a:solidFill>
                  <a:schemeClr val="tx2"/>
                </a:solidFill>
              </a:rPr>
              <a:t>дистракторы</a:t>
            </a:r>
            <a:r>
              <a:rPr lang="ru-RU" sz="1600" dirty="0">
                <a:solidFill>
                  <a:schemeClr val="tx2"/>
                </a:solidFill>
              </a:rPr>
              <a:t>. </a:t>
            </a:r>
            <a:r>
              <a:rPr lang="ru-RU" sz="1600" b="1" i="1" dirty="0" err="1">
                <a:solidFill>
                  <a:schemeClr val="tx2"/>
                </a:solidFill>
              </a:rPr>
              <a:t>Дистрактор</a:t>
            </a:r>
            <a:r>
              <a:rPr lang="ru-RU" sz="1600" i="1" dirty="0">
                <a:solidFill>
                  <a:schemeClr val="tx2"/>
                </a:solidFill>
              </a:rPr>
              <a:t> - это ложная, отвлекающая альтернатива среди перечня возможных ответов на вопрос (часто в роли </a:t>
            </a:r>
            <a:r>
              <a:rPr lang="ru-RU" sz="1600" i="1" dirty="0" err="1">
                <a:solidFill>
                  <a:schemeClr val="tx2"/>
                </a:solidFill>
              </a:rPr>
              <a:t>дистракторов</a:t>
            </a:r>
            <a:r>
              <a:rPr lang="ru-RU" sz="1600" i="1" dirty="0">
                <a:solidFill>
                  <a:schemeClr val="tx2"/>
                </a:solidFill>
              </a:rPr>
              <a:t> выступают омофоны, омографы, созвучные слова или слова, похожие по написанию, числительные, содержащие в составе одинаковые цифры и др</a:t>
            </a:r>
            <a:r>
              <a:rPr lang="ru-RU" sz="1600" i="1" dirty="0" smtClean="0">
                <a:solidFill>
                  <a:schemeClr val="tx2"/>
                </a:solidFill>
              </a:rPr>
              <a:t>.)</a:t>
            </a:r>
            <a:r>
              <a:rPr lang="ru-RU" sz="1600" dirty="0" smtClean="0">
                <a:solidFill>
                  <a:schemeClr val="tx2"/>
                </a:solidFill>
              </a:rPr>
              <a:t>;</a:t>
            </a:r>
            <a:endParaRPr lang="ru-RU" sz="1600" dirty="0">
              <a:solidFill>
                <a:schemeClr val="tx2"/>
              </a:solidFill>
            </a:endParaRPr>
          </a:p>
          <a:p>
            <a:pPr algn="just">
              <a:lnSpc>
                <a:spcPts val="1920"/>
              </a:lnSpc>
            </a:pPr>
            <a:r>
              <a:rPr lang="ru-RU" sz="1600" dirty="0" smtClean="0">
                <a:solidFill>
                  <a:schemeClr val="tx2"/>
                </a:solidFill>
              </a:rPr>
              <a:t>Ориентация </a:t>
            </a:r>
            <a:r>
              <a:rPr lang="ru-RU" sz="1600" dirty="0">
                <a:solidFill>
                  <a:schemeClr val="tx2"/>
                </a:solidFill>
              </a:rPr>
              <a:t>не на содержание предложенного текста, а на свой кругозор и жизненный опыт при выборе ответа «верно/неверно/в тексте не сказано», в особенности «в тексте не сказано», домысливание того, чего в тексте нет;</a:t>
            </a:r>
          </a:p>
          <a:p>
            <a:pPr algn="just">
              <a:lnSpc>
                <a:spcPts val="1920"/>
              </a:lnSpc>
            </a:pPr>
            <a:r>
              <a:rPr lang="ru-RU" sz="1600" dirty="0" smtClean="0">
                <a:solidFill>
                  <a:schemeClr val="tx2"/>
                </a:solidFill>
              </a:rPr>
              <a:t>Опора </a:t>
            </a:r>
            <a:r>
              <a:rPr lang="ru-RU" sz="1600" dirty="0">
                <a:solidFill>
                  <a:schemeClr val="tx2"/>
                </a:solidFill>
              </a:rPr>
              <a:t>на значение отдельного слова и невнимательное отношение к </a:t>
            </a:r>
            <a:r>
              <a:rPr lang="ru-RU" sz="1600" dirty="0" smtClean="0">
                <a:solidFill>
                  <a:schemeClr val="tx2"/>
                </a:solidFill>
              </a:rPr>
              <a:t>контексту: отсутствие </a:t>
            </a:r>
            <a:r>
              <a:rPr lang="ru-RU" sz="1600" dirty="0">
                <a:solidFill>
                  <a:schemeClr val="tx2"/>
                </a:solidFill>
              </a:rPr>
              <a:t>работы с синонимами и выбор только тех вариантов ответов, в которых использованы слова непосредственно из </a:t>
            </a:r>
            <a:r>
              <a:rPr lang="ru-RU" sz="1600" dirty="0" smtClean="0">
                <a:solidFill>
                  <a:schemeClr val="tx2"/>
                </a:solidFill>
              </a:rPr>
              <a:t>текста; игнорирование </a:t>
            </a:r>
            <a:r>
              <a:rPr lang="ru-RU" sz="1600" dirty="0">
                <a:solidFill>
                  <a:schemeClr val="tx2"/>
                </a:solidFill>
              </a:rPr>
              <a:t>или слабое знание грамматики, которая часто несет в себе подсказку для выбора правильного варианта ответа;</a:t>
            </a:r>
          </a:p>
          <a:p>
            <a:endParaRPr lang="ru-RU" sz="1600" dirty="0">
              <a:solidFill>
                <a:schemeClr val="tx2"/>
              </a:solidFill>
            </a:endParaRPr>
          </a:p>
        </p:txBody>
      </p:sp>
    </p:spTree>
    <p:extLst>
      <p:ext uri="{BB962C8B-B14F-4D97-AF65-F5344CB8AC3E}">
        <p14:creationId xmlns:p14="http://schemas.microsoft.com/office/powerpoint/2010/main" val="162076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457200"/>
            <a:ext cx="9144000" cy="560231"/>
          </a:xfrm>
        </p:spPr>
        <p:txBody>
          <a:bodyPr/>
          <a:lstStyle/>
          <a:p>
            <a:pPr algn="ctr"/>
            <a:r>
              <a:rPr lang="ru-RU" dirty="0" smtClean="0"/>
              <a:t>Текст задания</a:t>
            </a:r>
            <a:endParaRPr lang="ru-RU" dirty="0"/>
          </a:p>
        </p:txBody>
      </p:sp>
      <p:sp>
        <p:nvSpPr>
          <p:cNvPr id="3" name="Объект 2"/>
          <p:cNvSpPr>
            <a:spLocks noGrp="1"/>
          </p:cNvSpPr>
          <p:nvPr>
            <p:ph sz="half" idx="1"/>
          </p:nvPr>
        </p:nvSpPr>
        <p:spPr>
          <a:xfrm>
            <a:off x="437882" y="1262130"/>
            <a:ext cx="5581918" cy="4914642"/>
          </a:xfrm>
        </p:spPr>
        <p:txBody>
          <a:bodyPr>
            <a:normAutofit fontScale="70000" lnSpcReduction="20000"/>
          </a:bodyPr>
          <a:lstStyle/>
          <a:p>
            <a:pPr marL="45720" indent="0">
              <a:buNone/>
            </a:pPr>
            <a:r>
              <a:rPr lang="en-US" b="1" dirty="0">
                <a:solidFill>
                  <a:schemeClr val="tx2"/>
                </a:solidFill>
              </a:rPr>
              <a:t>You are going to read a text about the Olympic Games. For questions </a:t>
            </a:r>
            <a:r>
              <a:rPr lang="en-US" b="1" dirty="0" smtClean="0">
                <a:solidFill>
                  <a:schemeClr val="tx2"/>
                </a:solidFill>
              </a:rPr>
              <a:t>1-10, </a:t>
            </a:r>
            <a:r>
              <a:rPr lang="en-US" b="1" dirty="0">
                <a:solidFill>
                  <a:schemeClr val="tx2"/>
                </a:solidFill>
              </a:rPr>
              <a:t>decide if the statements are true (T), false (F) or not stated (NS).</a:t>
            </a:r>
          </a:p>
          <a:p>
            <a:pPr marL="45720" indent="0">
              <a:buNone/>
            </a:pPr>
            <a:r>
              <a:rPr lang="en-US" dirty="0">
                <a:solidFill>
                  <a:schemeClr val="tx2"/>
                </a:solidFill>
              </a:rPr>
              <a:t>1.	The Summer Olympics happen every two years</a:t>
            </a:r>
            <a:r>
              <a:rPr lang="en-US" dirty="0" smtClean="0">
                <a:solidFill>
                  <a:schemeClr val="tx2"/>
                </a:solidFill>
              </a:rPr>
              <a:t>.</a:t>
            </a:r>
            <a:endParaRPr lang="en-US" dirty="0">
              <a:solidFill>
                <a:schemeClr val="tx2"/>
              </a:solidFill>
            </a:endParaRPr>
          </a:p>
          <a:p>
            <a:pPr marL="45720" indent="0">
              <a:buNone/>
            </a:pPr>
            <a:r>
              <a:rPr lang="en-US" dirty="0">
                <a:solidFill>
                  <a:schemeClr val="tx2"/>
                </a:solidFill>
              </a:rPr>
              <a:t>2.	The Summer Olympics and the Winter Olympics take place in </a:t>
            </a:r>
            <a:r>
              <a:rPr lang="en-US" dirty="0" smtClean="0">
                <a:solidFill>
                  <a:schemeClr val="tx2"/>
                </a:solidFill>
              </a:rPr>
              <a:t>	the </a:t>
            </a:r>
            <a:r>
              <a:rPr lang="en-US" dirty="0">
                <a:solidFill>
                  <a:schemeClr val="tx2"/>
                </a:solidFill>
              </a:rPr>
              <a:t>same city</a:t>
            </a:r>
            <a:r>
              <a:rPr lang="en-US" dirty="0" smtClean="0">
                <a:solidFill>
                  <a:schemeClr val="tx2"/>
                </a:solidFill>
              </a:rPr>
              <a:t>.</a:t>
            </a:r>
            <a:endParaRPr lang="en-US" dirty="0">
              <a:solidFill>
                <a:schemeClr val="tx2"/>
              </a:solidFill>
            </a:endParaRPr>
          </a:p>
          <a:p>
            <a:pPr marL="45720" indent="0">
              <a:buNone/>
            </a:pPr>
            <a:r>
              <a:rPr lang="en-US" dirty="0">
                <a:solidFill>
                  <a:schemeClr val="tx2"/>
                </a:solidFill>
              </a:rPr>
              <a:t>3.	Jessica Long has got lots of gold medals for the Paralympics</a:t>
            </a:r>
            <a:r>
              <a:rPr lang="en-US" dirty="0" smtClean="0">
                <a:solidFill>
                  <a:schemeClr val="tx2"/>
                </a:solidFill>
              </a:rPr>
              <a:t>.</a:t>
            </a:r>
            <a:endParaRPr lang="en-US" dirty="0">
              <a:solidFill>
                <a:schemeClr val="tx2"/>
              </a:solidFill>
            </a:endParaRPr>
          </a:p>
          <a:p>
            <a:pPr marL="45720" indent="0">
              <a:buNone/>
            </a:pPr>
            <a:r>
              <a:rPr lang="en-US" dirty="0">
                <a:solidFill>
                  <a:schemeClr val="tx2"/>
                </a:solidFill>
              </a:rPr>
              <a:t>4.	Boxing is one of the first Olympic sports</a:t>
            </a:r>
            <a:r>
              <a:rPr lang="en-US" dirty="0" smtClean="0">
                <a:solidFill>
                  <a:schemeClr val="tx2"/>
                </a:solidFill>
              </a:rPr>
              <a:t>.</a:t>
            </a:r>
            <a:endParaRPr lang="en-US" dirty="0">
              <a:solidFill>
                <a:schemeClr val="tx2"/>
              </a:solidFill>
            </a:endParaRPr>
          </a:p>
          <a:p>
            <a:pPr marL="45720" indent="0">
              <a:buNone/>
            </a:pPr>
            <a:r>
              <a:rPr lang="en-US" dirty="0">
                <a:solidFill>
                  <a:schemeClr val="tx2"/>
                </a:solidFill>
              </a:rPr>
              <a:t>5.	</a:t>
            </a:r>
            <a:r>
              <a:rPr lang="en-US" dirty="0" err="1">
                <a:solidFill>
                  <a:schemeClr val="tx2"/>
                </a:solidFill>
              </a:rPr>
              <a:t>Usain</a:t>
            </a:r>
            <a:r>
              <a:rPr lang="en-US" dirty="0">
                <a:solidFill>
                  <a:schemeClr val="tx2"/>
                </a:solidFill>
              </a:rPr>
              <a:t> Bolt is the tallest athlete</a:t>
            </a:r>
            <a:r>
              <a:rPr lang="en-US" dirty="0" smtClean="0">
                <a:solidFill>
                  <a:schemeClr val="tx2"/>
                </a:solidFill>
              </a:rPr>
              <a:t>.</a:t>
            </a:r>
            <a:endParaRPr lang="en-US" dirty="0">
              <a:solidFill>
                <a:schemeClr val="tx2"/>
              </a:solidFill>
            </a:endParaRPr>
          </a:p>
          <a:p>
            <a:pPr marL="45720" indent="0">
              <a:buNone/>
            </a:pPr>
            <a:r>
              <a:rPr lang="en-US" dirty="0">
                <a:solidFill>
                  <a:schemeClr val="tx2"/>
                </a:solidFill>
              </a:rPr>
              <a:t>6.	</a:t>
            </a:r>
            <a:r>
              <a:rPr lang="en-US" dirty="0" err="1">
                <a:solidFill>
                  <a:schemeClr val="tx2"/>
                </a:solidFill>
              </a:rPr>
              <a:t>Usain</a:t>
            </a:r>
            <a:r>
              <a:rPr lang="en-US" dirty="0">
                <a:solidFill>
                  <a:schemeClr val="tx2"/>
                </a:solidFill>
              </a:rPr>
              <a:t> Bolt has got medals for the Paralympics</a:t>
            </a:r>
            <a:r>
              <a:rPr lang="en-US" dirty="0" smtClean="0">
                <a:solidFill>
                  <a:schemeClr val="tx2"/>
                </a:solidFill>
              </a:rPr>
              <a:t>.</a:t>
            </a:r>
            <a:endParaRPr lang="en-US" dirty="0">
              <a:solidFill>
                <a:schemeClr val="tx2"/>
              </a:solidFill>
            </a:endParaRPr>
          </a:p>
          <a:p>
            <a:pPr marL="45720" indent="0">
              <a:buNone/>
            </a:pPr>
            <a:r>
              <a:rPr lang="en-US" dirty="0">
                <a:solidFill>
                  <a:schemeClr val="tx2"/>
                </a:solidFill>
              </a:rPr>
              <a:t>7.	The Winter Olympics have more sports than the Summer </a:t>
            </a:r>
            <a:r>
              <a:rPr lang="en-US" dirty="0" smtClean="0">
                <a:solidFill>
                  <a:schemeClr val="tx2"/>
                </a:solidFill>
              </a:rPr>
              <a:t>	Olympics.</a:t>
            </a:r>
            <a:endParaRPr lang="en-US" dirty="0">
              <a:solidFill>
                <a:schemeClr val="tx2"/>
              </a:solidFill>
            </a:endParaRPr>
          </a:p>
          <a:p>
            <a:pPr marL="45720" indent="0">
              <a:buNone/>
            </a:pPr>
            <a:r>
              <a:rPr lang="en-US" dirty="0">
                <a:solidFill>
                  <a:schemeClr val="tx2"/>
                </a:solidFill>
              </a:rPr>
              <a:t>8.	Figure skating is a </a:t>
            </a:r>
            <a:r>
              <a:rPr lang="en-US" dirty="0" err="1">
                <a:solidFill>
                  <a:schemeClr val="tx2"/>
                </a:solidFill>
              </a:rPr>
              <a:t>favourite</a:t>
            </a:r>
            <a:r>
              <a:rPr lang="en-US" dirty="0">
                <a:solidFill>
                  <a:schemeClr val="tx2"/>
                </a:solidFill>
              </a:rPr>
              <a:t> hobby in cold countries like </a:t>
            </a:r>
            <a:r>
              <a:rPr lang="en-US" dirty="0" smtClean="0">
                <a:solidFill>
                  <a:schemeClr val="tx2"/>
                </a:solidFill>
              </a:rPr>
              <a:t>	Russia.</a:t>
            </a:r>
            <a:endParaRPr lang="en-US" dirty="0">
              <a:solidFill>
                <a:schemeClr val="tx2"/>
              </a:solidFill>
            </a:endParaRPr>
          </a:p>
          <a:p>
            <a:pPr marL="45720" indent="0">
              <a:buNone/>
            </a:pPr>
            <a:r>
              <a:rPr lang="en-US" dirty="0">
                <a:solidFill>
                  <a:schemeClr val="tx2"/>
                </a:solidFill>
              </a:rPr>
              <a:t>9.	Russia has got very good ice hockey players</a:t>
            </a:r>
            <a:r>
              <a:rPr lang="en-US" dirty="0" smtClean="0">
                <a:solidFill>
                  <a:schemeClr val="tx2"/>
                </a:solidFill>
              </a:rPr>
              <a:t>.</a:t>
            </a:r>
            <a:endParaRPr lang="en-US" dirty="0">
              <a:solidFill>
                <a:schemeClr val="tx2"/>
              </a:solidFill>
            </a:endParaRPr>
          </a:p>
          <a:p>
            <a:pPr marL="45720" indent="0">
              <a:buNone/>
            </a:pPr>
            <a:r>
              <a:rPr lang="en-US" dirty="0">
                <a:solidFill>
                  <a:schemeClr val="tx2"/>
                </a:solidFill>
              </a:rPr>
              <a:t>10.	Italy has never got any medals for the Olympics</a:t>
            </a:r>
            <a:r>
              <a:rPr lang="en-US" dirty="0" smtClean="0">
                <a:solidFill>
                  <a:schemeClr val="tx2"/>
                </a:solidFill>
              </a:rPr>
              <a:t>.</a:t>
            </a:r>
            <a:endParaRPr lang="en-US" dirty="0">
              <a:solidFill>
                <a:schemeClr val="tx2"/>
              </a:solidFill>
            </a:endParaRPr>
          </a:p>
          <a:p>
            <a:endParaRPr lang="ru-RU" dirty="0"/>
          </a:p>
        </p:txBody>
      </p:sp>
      <p:sp>
        <p:nvSpPr>
          <p:cNvPr id="4" name="Объект 3"/>
          <p:cNvSpPr>
            <a:spLocks noGrp="1"/>
          </p:cNvSpPr>
          <p:nvPr>
            <p:ph sz="half" idx="2"/>
          </p:nvPr>
        </p:nvSpPr>
        <p:spPr>
          <a:xfrm>
            <a:off x="6172199" y="1017431"/>
            <a:ext cx="5843790" cy="5473521"/>
          </a:xfrm>
        </p:spPr>
        <p:txBody>
          <a:bodyPr>
            <a:noAutofit/>
          </a:bodyPr>
          <a:lstStyle/>
          <a:p>
            <a:pPr marL="45720" indent="0" algn="just">
              <a:buNone/>
            </a:pPr>
            <a:r>
              <a:rPr lang="en-US" sz="1500" dirty="0">
                <a:solidFill>
                  <a:schemeClr val="tx2"/>
                </a:solidFill>
              </a:rPr>
              <a:t>The Olympic Games are the biggest and the most famous sports event in the world. There are three kinds of the Olympics – the Summer Olympics, the Paralympics, the Winter Olympics. A different city has the Summer </a:t>
            </a:r>
            <a:r>
              <a:rPr lang="en-US" sz="1500" dirty="0" smtClean="0">
                <a:solidFill>
                  <a:schemeClr val="tx2"/>
                </a:solidFill>
              </a:rPr>
              <a:t>and Winter Olympics </a:t>
            </a:r>
            <a:r>
              <a:rPr lang="en-US" sz="1500" dirty="0">
                <a:solidFill>
                  <a:schemeClr val="tx2"/>
                </a:solidFill>
              </a:rPr>
              <a:t>every four </a:t>
            </a:r>
            <a:r>
              <a:rPr lang="en-US" sz="1500" dirty="0" smtClean="0">
                <a:solidFill>
                  <a:schemeClr val="tx2"/>
                </a:solidFill>
              </a:rPr>
              <a:t>years. </a:t>
            </a:r>
            <a:r>
              <a:rPr lang="en-US" sz="1500" dirty="0">
                <a:solidFill>
                  <a:schemeClr val="tx2"/>
                </a:solidFill>
              </a:rPr>
              <a:t>The Games are during two weeks of July and August. Then the same city has the Paralympics. It’s an event for athletes who have got special bodies. American swimmer Jessica Long, for example, hasn’t got legs, but she has got lots of medals. The Winter Olympics are in February or March two years after the summer events, in a different city. </a:t>
            </a:r>
          </a:p>
          <a:p>
            <a:pPr marL="45720" indent="0" algn="just">
              <a:buNone/>
            </a:pPr>
            <a:r>
              <a:rPr lang="en-US" sz="1500" dirty="0">
                <a:solidFill>
                  <a:schemeClr val="tx2"/>
                </a:solidFill>
              </a:rPr>
              <a:t>There are 28 Summer Olympic sports. Some of the oldest Olympic sports are boxing and running. Tennis and the martial art taekwondo are two of the newest ones. Jamaican sprinter </a:t>
            </a:r>
            <a:r>
              <a:rPr lang="en-US" sz="1500" dirty="0" err="1">
                <a:solidFill>
                  <a:schemeClr val="tx2"/>
                </a:solidFill>
              </a:rPr>
              <a:t>Usain</a:t>
            </a:r>
            <a:r>
              <a:rPr lang="en-US" sz="1500" dirty="0">
                <a:solidFill>
                  <a:schemeClr val="tx2"/>
                </a:solidFill>
              </a:rPr>
              <a:t> Bolt is one of the most famous 21st century Olympians. He has longer legs than the other runners. He’s also very tall – 1.95 m – and his arms are well-built. Bolt is the fastest athlete in the world. He can run the 100 m in 9.58 seconds and the 200 m in 19.19 seconds. He has Olympic gold medals for both events.</a:t>
            </a:r>
          </a:p>
          <a:p>
            <a:pPr marL="45720" indent="0" algn="just">
              <a:buNone/>
            </a:pPr>
            <a:r>
              <a:rPr lang="en-US" sz="1500" dirty="0">
                <a:solidFill>
                  <a:schemeClr val="tx2"/>
                </a:solidFill>
              </a:rPr>
              <a:t>There are 15 sports in the Winter Olympics. Ice hockey is one of the most popular of all. It’s also one of the hardest, because it’s so fast. The Canadians, Czechs, Finns, Russians, Slovakians, Swedes and Americans are the best ice hockey players of all. The sport is a </a:t>
            </a:r>
            <a:r>
              <a:rPr lang="en-US" sz="1500" dirty="0" err="1">
                <a:solidFill>
                  <a:schemeClr val="tx2"/>
                </a:solidFill>
              </a:rPr>
              <a:t>favourite</a:t>
            </a:r>
            <a:r>
              <a:rPr lang="en-US" sz="1500" dirty="0">
                <a:solidFill>
                  <a:schemeClr val="tx2"/>
                </a:solidFill>
              </a:rPr>
              <a:t> hobby in their countries. Cold countries have got the best winter sport athletes. But Spain has got two medals from 60 or 70 years of the Winter Olympics!</a:t>
            </a:r>
          </a:p>
          <a:p>
            <a:pPr marL="45720" indent="0" algn="just">
              <a:buNone/>
            </a:pPr>
            <a:endParaRPr lang="ru-RU" sz="1500" dirty="0"/>
          </a:p>
        </p:txBody>
      </p:sp>
    </p:spTree>
    <p:extLst>
      <p:ext uri="{BB962C8B-B14F-4D97-AF65-F5344CB8AC3E}">
        <p14:creationId xmlns:p14="http://schemas.microsoft.com/office/powerpoint/2010/main" val="15033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457200"/>
            <a:ext cx="9144000" cy="691978"/>
          </a:xfrm>
        </p:spPr>
        <p:txBody>
          <a:bodyPr/>
          <a:lstStyle/>
          <a:p>
            <a:pPr algn="ctr"/>
            <a:r>
              <a:rPr lang="ru-RU" dirty="0" smtClean="0"/>
              <a:t>Ключи:</a:t>
            </a:r>
            <a:endParaRPr lang="ru-RU" dirty="0"/>
          </a:p>
        </p:txBody>
      </p:sp>
      <p:sp>
        <p:nvSpPr>
          <p:cNvPr id="3" name="Объект 2"/>
          <p:cNvSpPr>
            <a:spLocks noGrp="1"/>
          </p:cNvSpPr>
          <p:nvPr>
            <p:ph idx="1"/>
          </p:nvPr>
        </p:nvSpPr>
        <p:spPr>
          <a:xfrm>
            <a:off x="1523999" y="1285103"/>
            <a:ext cx="10078995" cy="4887097"/>
          </a:xfrm>
        </p:spPr>
        <p:txBody>
          <a:bodyPr>
            <a:normAutofit lnSpcReduction="10000"/>
          </a:bodyPr>
          <a:lstStyle/>
          <a:p>
            <a:pPr marL="45720" indent="0">
              <a:buNone/>
            </a:pPr>
            <a:r>
              <a:rPr lang="en-US" dirty="0">
                <a:solidFill>
                  <a:schemeClr val="tx2"/>
                </a:solidFill>
              </a:rPr>
              <a:t>1.	The Summer Olympics happen every two years</a:t>
            </a:r>
            <a:r>
              <a:rPr lang="en-US" dirty="0" smtClean="0">
                <a:solidFill>
                  <a:schemeClr val="tx2"/>
                </a:solidFill>
              </a:rPr>
              <a:t>.</a:t>
            </a:r>
            <a:r>
              <a:rPr lang="ru-RU" dirty="0" smtClean="0">
                <a:solidFill>
                  <a:schemeClr val="tx2"/>
                </a:solidFill>
              </a:rPr>
              <a:t> </a:t>
            </a:r>
            <a:r>
              <a:rPr lang="en-US" b="1" dirty="0" smtClean="0">
                <a:solidFill>
                  <a:schemeClr val="tx2"/>
                </a:solidFill>
              </a:rPr>
              <a:t>(F)</a:t>
            </a:r>
            <a:endParaRPr lang="en-US" b="1" dirty="0">
              <a:solidFill>
                <a:schemeClr val="tx2"/>
              </a:solidFill>
            </a:endParaRPr>
          </a:p>
          <a:p>
            <a:pPr marL="45720" indent="0">
              <a:buNone/>
            </a:pPr>
            <a:r>
              <a:rPr lang="en-US" dirty="0">
                <a:solidFill>
                  <a:schemeClr val="tx2"/>
                </a:solidFill>
              </a:rPr>
              <a:t>2.	The Summer Olympics and the Winter Olympics take place in the same city. </a:t>
            </a:r>
            <a:r>
              <a:rPr lang="en-US" b="1" dirty="0">
                <a:solidFill>
                  <a:schemeClr val="tx2"/>
                </a:solidFill>
              </a:rPr>
              <a:t>(F)</a:t>
            </a:r>
          </a:p>
          <a:p>
            <a:pPr marL="45720" indent="0">
              <a:buNone/>
            </a:pPr>
            <a:r>
              <a:rPr lang="en-US" dirty="0">
                <a:solidFill>
                  <a:schemeClr val="tx2"/>
                </a:solidFill>
              </a:rPr>
              <a:t>3.	Jessica Long has got lots of medals for the Paralympics. </a:t>
            </a:r>
            <a:r>
              <a:rPr lang="en-US" b="1" dirty="0">
                <a:solidFill>
                  <a:schemeClr val="tx2"/>
                </a:solidFill>
              </a:rPr>
              <a:t>(T)</a:t>
            </a:r>
          </a:p>
          <a:p>
            <a:pPr marL="45720" indent="0">
              <a:buNone/>
            </a:pPr>
            <a:r>
              <a:rPr lang="en-US" dirty="0">
                <a:solidFill>
                  <a:schemeClr val="tx2"/>
                </a:solidFill>
              </a:rPr>
              <a:t>4.	Boxing is one of the first Olympic sports. </a:t>
            </a:r>
            <a:r>
              <a:rPr lang="en-US" b="1" dirty="0">
                <a:solidFill>
                  <a:schemeClr val="tx2"/>
                </a:solidFill>
              </a:rPr>
              <a:t>(T)</a:t>
            </a:r>
          </a:p>
          <a:p>
            <a:pPr marL="45720" indent="0">
              <a:buNone/>
            </a:pPr>
            <a:r>
              <a:rPr lang="en-US" dirty="0">
                <a:solidFill>
                  <a:schemeClr val="tx2"/>
                </a:solidFill>
              </a:rPr>
              <a:t>5.	</a:t>
            </a:r>
            <a:r>
              <a:rPr lang="en-US" dirty="0" err="1">
                <a:solidFill>
                  <a:schemeClr val="tx2"/>
                </a:solidFill>
              </a:rPr>
              <a:t>Usain</a:t>
            </a:r>
            <a:r>
              <a:rPr lang="en-US" dirty="0">
                <a:solidFill>
                  <a:schemeClr val="tx2"/>
                </a:solidFill>
              </a:rPr>
              <a:t> Bolt is the tallest athlete. </a:t>
            </a:r>
            <a:r>
              <a:rPr lang="en-US" b="1" dirty="0">
                <a:solidFill>
                  <a:schemeClr val="tx2"/>
                </a:solidFill>
              </a:rPr>
              <a:t>(NS)</a:t>
            </a:r>
          </a:p>
          <a:p>
            <a:pPr marL="45720" indent="0">
              <a:buNone/>
            </a:pPr>
            <a:r>
              <a:rPr lang="en-US" dirty="0">
                <a:solidFill>
                  <a:schemeClr val="tx2"/>
                </a:solidFill>
              </a:rPr>
              <a:t>6.	</a:t>
            </a:r>
            <a:r>
              <a:rPr lang="en-US" dirty="0" err="1">
                <a:solidFill>
                  <a:schemeClr val="tx2"/>
                </a:solidFill>
              </a:rPr>
              <a:t>Usain</a:t>
            </a:r>
            <a:r>
              <a:rPr lang="en-US" dirty="0">
                <a:solidFill>
                  <a:schemeClr val="tx2"/>
                </a:solidFill>
              </a:rPr>
              <a:t> Bolt has got medals for the Paralympics. </a:t>
            </a:r>
            <a:r>
              <a:rPr lang="en-US" b="1" dirty="0">
                <a:solidFill>
                  <a:schemeClr val="tx2"/>
                </a:solidFill>
              </a:rPr>
              <a:t>(F)</a:t>
            </a:r>
          </a:p>
          <a:p>
            <a:pPr marL="45720" indent="0">
              <a:buNone/>
            </a:pPr>
            <a:r>
              <a:rPr lang="en-US" dirty="0">
                <a:solidFill>
                  <a:schemeClr val="tx2"/>
                </a:solidFill>
              </a:rPr>
              <a:t>7.	The Winter Olympics have more sports than the Summer Olympics. </a:t>
            </a:r>
            <a:r>
              <a:rPr lang="en-US" b="1" smtClean="0">
                <a:solidFill>
                  <a:schemeClr val="tx2"/>
                </a:solidFill>
              </a:rPr>
              <a:t>(F)</a:t>
            </a:r>
            <a:endParaRPr lang="en-US" b="1" dirty="0">
              <a:solidFill>
                <a:schemeClr val="tx2"/>
              </a:solidFill>
            </a:endParaRPr>
          </a:p>
          <a:p>
            <a:pPr marL="45720" indent="0">
              <a:buNone/>
            </a:pPr>
            <a:r>
              <a:rPr lang="en-US" dirty="0">
                <a:solidFill>
                  <a:schemeClr val="tx2"/>
                </a:solidFill>
              </a:rPr>
              <a:t>8.	Figure skating is a </a:t>
            </a:r>
            <a:r>
              <a:rPr lang="en-US" dirty="0" err="1">
                <a:solidFill>
                  <a:schemeClr val="tx2"/>
                </a:solidFill>
              </a:rPr>
              <a:t>favourite</a:t>
            </a:r>
            <a:r>
              <a:rPr lang="en-US" dirty="0">
                <a:solidFill>
                  <a:schemeClr val="tx2"/>
                </a:solidFill>
              </a:rPr>
              <a:t> hobby in cold countries like Russia. </a:t>
            </a:r>
            <a:r>
              <a:rPr lang="en-US" b="1" dirty="0">
                <a:solidFill>
                  <a:schemeClr val="tx2"/>
                </a:solidFill>
              </a:rPr>
              <a:t>(NS)</a:t>
            </a:r>
          </a:p>
          <a:p>
            <a:pPr marL="45720" indent="0">
              <a:buNone/>
            </a:pPr>
            <a:r>
              <a:rPr lang="en-US" dirty="0">
                <a:solidFill>
                  <a:schemeClr val="tx2"/>
                </a:solidFill>
              </a:rPr>
              <a:t>9.	Russia has got very good ice hockey players. </a:t>
            </a:r>
            <a:r>
              <a:rPr lang="en-US" b="1" dirty="0">
                <a:solidFill>
                  <a:schemeClr val="tx2"/>
                </a:solidFill>
              </a:rPr>
              <a:t>(T)</a:t>
            </a:r>
          </a:p>
          <a:p>
            <a:pPr marL="45720" indent="0">
              <a:buNone/>
            </a:pPr>
            <a:r>
              <a:rPr lang="en-US" dirty="0">
                <a:solidFill>
                  <a:schemeClr val="tx2"/>
                </a:solidFill>
              </a:rPr>
              <a:t>10.	Italy has never got any medals for the Olympics. </a:t>
            </a:r>
            <a:r>
              <a:rPr lang="en-US" b="1" dirty="0">
                <a:solidFill>
                  <a:schemeClr val="tx2"/>
                </a:solidFill>
              </a:rPr>
              <a:t>(NS)</a:t>
            </a:r>
          </a:p>
          <a:p>
            <a:pPr marL="45720" indent="0">
              <a:buNone/>
            </a:pPr>
            <a:endParaRPr lang="ru-RU" dirty="0"/>
          </a:p>
        </p:txBody>
      </p:sp>
    </p:spTree>
    <p:extLst>
      <p:ext uri="{BB962C8B-B14F-4D97-AF65-F5344CB8AC3E}">
        <p14:creationId xmlns:p14="http://schemas.microsoft.com/office/powerpoint/2010/main" val="116692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r>
              <a:rPr lang="ru-RU" dirty="0"/>
              <a:t>Таблица  перевода  баллов  в  отметки  по  пятибалльной  шкале </a:t>
            </a:r>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2292533915"/>
              </p:ext>
            </p:extLst>
          </p:nvPr>
        </p:nvGraphicFramePr>
        <p:xfrm>
          <a:off x="1326525" y="1880314"/>
          <a:ext cx="9341475" cy="3802388"/>
        </p:xfrm>
        <a:graphic>
          <a:graphicData uri="http://schemas.openxmlformats.org/drawingml/2006/table">
            <a:tbl>
              <a:tblPr firstRow="1" bandRow="1">
                <a:tableStyleId>{69CF1AB2-1976-4502-BF36-3FF5EA218861}</a:tableStyleId>
              </a:tblPr>
              <a:tblGrid>
                <a:gridCol w="3113825">
                  <a:extLst>
                    <a:ext uri="{9D8B030D-6E8A-4147-A177-3AD203B41FA5}">
                      <a16:colId xmlns:a16="http://schemas.microsoft.com/office/drawing/2014/main" xmlns="" val="20000"/>
                    </a:ext>
                  </a:extLst>
                </a:gridCol>
                <a:gridCol w="3113825">
                  <a:extLst>
                    <a:ext uri="{9D8B030D-6E8A-4147-A177-3AD203B41FA5}">
                      <a16:colId xmlns:a16="http://schemas.microsoft.com/office/drawing/2014/main" xmlns="" val="20001"/>
                    </a:ext>
                  </a:extLst>
                </a:gridCol>
                <a:gridCol w="3113825">
                  <a:extLst>
                    <a:ext uri="{9D8B030D-6E8A-4147-A177-3AD203B41FA5}">
                      <a16:colId xmlns:a16="http://schemas.microsoft.com/office/drawing/2014/main" xmlns="" val="20002"/>
                    </a:ext>
                  </a:extLst>
                </a:gridCol>
              </a:tblGrid>
              <a:tr h="1221016">
                <a:tc>
                  <a:txBody>
                    <a:bodyPr/>
                    <a:lstStyle/>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Number of correct answers </a:t>
                      </a:r>
                      <a:endParaRPr lang="en-US"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44145" algn="ctr">
                        <a:lnSpc>
                          <a:spcPct val="150000"/>
                        </a:lnSpc>
                        <a:spcAft>
                          <a:spcPts val="0"/>
                        </a:spcAft>
                      </a:pPr>
                      <a:r>
                        <a:rPr lang="ru-RU"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a:t>
                      </a:r>
                      <a:r>
                        <a:rPr lang="ru-RU" sz="1400" b="1" baseline="0"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правильных ответов</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 point for every correct </a:t>
                      </a:r>
                      <a:r>
                        <a:rPr lang="en-US"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answer)</a:t>
                      </a:r>
                      <a:endParaRPr lang="ru-RU"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44145" algn="ctr">
                        <a:lnSpc>
                          <a:spcPct val="150000"/>
                        </a:lnSpc>
                        <a:spcAft>
                          <a:spcPts val="0"/>
                        </a:spcAft>
                      </a:pPr>
                      <a:r>
                        <a:rPr lang="ru-RU"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Баллы</a:t>
                      </a:r>
                    </a:p>
                    <a:p>
                      <a:pPr marR="144145" algn="ctr">
                        <a:lnSpc>
                          <a:spcPct val="150000"/>
                        </a:lnSpc>
                        <a:spcAft>
                          <a:spcPts val="0"/>
                        </a:spcAft>
                      </a:pPr>
                      <a:r>
                        <a:rPr lang="ru-RU"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400" b="1" baseline="0"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балл за каждый правильный ответ)</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Possible </a:t>
                      </a:r>
                      <a:r>
                        <a:rPr lang="en-US"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mark</a:t>
                      </a:r>
                      <a:endParaRPr lang="ru-RU"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44145" algn="ctr">
                        <a:lnSpc>
                          <a:spcPct val="150000"/>
                        </a:lnSpc>
                        <a:spcAft>
                          <a:spcPts val="0"/>
                        </a:spcAft>
                      </a:pPr>
                      <a:r>
                        <a:rPr lang="ru-RU" sz="1400" b="1" dirty="0" smtClean="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Оценка </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50547">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9-10</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9-10</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50547">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550547">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50547">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0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44145" algn="ctr">
                        <a:lnSpc>
                          <a:spcPct val="150000"/>
                        </a:lnSpc>
                        <a:spcAft>
                          <a:spcPts val="0"/>
                        </a:spcAft>
                      </a:pPr>
                      <a:r>
                        <a:rPr lang="en-US" sz="14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269" y="111212"/>
            <a:ext cx="11442357" cy="1754658"/>
          </a:xfrm>
        </p:spPr>
        <p:txBody>
          <a:bodyPr>
            <a:normAutofit fontScale="90000"/>
          </a:bodyPr>
          <a:lstStyle/>
          <a:p>
            <a:pPr algn="ctr"/>
            <a:r>
              <a:rPr lang="ru-RU" dirty="0" smtClean="0"/>
              <a:t>Рекомендации учащимся к выполнению заданий на установление соответствия приведённых утверждений прочитанному тексту (</a:t>
            </a:r>
            <a:r>
              <a:rPr lang="ru-RU" dirty="0" err="1"/>
              <a:t>True</a:t>
            </a:r>
            <a:r>
              <a:rPr lang="ru-RU" dirty="0"/>
              <a:t>/</a:t>
            </a:r>
            <a:r>
              <a:rPr lang="ru-RU" dirty="0" err="1"/>
              <a:t>False</a:t>
            </a:r>
            <a:r>
              <a:rPr lang="ru-RU" dirty="0"/>
              <a:t>/</a:t>
            </a:r>
            <a:r>
              <a:rPr lang="ru-RU" dirty="0" err="1"/>
              <a:t>Not</a:t>
            </a:r>
            <a:r>
              <a:rPr lang="ru-RU" dirty="0"/>
              <a:t> </a:t>
            </a:r>
            <a:r>
              <a:rPr lang="ru-RU" dirty="0" err="1"/>
              <a:t>Stated</a:t>
            </a:r>
            <a:r>
              <a:rPr lang="ru-RU" dirty="0" smtClean="0"/>
              <a:t>)</a:t>
            </a:r>
            <a:endParaRPr lang="ru-RU" dirty="0"/>
          </a:p>
        </p:txBody>
      </p:sp>
      <p:sp>
        <p:nvSpPr>
          <p:cNvPr id="3" name="Объект 2"/>
          <p:cNvSpPr>
            <a:spLocks noGrp="1"/>
          </p:cNvSpPr>
          <p:nvPr>
            <p:ph idx="1"/>
          </p:nvPr>
        </p:nvSpPr>
        <p:spPr>
          <a:xfrm>
            <a:off x="318316" y="1841157"/>
            <a:ext cx="11642501" cy="4533885"/>
          </a:xfrm>
        </p:spPr>
        <p:txBody>
          <a:bodyPr>
            <a:noAutofit/>
          </a:bodyPr>
          <a:lstStyle/>
          <a:p>
            <a:pPr algn="just"/>
            <a:r>
              <a:rPr lang="ru-RU" sz="1700" dirty="0" smtClean="0">
                <a:solidFill>
                  <a:schemeClr val="tx2"/>
                </a:solidFill>
              </a:rPr>
              <a:t>Необходимо </a:t>
            </a:r>
            <a:r>
              <a:rPr lang="ru-RU" sz="1700" dirty="0">
                <a:solidFill>
                  <a:schemeClr val="tx2"/>
                </a:solidFill>
              </a:rPr>
              <a:t>менять стратегии работы с текстом. В одном задании достаточно понять лишь одно слово, а в другом – более сложную текстовую информацию, например, определить основную идею текста или абзаца.</a:t>
            </a:r>
          </a:p>
          <a:p>
            <a:pPr algn="just"/>
            <a:r>
              <a:rPr lang="ru-RU" sz="1700" dirty="0" smtClean="0">
                <a:solidFill>
                  <a:schemeClr val="tx2"/>
                </a:solidFill>
              </a:rPr>
              <a:t>Во </a:t>
            </a:r>
            <a:r>
              <a:rPr lang="ru-RU" sz="1700" dirty="0">
                <a:solidFill>
                  <a:schemeClr val="tx2"/>
                </a:solidFill>
              </a:rPr>
              <a:t>многих случаях предложения в задании лишь слегка отличаются от предложений в тексте. Внимательно читайте и задание, и текст. Следует обращать особое внимание на короткие слова, цифры, даты  или те слова, которые на первый взгляд не играют важной роли в предложении.</a:t>
            </a:r>
          </a:p>
          <a:p>
            <a:pPr algn="just"/>
            <a:r>
              <a:rPr lang="ru-RU" sz="1700" dirty="0" smtClean="0">
                <a:solidFill>
                  <a:schemeClr val="tx2"/>
                </a:solidFill>
              </a:rPr>
              <a:t>В </a:t>
            </a:r>
            <a:r>
              <a:rPr lang="ru-RU" sz="1700" dirty="0">
                <a:solidFill>
                  <a:schemeClr val="tx2"/>
                </a:solidFill>
              </a:rPr>
              <a:t>то же время не зацикливайтесь на так называемых </a:t>
            </a:r>
            <a:r>
              <a:rPr lang="ru-RU" sz="1700" dirty="0" err="1">
                <a:solidFill>
                  <a:schemeClr val="tx2"/>
                </a:solidFill>
              </a:rPr>
              <a:t>дистракторах</a:t>
            </a:r>
            <a:r>
              <a:rPr lang="ru-RU" sz="1700" dirty="0">
                <a:solidFill>
                  <a:schemeClr val="tx2"/>
                </a:solidFill>
              </a:rPr>
              <a:t> – словах, фразах, цифрах, датах, которые могут отвлечь ваше внимание от правильного ответа и подтолкнуть к домысливанию ненужной для ответа информации;</a:t>
            </a:r>
          </a:p>
          <a:p>
            <a:pPr algn="just"/>
            <a:r>
              <a:rPr lang="ru-RU" sz="1700" dirty="0" smtClean="0">
                <a:solidFill>
                  <a:schemeClr val="tx2"/>
                </a:solidFill>
              </a:rPr>
              <a:t>Важно </a:t>
            </a:r>
            <a:r>
              <a:rPr lang="ru-RU" sz="1700" dirty="0">
                <a:solidFill>
                  <a:schemeClr val="tx2"/>
                </a:solidFill>
              </a:rPr>
              <a:t>провести различие между фактами и мнениями, приведёнными в тексте, для этого вам понадобятся характерные фразы, используемые для выражения мнения на английском языке. Это сократит время на поиск мнения автора в тексте.</a:t>
            </a:r>
          </a:p>
          <a:p>
            <a:pPr algn="just"/>
            <a:r>
              <a:rPr lang="ru-RU" sz="1700" dirty="0" smtClean="0">
                <a:solidFill>
                  <a:schemeClr val="tx2"/>
                </a:solidFill>
              </a:rPr>
              <a:t>Помните</a:t>
            </a:r>
            <a:r>
              <a:rPr lang="ru-RU" sz="1700" dirty="0">
                <a:solidFill>
                  <a:schemeClr val="tx2"/>
                </a:solidFill>
              </a:rPr>
              <a:t>, что намерения автора могут иметь большое значение, но они не всегда выражены прямо. Постарайтесь проанализировать не только использованные в тексте выражения, но и понять скрытый смысл, который может содержаться в тексте (чтение «между строк»).</a:t>
            </a:r>
          </a:p>
          <a:p>
            <a:pPr algn="just"/>
            <a:r>
              <a:rPr lang="ru-RU" sz="1700" dirty="0" smtClean="0">
                <a:solidFill>
                  <a:schemeClr val="tx2"/>
                </a:solidFill>
              </a:rPr>
              <a:t>Не </a:t>
            </a:r>
            <a:r>
              <a:rPr lang="ru-RU" sz="1700" dirty="0">
                <a:solidFill>
                  <a:schemeClr val="tx2"/>
                </a:solidFill>
              </a:rPr>
              <a:t>домысливайте то, о чем в тексте не сказано. Ваш социальный опыт и знания предмета или проблемы текста не должны уводить вас в сторону от конкретного задания. </a:t>
            </a:r>
            <a:endParaRPr lang="ru-RU" sz="1700" dirty="0"/>
          </a:p>
        </p:txBody>
      </p:sp>
    </p:spTree>
    <p:extLst>
      <p:ext uri="{BB962C8B-B14F-4D97-AF65-F5344CB8AC3E}">
        <p14:creationId xmlns:p14="http://schemas.microsoft.com/office/powerpoint/2010/main" val="362364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rtlCol="0"/>
          <a:lstStyle/>
          <a:p>
            <a:pPr algn="ctr" rtl="0"/>
            <a:r>
              <a:rPr lang="ru-RU" dirty="0" smtClean="0"/>
              <a:t>Спасибо за участие в практикуме!</a:t>
            </a:r>
            <a:endParaRPr lang="ru-RU" dirty="0"/>
          </a:p>
        </p:txBody>
      </p:sp>
      <p:sp>
        <p:nvSpPr>
          <p:cNvPr id="3" name="Текст 2"/>
          <p:cNvSpPr>
            <a:spLocks noGrp="1"/>
          </p:cNvSpPr>
          <p:nvPr>
            <p:ph type="body" sz="half" idx="2"/>
          </p:nvPr>
        </p:nvSpPr>
        <p:spPr/>
        <p:txBody>
          <a:bodyPr rtlCol="0"/>
          <a:lstStyle/>
          <a:p>
            <a:pPr rtl="0"/>
            <a:endParaRPr lang="ru-RU" dirty="0"/>
          </a:p>
        </p:txBody>
      </p:sp>
      <p:pic>
        <p:nvPicPr>
          <p:cNvPr id="9" name="Рисунок 8"/>
          <p:cNvPicPr>
            <a:picLocks noGrp="1" noChangeAspect="1"/>
          </p:cNvPicPr>
          <p:nvPr>
            <p:ph type="pic" idx="1"/>
          </p:nvPr>
        </p:nvPicPr>
        <p:blipFill>
          <a:blip r:embed="rId3">
            <a:extLst>
              <a:ext uri="{28A0092B-C50C-407E-A947-70E740481C1C}">
                <a14:useLocalDpi xmlns:a14="http://schemas.microsoft.com/office/drawing/2010/main" val="0"/>
              </a:ext>
            </a:extLst>
          </a:blip>
          <a:srcRect l="12796" r="12796"/>
          <a:stretch>
            <a:fillRect/>
          </a:stretch>
        </p:blipFill>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Здоровье и фитнес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257_TF02922391.potx" id="{A01CCDD4-86D4-469D-9B92-9533C8D2D88C}" vid="{065B6106-88C3-4925-B0B7-B0F5EEE8E987}"/>
    </a:ext>
  </a:extLst>
</a:theme>
</file>

<file path=ppt/theme/theme2.xml><?xml version="1.0" encoding="utf-8"?>
<a:theme xmlns:a="http://schemas.openxmlformats.org/drawingml/2006/main" name="Тема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о здоровье и фитнесе (широкоэкранный формат)</Template>
  <TotalTime>3134</TotalTime>
  <Words>933</Words>
  <Application>Microsoft Office PowerPoint</Application>
  <PresentationFormat>Широкоэкранный</PresentationFormat>
  <Paragraphs>77</Paragraphs>
  <Slides>9</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Здоровье и фитнес 16x9</vt:lpstr>
      <vt:lpstr>Работа с текстом учебника для формирования  умений аналитического чтения. Практикум</vt:lpstr>
      <vt:lpstr>Используемые Приемы работы со сплошным текстом</vt:lpstr>
      <vt:lpstr>Работаем с текстом учебника: «Английский язык. 5 класс» серия «Звёздный английский» Авторы: Баранова К.М., Дули Дж., Копылова В.В.</vt:lpstr>
      <vt:lpstr>Типичные ошибки и проблемы учащихся при выполнении заданий раздела «Чтение»</vt:lpstr>
      <vt:lpstr>Текст задания</vt:lpstr>
      <vt:lpstr>Ключи:</vt:lpstr>
      <vt:lpstr>Таблица  перевода  баллов  в  отметки  по  пятибалльной  шкале </vt:lpstr>
      <vt:lpstr>Рекомендации учащимся к выполнению заданий на установление соответствия приведённых утверждений прочитанному тексту (True/False/Not Stated)</vt:lpstr>
      <vt:lpstr>Спасибо за участие в практикуме!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Приемы для развития смыслового чтения на уроках английского языка</dc:title>
  <dc:creator>Светлана</dc:creator>
  <cp:lastModifiedBy>Светлана</cp:lastModifiedBy>
  <cp:revision>19</cp:revision>
  <dcterms:created xsi:type="dcterms:W3CDTF">2022-02-18T10:52:26Z</dcterms:created>
  <dcterms:modified xsi:type="dcterms:W3CDTF">2023-10-30T17:34:32Z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