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7" r:id="rId2"/>
    <p:sldId id="256" r:id="rId3"/>
    <p:sldId id="291" r:id="rId4"/>
    <p:sldId id="319" r:id="rId5"/>
    <p:sldId id="297" r:id="rId6"/>
    <p:sldId id="298" r:id="rId7"/>
    <p:sldId id="300" r:id="rId8"/>
    <p:sldId id="321" r:id="rId9"/>
    <p:sldId id="318" r:id="rId10"/>
    <p:sldId id="307" r:id="rId11"/>
    <p:sldId id="287" r:id="rId12"/>
    <p:sldId id="311" r:id="rId13"/>
    <p:sldId id="316" r:id="rId14"/>
    <p:sldId id="312" r:id="rId15"/>
    <p:sldId id="286" r:id="rId16"/>
    <p:sldId id="320" r:id="rId17"/>
    <p:sldId id="315" r:id="rId18"/>
    <p:sldId id="302" r:id="rId19"/>
    <p:sldId id="294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F4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6E5E0-4951-4F5B-8DF7-D69840995A35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AF2330-060C-4827-AC14-7E354F0DB20D}">
      <dgm:prSet phldrT="[Текст]"/>
      <dgm:spPr/>
      <dgm:t>
        <a:bodyPr/>
        <a:lstStyle/>
        <a:p>
          <a:r>
            <a: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помогает современному педагогу найти индивидуальный стиль профессиональной деятельности</a:t>
          </a:r>
        </a:p>
      </dgm:t>
    </dgm:pt>
    <dgm:pt modelId="{1232362A-CE12-41BD-8350-9337170C4208}" type="parTrans" cxnId="{776C0384-7BAD-48BB-9820-C8816B04FAC9}">
      <dgm:prSet/>
      <dgm:spPr/>
      <dgm:t>
        <a:bodyPr/>
        <a:lstStyle/>
        <a:p>
          <a:endParaRPr lang="ru-RU"/>
        </a:p>
      </dgm:t>
    </dgm:pt>
    <dgm:pt modelId="{4C5AA22E-B73A-4047-9699-87BCC0F1201D}" type="sibTrans" cxnId="{776C0384-7BAD-48BB-9820-C8816B04FAC9}">
      <dgm:prSet/>
      <dgm:spPr/>
      <dgm:t>
        <a:bodyPr/>
        <a:lstStyle/>
        <a:p>
          <a:endParaRPr lang="ru-RU"/>
        </a:p>
      </dgm:t>
    </dgm:pt>
    <dgm:pt modelId="{9497B1E7-DA1E-45D2-9665-CD98A1199D97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важнейший критерий выживания, продуктивности и успешности </a:t>
          </a:r>
          <a:r>
            <a:rPr lang="ru-RU" sz="2400" b="1" dirty="0" err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проф</a:t>
          </a:r>
          <a:r>
            <a: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 деятельности.</a:t>
          </a:r>
        </a:p>
      </dgm:t>
    </dgm:pt>
    <dgm:pt modelId="{5D51CCBC-78CA-4203-8B22-74A04602A5DA}" type="sibTrans" cxnId="{34A44F57-2CCE-422D-AE4B-654A6FC2AA4A}">
      <dgm:prSet/>
      <dgm:spPr/>
      <dgm:t>
        <a:bodyPr/>
        <a:lstStyle/>
        <a:p>
          <a:endParaRPr lang="ru-RU"/>
        </a:p>
      </dgm:t>
    </dgm:pt>
    <dgm:pt modelId="{19513F92-027E-46F0-A54B-9CBB2A121267}" type="parTrans" cxnId="{34A44F57-2CCE-422D-AE4B-654A6FC2AA4A}">
      <dgm:prSet/>
      <dgm:spPr/>
      <dgm:t>
        <a:bodyPr/>
        <a:lstStyle/>
        <a:p>
          <a:endParaRPr lang="ru-RU"/>
        </a:p>
      </dgm:t>
    </dgm:pt>
    <dgm:pt modelId="{B7CF5282-5F14-40A2-A61B-B8EE3910ED5B}">
      <dgm:prSet phldrT="[Текст]"/>
      <dgm:spPr/>
      <dgm:t>
        <a:bodyPr/>
        <a:lstStyle/>
        <a:p>
          <a:r>
            <a: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анализировать результаты своей деятельности, повысить уровень самоорганизации</a:t>
          </a:r>
          <a:r>
            <a:rPr lang="ru-RU" dirty="0"/>
            <a:t>.</a:t>
          </a:r>
        </a:p>
      </dgm:t>
    </dgm:pt>
    <dgm:pt modelId="{E249AFC7-8758-4775-BEC5-321F8BA36DC7}" type="sibTrans" cxnId="{E79957F0-C902-4AED-BEBA-53F5D663CF5B}">
      <dgm:prSet/>
      <dgm:spPr/>
      <dgm:t>
        <a:bodyPr/>
        <a:lstStyle/>
        <a:p>
          <a:endParaRPr lang="ru-RU"/>
        </a:p>
      </dgm:t>
    </dgm:pt>
    <dgm:pt modelId="{5D4FC985-E186-4230-AD8E-DBE69B527407}" type="parTrans" cxnId="{E79957F0-C902-4AED-BEBA-53F5D663CF5B}">
      <dgm:prSet/>
      <dgm:spPr/>
      <dgm:t>
        <a:bodyPr/>
        <a:lstStyle/>
        <a:p>
          <a:endParaRPr lang="ru-RU"/>
        </a:p>
      </dgm:t>
    </dgm:pt>
    <dgm:pt modelId="{FB2A2348-0050-4C84-9058-67A834EAB23B}" type="pres">
      <dgm:prSet presAssocID="{F826E5E0-4951-4F5B-8DF7-D69840995A3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FB40D3C-1A4B-405E-AA18-5ABF43F920A8}" type="pres">
      <dgm:prSet presAssocID="{9497B1E7-DA1E-45D2-9665-CD98A1199D97}" presName="circle1" presStyleLbl="node1" presStyleIdx="0" presStyleCnt="3" custLinFactNeighborY="-973"/>
      <dgm:spPr/>
    </dgm:pt>
    <dgm:pt modelId="{5AC55300-65FF-4258-902F-73202CB83E49}" type="pres">
      <dgm:prSet presAssocID="{9497B1E7-DA1E-45D2-9665-CD98A1199D97}" presName="space" presStyleCnt="0"/>
      <dgm:spPr/>
    </dgm:pt>
    <dgm:pt modelId="{08D62E28-7905-4854-ADD8-20D137694D87}" type="pres">
      <dgm:prSet presAssocID="{9497B1E7-DA1E-45D2-9665-CD98A1199D97}" presName="rect1" presStyleLbl="alignAcc1" presStyleIdx="0" presStyleCnt="3" custLinFactNeighborX="-1010" custLinFactNeighborY="-4340"/>
      <dgm:spPr/>
    </dgm:pt>
    <dgm:pt modelId="{5BF32A55-DFCC-473D-BD40-4B2156C9A3A3}" type="pres">
      <dgm:prSet presAssocID="{41AF2330-060C-4827-AC14-7E354F0DB20D}" presName="vertSpace2" presStyleLbl="node1" presStyleIdx="0" presStyleCnt="3"/>
      <dgm:spPr/>
    </dgm:pt>
    <dgm:pt modelId="{2BF1D05C-B7BD-40ED-8693-43E8A45A3F13}" type="pres">
      <dgm:prSet presAssocID="{41AF2330-060C-4827-AC14-7E354F0DB20D}" presName="circle2" presStyleLbl="node1" presStyleIdx="1" presStyleCnt="3" custLinFactNeighborX="-1023" custLinFactNeighborY="-1031"/>
      <dgm:spPr/>
    </dgm:pt>
    <dgm:pt modelId="{197264DC-E72C-493D-A4B6-41457DC51D83}" type="pres">
      <dgm:prSet presAssocID="{41AF2330-060C-4827-AC14-7E354F0DB20D}" presName="rect2" presStyleLbl="alignAcc1" presStyleIdx="1" presStyleCnt="3" custLinFactNeighborX="-1010" custLinFactNeighborY="4149"/>
      <dgm:spPr/>
    </dgm:pt>
    <dgm:pt modelId="{2707C829-2EDB-4B07-89AE-460A863CC5D1}" type="pres">
      <dgm:prSet presAssocID="{B7CF5282-5F14-40A2-A61B-B8EE3910ED5B}" presName="vertSpace3" presStyleLbl="node1" presStyleIdx="1" presStyleCnt="3"/>
      <dgm:spPr/>
    </dgm:pt>
    <dgm:pt modelId="{0DFBE36C-B61E-4A2A-9284-4C3283519C62}" type="pres">
      <dgm:prSet presAssocID="{B7CF5282-5F14-40A2-A61B-B8EE3910ED5B}" presName="circle3" presStyleLbl="node1" presStyleIdx="2" presStyleCnt="3"/>
      <dgm:spPr/>
    </dgm:pt>
    <dgm:pt modelId="{BD79F8D4-E279-4D1A-9FCE-EFFC09B1DA10}" type="pres">
      <dgm:prSet presAssocID="{B7CF5282-5F14-40A2-A61B-B8EE3910ED5B}" presName="rect3" presStyleLbl="alignAcc1" presStyleIdx="2" presStyleCnt="3" custLinFactNeighborX="433" custLinFactNeighborY="10001"/>
      <dgm:spPr/>
    </dgm:pt>
    <dgm:pt modelId="{7097F0FC-1268-46AE-B6D6-2D4B9DF7770E}" type="pres">
      <dgm:prSet presAssocID="{9497B1E7-DA1E-45D2-9665-CD98A1199D97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7E3F37BC-D693-4293-ABBC-AC1A7D79B859}" type="pres">
      <dgm:prSet presAssocID="{41AF2330-060C-4827-AC14-7E354F0DB20D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E6117900-3364-45C5-9440-3D893E35ECF5}" type="pres">
      <dgm:prSet presAssocID="{B7CF5282-5F14-40A2-A61B-B8EE3910ED5B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44967902-E968-4A7B-BE95-23D0DA2F1294}" type="presOf" srcId="{41AF2330-060C-4827-AC14-7E354F0DB20D}" destId="{197264DC-E72C-493D-A4B6-41457DC51D83}" srcOrd="0" destOrd="0" presId="urn:microsoft.com/office/officeart/2005/8/layout/target3"/>
    <dgm:cxn modelId="{68B21F1C-F7DF-4386-87E0-49946377416D}" type="presOf" srcId="{F826E5E0-4951-4F5B-8DF7-D69840995A35}" destId="{FB2A2348-0050-4C84-9058-67A834EAB23B}" srcOrd="0" destOrd="0" presId="urn:microsoft.com/office/officeart/2005/8/layout/target3"/>
    <dgm:cxn modelId="{D87C5861-6BFA-4EB2-BD89-5CC8C22EB7B4}" type="presOf" srcId="{B7CF5282-5F14-40A2-A61B-B8EE3910ED5B}" destId="{E6117900-3364-45C5-9440-3D893E35ECF5}" srcOrd="1" destOrd="0" presId="urn:microsoft.com/office/officeart/2005/8/layout/target3"/>
    <dgm:cxn modelId="{3E243F62-F309-4734-804D-32312712A0A6}" type="presOf" srcId="{9497B1E7-DA1E-45D2-9665-CD98A1199D97}" destId="{7097F0FC-1268-46AE-B6D6-2D4B9DF7770E}" srcOrd="1" destOrd="0" presId="urn:microsoft.com/office/officeart/2005/8/layout/target3"/>
    <dgm:cxn modelId="{BFFA9364-78A1-4FF5-BD6E-C2FDDAD841B3}" type="presOf" srcId="{B7CF5282-5F14-40A2-A61B-B8EE3910ED5B}" destId="{BD79F8D4-E279-4D1A-9FCE-EFFC09B1DA10}" srcOrd="0" destOrd="0" presId="urn:microsoft.com/office/officeart/2005/8/layout/target3"/>
    <dgm:cxn modelId="{34A44F57-2CCE-422D-AE4B-654A6FC2AA4A}" srcId="{F826E5E0-4951-4F5B-8DF7-D69840995A35}" destId="{9497B1E7-DA1E-45D2-9665-CD98A1199D97}" srcOrd="0" destOrd="0" parTransId="{19513F92-027E-46F0-A54B-9CBB2A121267}" sibTransId="{5D51CCBC-78CA-4203-8B22-74A04602A5DA}"/>
    <dgm:cxn modelId="{776C0384-7BAD-48BB-9820-C8816B04FAC9}" srcId="{F826E5E0-4951-4F5B-8DF7-D69840995A35}" destId="{41AF2330-060C-4827-AC14-7E354F0DB20D}" srcOrd="1" destOrd="0" parTransId="{1232362A-CE12-41BD-8350-9337170C4208}" sibTransId="{4C5AA22E-B73A-4047-9699-87BCC0F1201D}"/>
    <dgm:cxn modelId="{BF8F3387-9A95-411F-B393-94A7441234AD}" type="presOf" srcId="{9497B1E7-DA1E-45D2-9665-CD98A1199D97}" destId="{08D62E28-7905-4854-ADD8-20D137694D87}" srcOrd="0" destOrd="0" presId="urn:microsoft.com/office/officeart/2005/8/layout/target3"/>
    <dgm:cxn modelId="{2515C6E7-62A1-47E5-9F4A-37AAB8423CCD}" type="presOf" srcId="{41AF2330-060C-4827-AC14-7E354F0DB20D}" destId="{7E3F37BC-D693-4293-ABBC-AC1A7D79B859}" srcOrd="1" destOrd="0" presId="urn:microsoft.com/office/officeart/2005/8/layout/target3"/>
    <dgm:cxn modelId="{E79957F0-C902-4AED-BEBA-53F5D663CF5B}" srcId="{F826E5E0-4951-4F5B-8DF7-D69840995A35}" destId="{B7CF5282-5F14-40A2-A61B-B8EE3910ED5B}" srcOrd="2" destOrd="0" parTransId="{5D4FC985-E186-4230-AD8E-DBE69B527407}" sibTransId="{E249AFC7-8758-4775-BEC5-321F8BA36DC7}"/>
    <dgm:cxn modelId="{4EF33657-1716-4210-BD38-296D41AC09CF}" type="presParOf" srcId="{FB2A2348-0050-4C84-9058-67A834EAB23B}" destId="{8FB40D3C-1A4B-405E-AA18-5ABF43F920A8}" srcOrd="0" destOrd="0" presId="urn:microsoft.com/office/officeart/2005/8/layout/target3"/>
    <dgm:cxn modelId="{7B4E1947-41C1-452F-BC21-99D1031C48C4}" type="presParOf" srcId="{FB2A2348-0050-4C84-9058-67A834EAB23B}" destId="{5AC55300-65FF-4258-902F-73202CB83E49}" srcOrd="1" destOrd="0" presId="urn:microsoft.com/office/officeart/2005/8/layout/target3"/>
    <dgm:cxn modelId="{BFE1A2AA-5E3C-4ABC-8DC5-05AEB31FFABC}" type="presParOf" srcId="{FB2A2348-0050-4C84-9058-67A834EAB23B}" destId="{08D62E28-7905-4854-ADD8-20D137694D87}" srcOrd="2" destOrd="0" presId="urn:microsoft.com/office/officeart/2005/8/layout/target3"/>
    <dgm:cxn modelId="{E6B73C97-D084-4C47-8E62-F6F1F402EB12}" type="presParOf" srcId="{FB2A2348-0050-4C84-9058-67A834EAB23B}" destId="{5BF32A55-DFCC-473D-BD40-4B2156C9A3A3}" srcOrd="3" destOrd="0" presId="urn:microsoft.com/office/officeart/2005/8/layout/target3"/>
    <dgm:cxn modelId="{F049B20D-8807-44AD-A835-28E9DBE96A34}" type="presParOf" srcId="{FB2A2348-0050-4C84-9058-67A834EAB23B}" destId="{2BF1D05C-B7BD-40ED-8693-43E8A45A3F13}" srcOrd="4" destOrd="0" presId="urn:microsoft.com/office/officeart/2005/8/layout/target3"/>
    <dgm:cxn modelId="{AF18A671-10DE-4B2F-9EEB-3369AAF76180}" type="presParOf" srcId="{FB2A2348-0050-4C84-9058-67A834EAB23B}" destId="{197264DC-E72C-493D-A4B6-41457DC51D83}" srcOrd="5" destOrd="0" presId="urn:microsoft.com/office/officeart/2005/8/layout/target3"/>
    <dgm:cxn modelId="{8C268FA6-6CD7-40B7-B182-E9B1254153F9}" type="presParOf" srcId="{FB2A2348-0050-4C84-9058-67A834EAB23B}" destId="{2707C829-2EDB-4B07-89AE-460A863CC5D1}" srcOrd="6" destOrd="0" presId="urn:microsoft.com/office/officeart/2005/8/layout/target3"/>
    <dgm:cxn modelId="{9A147DF8-329F-452C-A552-0B3A94A206EC}" type="presParOf" srcId="{FB2A2348-0050-4C84-9058-67A834EAB23B}" destId="{0DFBE36C-B61E-4A2A-9284-4C3283519C62}" srcOrd="7" destOrd="0" presId="urn:microsoft.com/office/officeart/2005/8/layout/target3"/>
    <dgm:cxn modelId="{633EB816-51E9-449B-9BC3-B42EB1DCAF10}" type="presParOf" srcId="{FB2A2348-0050-4C84-9058-67A834EAB23B}" destId="{BD79F8D4-E279-4D1A-9FCE-EFFC09B1DA10}" srcOrd="8" destOrd="0" presId="urn:microsoft.com/office/officeart/2005/8/layout/target3"/>
    <dgm:cxn modelId="{37B165A4-2BE2-4224-90B1-D62E60296872}" type="presParOf" srcId="{FB2A2348-0050-4C84-9058-67A834EAB23B}" destId="{7097F0FC-1268-46AE-B6D6-2D4B9DF7770E}" srcOrd="9" destOrd="0" presId="urn:microsoft.com/office/officeart/2005/8/layout/target3"/>
    <dgm:cxn modelId="{B2F9215E-02F0-419A-9C4F-706E24AFE6CC}" type="presParOf" srcId="{FB2A2348-0050-4C84-9058-67A834EAB23B}" destId="{7E3F37BC-D693-4293-ABBC-AC1A7D79B859}" srcOrd="10" destOrd="0" presId="urn:microsoft.com/office/officeart/2005/8/layout/target3"/>
    <dgm:cxn modelId="{4BE84118-5973-42B9-91DA-43EDD43CED44}" type="presParOf" srcId="{FB2A2348-0050-4C84-9058-67A834EAB23B}" destId="{E6117900-3364-45C5-9440-3D893E35ECF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40D3C-1A4B-405E-AA18-5ABF43F920A8}">
      <dsp:nvSpPr>
        <dsp:cNvPr id="0" name=""/>
        <dsp:cNvSpPr/>
      </dsp:nvSpPr>
      <dsp:spPr>
        <a:xfrm>
          <a:off x="0" y="526484"/>
          <a:ext cx="4476541" cy="44765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62E28-7905-4854-ADD8-20D137694D87}">
      <dsp:nvSpPr>
        <dsp:cNvPr id="0" name=""/>
        <dsp:cNvSpPr/>
      </dsp:nvSpPr>
      <dsp:spPr>
        <a:xfrm>
          <a:off x="2185522" y="375759"/>
          <a:ext cx="5222631" cy="44765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важнейший критерий выживания, продуктивности и успешности </a:t>
          </a:r>
          <a:r>
            <a:rPr lang="ru-RU" sz="2400" b="1" kern="1200" dirty="0" err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проф</a:t>
          </a:r>
          <a:r>
            <a:rPr lang="ru-RU" sz="24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 деятельности.</a:t>
          </a:r>
        </a:p>
      </dsp:txBody>
      <dsp:txXfrm>
        <a:off x="2185522" y="375759"/>
        <a:ext cx="5222631" cy="1342965"/>
      </dsp:txXfrm>
    </dsp:sp>
    <dsp:sp modelId="{2BF1D05C-B7BD-40ED-8693-43E8A45A3F13}">
      <dsp:nvSpPr>
        <dsp:cNvPr id="0" name=""/>
        <dsp:cNvSpPr/>
      </dsp:nvSpPr>
      <dsp:spPr>
        <a:xfrm>
          <a:off x="753629" y="1883007"/>
          <a:ext cx="2909748" cy="290974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264DC-E72C-493D-A4B6-41457DC51D83}">
      <dsp:nvSpPr>
        <dsp:cNvPr id="0" name=""/>
        <dsp:cNvSpPr/>
      </dsp:nvSpPr>
      <dsp:spPr>
        <a:xfrm>
          <a:off x="2185522" y="2033732"/>
          <a:ext cx="5222631" cy="29097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помогает современному педагогу найти индивидуальный стиль профессиональной деятельности</a:t>
          </a:r>
        </a:p>
      </dsp:txBody>
      <dsp:txXfrm>
        <a:off x="2185522" y="2033732"/>
        <a:ext cx="5222631" cy="1342960"/>
      </dsp:txXfrm>
    </dsp:sp>
    <dsp:sp modelId="{0DFBE36C-B61E-4A2A-9284-4C3283519C62}">
      <dsp:nvSpPr>
        <dsp:cNvPr id="0" name=""/>
        <dsp:cNvSpPr/>
      </dsp:nvSpPr>
      <dsp:spPr>
        <a:xfrm>
          <a:off x="1566790" y="3255967"/>
          <a:ext cx="1342961" cy="13429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9F8D4-E279-4D1A-9FCE-EFFC09B1DA10}">
      <dsp:nvSpPr>
        <dsp:cNvPr id="0" name=""/>
        <dsp:cNvSpPr/>
      </dsp:nvSpPr>
      <dsp:spPr>
        <a:xfrm>
          <a:off x="2238270" y="3390276"/>
          <a:ext cx="5222631" cy="1342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rPr>
            <a:t>анализировать результаты своей деятельности, повысить уровень самоорганизации</a:t>
          </a:r>
          <a:r>
            <a:rPr lang="ru-RU" sz="2600" kern="1200" dirty="0"/>
            <a:t>.</a:t>
          </a:r>
        </a:p>
      </dsp:txBody>
      <dsp:txXfrm>
        <a:off x="2238270" y="3390276"/>
        <a:ext cx="5222631" cy="1342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D15CC-4CA5-4A9A-AD8F-18BA8EE60AD5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E230D-A31D-4FA8-8118-79213ADC0A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33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70992-D2D7-40FE-8798-16E76C77FFC4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90BA1-8E14-42CA-A59C-6A783D440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4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90BA1-8E14-42CA-A59C-6A783D440BB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90BA1-8E14-42CA-A59C-6A783D440BB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74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7BD8E-8CE4-4776-99C9-999A2FD09F8A}" type="datetimeFigureOut">
              <a:rPr lang="ru-RU" smtClean="0"/>
              <a:pPr/>
              <a:t>17.02.2024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6BEC-09D9-4719-B548-45362CD89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1.%20&#1083;&#1080;&#1095;&#1085;%20&#1080;%20&#1087;&#1088;&#1086;&#1092;%20&#1088;&#1077;&#1092;&#1083;.pdf" TargetMode="External"/><Relationship Id="rId2" Type="http://schemas.openxmlformats.org/officeDocument/2006/relationships/hyperlink" Target="2.&#1087;&#1089;&#1080;&#1093;%20&#1076;&#1091;&#1084;&#1072;&#1102;&#1097;%20&#1091;&#1095;&#1080;&#1090;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E:\1 МАМА РАБОТА ПОСЛЕ ДЕКРЕТА (5)\ПСИХОЛОГИЯ\Материалы очное отделение\2 раздел Псих деят и ППП\мышление\i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6659"/>
            <a:ext cx="4810136" cy="33403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1 МАМА РАБОТА ПОСЛЕ ДЕКРЕТА (5)\ПСИХОЛОГИЯ\Материалы очное отделение\2 раздел Псих деят и ППП\мышление\i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083" y="3040819"/>
            <a:ext cx="4567523" cy="3412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156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571612"/>
            <a:ext cx="578647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Процесс профессионального развития учителя — это процесс постоянного выбора между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продвижением и отступлением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3" name="Рисунок 2" descr="BD04972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929198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М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500570"/>
            <a:ext cx="2399071" cy="150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57290" y="785794"/>
            <a:ext cx="67151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Самодиагностика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75009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Тест «Ваша установка на будущую профессию» (А.А. Орлов)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Что вас больше всего привлекает в работе учителя?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интерес к школе, педагогической деятельности, к общению и работе с детьми;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желание заниматься любимым предметом, все время узнавать что-то новое;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возможность получить высшее образование, общественная ценность и сложность профессии;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желание сохранить круг друзей, привлекательность жизни в студенческом коллективе.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000108"/>
            <a:ext cx="685804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Ключ: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800" dirty="0"/>
              <a:t>профессионально-деловая установка;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800" dirty="0"/>
              <a:t> познавательная;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800" dirty="0"/>
              <a:t>социально-значимая;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800" dirty="0"/>
              <a:t>ситуативная. 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Наиболее предпочтительны   1,  2;   3 - приемлемый тип;               если 4 вариант выбран, то необходимо серьезно проанализировать свое представление о выбранной профессии.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85860"/>
            <a:ext cx="7429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Определение уровня сформированности профессиональной педагогической рефлексии (Е.Е. Рукавишников)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1 МАМА РАБОТА ПОСЛЕ ДЕКРЕТА (5)\модуль метод обеспечение нк дш\занятия НПК\1.9 анализ пед деят\i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198133"/>
            <a:ext cx="2786082" cy="2548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день учителя про машу\620672.jpg"/>
          <p:cNvPicPr>
            <a:picLocks noChangeAspect="1" noChangeArrowheads="1"/>
          </p:cNvPicPr>
          <p:nvPr/>
        </p:nvPicPr>
        <p:blipFill>
          <a:blip r:embed="rId2"/>
          <a:srcRect r="10144"/>
          <a:stretch>
            <a:fillRect/>
          </a:stretch>
        </p:blipFill>
        <p:spPr bwMode="auto">
          <a:xfrm>
            <a:off x="2428860" y="3500438"/>
            <a:ext cx="4429156" cy="2738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357290" y="785794"/>
            <a:ext cx="6357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по развитию личностной рефлексии</a:t>
            </a:r>
          </a:p>
          <a:p>
            <a:pPr algn="ctr"/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0DD1E5-197B-4060-AEB6-30C1F3635177}"/>
              </a:ext>
            </a:extLst>
          </p:cNvPr>
          <p:cNvSpPr txBox="1"/>
          <p:nvPr/>
        </p:nvSpPr>
        <p:spPr>
          <a:xfrm>
            <a:off x="827584" y="1268760"/>
            <a:ext cx="77048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Вот несколько упражнений для развития рефлексии: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Представь что ты…».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Представь, что ты камень, одуванчик, воздушный шар. Что ты чувствуешь? Сравни свои ощущения.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Изобрази, что ты чувствуешь, когда ешь лимон, конфету и т.д.</a:t>
            </a:r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Упражнение «Автопортрет».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Детально описать себя, свои параметры, качества и манеры поведения другому человеку.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«Дерево».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в сознании дерево с определёнными характеристиками, которые отражают личность.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«Качества».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Прописать перечень своих плюсов и минусов, оценить их по десятибалльной шкале.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«Да».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парах. Один из участников характеризует своё состояние или настроение, а другой стремится детализировать эту информацию, задавая наводящие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046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7140" y="836712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Рефлексивная часть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47DEFE-BCEB-44A6-9F9C-9D065CF999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694" y="1440804"/>
            <a:ext cx="6138428" cy="460382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285860"/>
            <a:ext cx="678661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Таким образом, 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рефлексирующий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учитель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это думающий, анализирующий, исследующий свой опыт педагог. Это, как сказал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Д.Дьюи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«вечный ученик своей профессии» с неутомимой потребностью к саморазвитию и самосовершенствованию.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21199076">
            <a:off x="4038687" y="519206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 Black" pitchFamily="34" charset="0"/>
                <a:ea typeface="Times New Roman" pitchFamily="18" charset="0"/>
              </a:rPr>
              <a:t>Наши слабости нам уже не вредят, когда мы их знаем </a:t>
            </a:r>
            <a:endParaRPr lang="ru-RU" sz="1100" dirty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 Black" pitchFamily="34" charset="0"/>
                <a:ea typeface="Times New Roman" pitchFamily="18" charset="0"/>
              </a:rPr>
              <a:t>(Лихтенберг Г.)</a:t>
            </a:r>
            <a:endParaRPr lang="ru-RU" sz="28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764386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Бизяева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А.А.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Психология думающего учителя: педагогическая рефлексия - Псков: ПГПИ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им.С.М.Кирова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2004. - 216 стр.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Личностная и профессиональная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рефлексия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психологический практикум / сост. Г.С. Пьянкова;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Краснояр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ун-т им. В.П. Астафьева.– Красноярск, 2012. – 125 с.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Юрова Т.В.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ПЕДАГОГИЧЕСКАЯ РЕФЛЕКСИЯ: ДИАГНОСТИКА И УСЛОВИЯ РАЗВИТИЯ: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моногра-фия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Владивосток: Изд-во ВГУЭС, 2008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Семенов И.Н.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Рефлексивно-психологические аспекты развития и профессионального самоопределения личности. // Мир психологии. – 2007. - №2. - С. 203-216.</a:t>
            </a:r>
          </a:p>
          <a:p>
            <a:pPr algn="just" fontAlgn="base"/>
            <a:endParaRPr lang="ru-RU" sz="2400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214422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Профессиональная рефлексия и ее место в формировании профессиональной компетентности педагогов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221088"/>
            <a:ext cx="3000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ищи себя вовне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Персий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30513091"/>
              </p:ext>
            </p:extLst>
          </p:nvPr>
        </p:nvGraphicFramePr>
        <p:xfrm>
          <a:off x="1071538" y="764704"/>
          <a:ext cx="746090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3000372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рефлексия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1 МАМА РАБОТА ПОСЛЕ ДЕКРЕТА (5)\модуль метод обеспечение нк дш\1 занятия НПК 2016\1.7 пед рефлексия\к занятию 1.9.2 пед рефлексия 2015\1.9.2 Пед рефлексия ср\Сам работа с теорией 1.9.2 Пед рефл(зад+лит-ра)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72008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21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00108"/>
            <a:ext cx="68580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Понятие «уровень рефлексии» ввел В.А.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Лефевр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Уровни, этапы рефлексии: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остановка; </a:t>
            </a:r>
          </a:p>
          <a:p>
            <a:pPr marL="342900" indent="-342900">
              <a:buAutoNum type="arabicParenR"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фиксация;</a:t>
            </a:r>
          </a:p>
          <a:p>
            <a:pPr marL="342900" indent="-342900">
              <a:buAutoNum type="arabicParenR"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объективация;</a:t>
            </a:r>
          </a:p>
          <a:p>
            <a:pPr marL="342900" indent="-342900">
              <a:buAutoNum type="arabicParenR"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обобщение; </a:t>
            </a:r>
          </a:p>
          <a:p>
            <a:pPr marL="342900" indent="-342900">
              <a:buAutoNum type="arabicParenR"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осмысление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ARROWS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86190"/>
            <a:ext cx="2928958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Формы рефлексии.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Полагающая рефлексия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Сравнивающая рефлексия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Определяющая рефлексия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Синтезирующая рефлексия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Трансцендирующая рефлексия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71546"/>
            <a:ext cx="721523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Профессиональная рефлексия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Впервые данное понятие было введено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Вульфовым Б.З.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Профессиональная рефлексия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это соотношение себя, своих возможностей с требованиями профессии.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рефлексия – вид проф. рефлексии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029EBB-7F89-484E-A014-DED138CB2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8670"/>
            <a:ext cx="7920880" cy="594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7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8581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пед.рефлексии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проектировочная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(проектирование и моделирование деятельности участников педагогического процесса);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организаторская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(организация наиболее эффективных способов взаимодействия в совместной деятельности);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коммуникативная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(как условие продуктивного общения участников педагогического процесса);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смыслотворческая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(формирование осмысленности деятельности и взаимодействия);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мотивационная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(определение направленности совместной деятельности участников педагогического процесса на результат);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коррекционная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(побуждение к изменению во взаимодействии и деятельности).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21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662</Words>
  <Application>Microsoft Office PowerPoint</Application>
  <PresentationFormat>Экран (4:3)</PresentationFormat>
  <Paragraphs>89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DarthVader5</dc:creator>
  <cp:lastModifiedBy>Елена Костюковская</cp:lastModifiedBy>
  <cp:revision>149</cp:revision>
  <dcterms:created xsi:type="dcterms:W3CDTF">2013-09-25T05:09:39Z</dcterms:created>
  <dcterms:modified xsi:type="dcterms:W3CDTF">2024-02-17T08:14:42Z</dcterms:modified>
</cp:coreProperties>
</file>