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6" r:id="rId3"/>
    <p:sldId id="278" r:id="rId4"/>
    <p:sldId id="271" r:id="rId5"/>
    <p:sldId id="272" r:id="rId6"/>
    <p:sldId id="270" r:id="rId7"/>
    <p:sldId id="257" r:id="rId8"/>
    <p:sldId id="284" r:id="rId9"/>
    <p:sldId id="285" r:id="rId10"/>
    <p:sldId id="286" r:id="rId11"/>
    <p:sldId id="266" r:id="rId12"/>
    <p:sldId id="267" r:id="rId13"/>
    <p:sldId id="265" r:id="rId14"/>
    <p:sldId id="288" r:id="rId15"/>
    <p:sldId id="274" r:id="rId16"/>
    <p:sldId id="281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0" autoAdjust="0"/>
    <p:restoredTop sz="9468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5C82-4915-4F34-8766-F5A88DBED8B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90883-5D94-4167-B55C-46B501A65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0883-5D94-4167-B55C-46B501A650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88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230762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73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7222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73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7222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valevaLP\Desktop\&#1091;&#1088;&#1086;&#1082;%20leisure%20time%2010%20&#1082;&#1083;&#1072;&#1089;&#1089;\free%20time%20activities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KovalevaLP\Desktop\&#1091;&#1088;&#1086;&#1082;%20leisure%20time%2010%20&#1082;&#1083;&#1072;&#1089;&#1089;\Spotlight%2010%20listening%20module%202b%20p%2031%20ex%207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157161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Watch a short video film and tell me what we are going to talk about during this lesson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free time activiti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2428867"/>
            <a:ext cx="5524536" cy="41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06" y="941134"/>
            <a:ext cx="7474310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Match the personal qualities to what they mean in Russian</a:t>
            </a:r>
            <a:endParaRPr lang="ru-RU" sz="2800" b="1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2128720" y="1463541"/>
            <a:ext cx="2129330" cy="5037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Boring  </a:t>
            </a:r>
          </a:p>
          <a:p>
            <a:pPr marL="0" indent="0">
              <a:buNone/>
            </a:pPr>
            <a:r>
              <a:rPr lang="en-US" sz="1800" b="1" dirty="0"/>
              <a:t>A</a:t>
            </a:r>
            <a:r>
              <a:rPr lang="en-US" sz="1800" b="1" dirty="0" smtClean="0"/>
              <a:t>mbitious</a:t>
            </a:r>
          </a:p>
          <a:p>
            <a:pPr marL="0" indent="0">
              <a:buNone/>
            </a:pPr>
            <a:r>
              <a:rPr lang="en-US" sz="1800" b="1" dirty="0" smtClean="0"/>
              <a:t>Reserved</a:t>
            </a:r>
          </a:p>
          <a:p>
            <a:pPr marL="0" indent="0">
              <a:buNone/>
            </a:pPr>
            <a:r>
              <a:rPr lang="en-US" sz="1800" b="1" dirty="0" smtClean="0"/>
              <a:t>Determined</a:t>
            </a:r>
          </a:p>
          <a:p>
            <a:pPr marL="0" indent="0">
              <a:buNone/>
            </a:pPr>
            <a:r>
              <a:rPr lang="en-US" sz="1800" b="1" dirty="0" smtClean="0"/>
              <a:t>Active</a:t>
            </a:r>
          </a:p>
          <a:p>
            <a:pPr marL="0" indent="0">
              <a:buNone/>
            </a:pPr>
            <a:r>
              <a:rPr lang="en-US" sz="1800" b="1" dirty="0" smtClean="0"/>
              <a:t>Imaginative</a:t>
            </a:r>
          </a:p>
          <a:p>
            <a:pPr marL="0" indent="0">
              <a:buNone/>
            </a:pPr>
            <a:r>
              <a:rPr lang="en-US" sz="1800" b="1" dirty="0" smtClean="0"/>
              <a:t>Sensitive</a:t>
            </a:r>
          </a:p>
          <a:p>
            <a:pPr marL="0" indent="0">
              <a:buNone/>
            </a:pPr>
            <a:r>
              <a:rPr lang="en-US" sz="1800" b="1" dirty="0"/>
              <a:t>Adventurous</a:t>
            </a:r>
          </a:p>
          <a:p>
            <a:pPr marL="0" indent="0">
              <a:buNone/>
            </a:pPr>
            <a:r>
              <a:rPr lang="en-US" sz="1800" b="1" dirty="0" smtClean="0"/>
              <a:t>Brave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Cautious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Creative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Fit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Quiet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Shy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Sociable</a:t>
            </a:r>
            <a:endParaRPr lang="en-US" sz="1800" b="1" dirty="0"/>
          </a:p>
          <a:p>
            <a:pPr marL="0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5510" y="1460922"/>
            <a:ext cx="35076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Авантюрный</a:t>
            </a:r>
            <a:endParaRPr lang="ru-RU" sz="700" b="1" dirty="0" smtClean="0">
              <a:solidFill>
                <a:schemeClr val="bg1"/>
              </a:solidFill>
            </a:endParaRPr>
          </a:p>
          <a:p>
            <a:endParaRPr lang="en-US" sz="3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Осторожный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3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Творческий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5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хорошей физической форме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2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Храбрый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4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Спокойный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3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Скромный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4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Общительный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sz="3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Скучный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5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Честолюбивый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2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Сдержанный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6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Решительный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2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Активный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5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Одаренный воображением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ru-RU" sz="5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Чувствительный</a:t>
            </a:r>
          </a:p>
          <a:p>
            <a:endParaRPr lang="ru-RU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59785" y="0"/>
            <a:ext cx="7474310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What kinds of people enjoy these activities?</a:t>
            </a:r>
            <a:endParaRPr lang="ru-RU" sz="2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3310" y="1443835"/>
            <a:ext cx="6948078" cy="366492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b="1" dirty="0"/>
              <a:t>Archery, gardening, </a:t>
            </a:r>
            <a:r>
              <a:rPr lang="en-US" sz="3600" b="1" dirty="0" smtClean="0"/>
              <a:t>snowboarding</a:t>
            </a:r>
            <a:r>
              <a:rPr lang="en-US" sz="3600" b="1" dirty="0"/>
              <a:t>, fishing, </a:t>
            </a:r>
            <a:r>
              <a:rPr lang="en-US" sz="3600" b="1" dirty="0" smtClean="0"/>
              <a:t>skydiving</a:t>
            </a:r>
            <a:r>
              <a:rPr lang="en-US" sz="3600" b="1" dirty="0"/>
              <a:t>, board </a:t>
            </a:r>
            <a:r>
              <a:rPr lang="en-US" sz="3600" b="1" dirty="0" smtClean="0"/>
              <a:t>games</a:t>
            </a:r>
            <a:r>
              <a:rPr lang="en-US" sz="3600" b="1" dirty="0"/>
              <a:t>, martial </a:t>
            </a:r>
            <a:r>
              <a:rPr lang="en-US" sz="3600" b="1" dirty="0" smtClean="0"/>
              <a:t>arts</a:t>
            </a:r>
            <a:r>
              <a:rPr lang="en-US" sz="3600" b="1" dirty="0"/>
              <a:t>, football</a:t>
            </a:r>
          </a:p>
          <a:p>
            <a:pPr algn="just"/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marL="0" indent="0">
              <a:buNone/>
            </a:pPr>
            <a:r>
              <a:rPr lang="en-US" sz="3200" dirty="0" smtClean="0"/>
              <a:t>Fit people enjoy playing football.</a:t>
            </a: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3430" y="4956050"/>
            <a:ext cx="7321605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</a:rPr>
              <a:t>oring, ambitious, reserved, determined, active, imaginative, sensitive, adventurous, brave, cautious, creative, fit, quiet, shy, sociable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2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59785" y="0"/>
            <a:ext cx="7474310" cy="916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Asking </a:t>
            </a:r>
            <a:r>
              <a:rPr lang="en-US" b="1" dirty="0" smtClean="0"/>
              <a:t>about/ expressing preferences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0502038"/>
              </p:ext>
            </p:extLst>
          </p:nvPr>
        </p:nvGraphicFramePr>
        <p:xfrm>
          <a:off x="142844" y="752468"/>
          <a:ext cx="884774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783"/>
                <a:gridCol w="4530957"/>
              </a:tblGrid>
              <a:tr h="3278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Asking about preferences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Expressing preferences</a:t>
                      </a:r>
                      <a:endParaRPr lang="ru-RU" sz="1800" dirty="0"/>
                    </a:p>
                  </a:txBody>
                  <a:tcPr/>
                </a:tc>
              </a:tr>
              <a:tr h="11749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 smtClean="0"/>
                        <a:t>Do you prefer … to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…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(+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Ving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 smtClean="0"/>
                        <a:t>Would you rather …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(+ to + V) </a:t>
                      </a:r>
                      <a:r>
                        <a:rPr lang="en-US" sz="2000" b="1" dirty="0" smtClean="0"/>
                        <a:t>or …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 smtClean="0"/>
                        <a:t> 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+ V)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 smtClean="0"/>
                        <a:t>Do you like … more than …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(+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Ving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Well, I really like, love, hate …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(+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Ving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I’m not keen on/I don’t like</a:t>
                      </a:r>
                      <a:r>
                        <a:rPr lang="en-US" sz="2000" b="1" baseline="0" dirty="0" smtClean="0"/>
                        <a:t>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I prefer … to 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99" y="4956050"/>
            <a:ext cx="2030772" cy="15230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1670605" y="2360065"/>
            <a:ext cx="4123035" cy="3363060"/>
          </a:xfrm>
          <a:prstGeom prst="cloudCallout">
            <a:avLst>
              <a:gd name="adj1" fmla="val -63057"/>
              <a:gd name="adj2" fmla="val 1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/>
              <a:t>A: Do you prefer </a:t>
            </a:r>
            <a:r>
              <a:rPr lang="en-US" b="1" dirty="0" smtClean="0"/>
              <a:t>playing football to </a:t>
            </a:r>
            <a:r>
              <a:rPr lang="en-US" b="1" dirty="0"/>
              <a:t>playing board games?</a:t>
            </a:r>
          </a:p>
          <a:p>
            <a:pPr algn="just"/>
            <a:r>
              <a:rPr lang="en-US" b="1" dirty="0"/>
              <a:t>B: Well, I’m not keen on playing football. I prefer board </a:t>
            </a:r>
            <a:r>
              <a:rPr lang="en-US" b="1" dirty="0" smtClean="0"/>
              <a:t>games</a:t>
            </a:r>
            <a:r>
              <a:rPr lang="en-US" dirty="0" smtClean="0"/>
              <a:t>. </a:t>
            </a:r>
            <a:r>
              <a:rPr lang="en-US" b="1" dirty="0" smtClean="0"/>
              <a:t>What about you?</a:t>
            </a:r>
          </a:p>
          <a:p>
            <a:pPr algn="just"/>
            <a:r>
              <a:rPr lang="en-US" b="1" dirty="0" smtClean="0"/>
              <a:t>A: As for me, I really like going snowboarding. 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6345" y="3120040"/>
            <a:ext cx="168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Do aerobics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6345" y="3425450"/>
            <a:ext cx="1882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Do gardening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6345" y="3734410"/>
            <a:ext cx="2435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 snowboarding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6345" y="40398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 fishing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6345" y="4345230"/>
            <a:ext cx="157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Do archery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6345" y="4650640"/>
            <a:ext cx="1574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Play tennis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6345" y="4956050"/>
            <a:ext cx="3094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 white-water </a:t>
            </a:r>
            <a:r>
              <a:rPr lang="en-US" sz="2400" b="1" dirty="0">
                <a:solidFill>
                  <a:schemeClr val="bg1"/>
                </a:solidFill>
              </a:rPr>
              <a:t>rafting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46345" y="5261460"/>
            <a:ext cx="1800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 skydiving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501122" cy="6108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Listen to the dialogue and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mark the </a:t>
            </a:r>
            <a:br>
              <a:rPr lang="en-US" sz="2800" b="1" dirty="0" smtClean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statements A-G T (true), F (false), NS (not stated)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71538" y="2143116"/>
            <a:ext cx="64336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Andrew has been to the community center before.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doesn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have a mobile phone.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many activities offered at the community center.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Andrew wants to take up basketball.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has never tried kick boxing before.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wants to start at the beginning of September.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classes cost ten pounds for 35 lessons.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5000636"/>
          <a:ext cx="83820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595306"/>
                <a:gridCol w="1047752"/>
                <a:gridCol w="1047752"/>
                <a:gridCol w="1047752"/>
                <a:gridCol w="1047752"/>
                <a:gridCol w="1047752"/>
                <a:gridCol w="1047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Statement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Answer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Spotlight 10 listening module 2b p 31 ex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572396" y="3500438"/>
            <a:ext cx="928694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9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1571612"/>
            <a:ext cx="91266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The Stamp Collectors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Club sends you special stamps from many  different countries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The Club sends every member the same set of new stamps.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Information packs include a full set of stamps.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95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costs 5 pounds a year to join the Stamp Collectors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Club.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95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cheaper if several people join the Club together.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The Club sends each new member a hundred free stamps.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The guide tells you where you may be able to buy the stamps they want.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Members of the Club are sent a monthly magazine.</a:t>
            </a:r>
            <a:endParaRPr kumimoji="0" lang="ru-RU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9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You must write a letter to the Club if you want to join.</a:t>
            </a:r>
            <a:endParaRPr kumimoji="0" lang="en-US" sz="19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3191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 the text and mark the sentences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(correct), B (incorrect)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KovalevaLP\Downloads\WhatsApp Image 2021-11-12 at 21.39.39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50032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000240"/>
            <a:ext cx="881645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Your home task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Задание 1 уровня (базовый) – выполнить упр. 1, 2 с. 13 в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рабочей тетради.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Задание 2 уровня (повышенный) – написать сообщение на тему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en-US" sz="2400" b="1" dirty="0" smtClean="0">
                <a:solidFill>
                  <a:schemeClr val="bg1"/>
                </a:solidFill>
              </a:rPr>
              <a:t>My </a:t>
            </a:r>
            <a:r>
              <a:rPr lang="en-US" sz="2400" b="1" dirty="0" err="1" smtClean="0">
                <a:solidFill>
                  <a:schemeClr val="bg1"/>
                </a:solidFill>
              </a:rPr>
              <a:t>favourite</a:t>
            </a:r>
            <a:r>
              <a:rPr lang="en-US" sz="2400" b="1" dirty="0" smtClean="0">
                <a:solidFill>
                  <a:schemeClr val="bg1"/>
                </a:solidFill>
              </a:rPr>
              <a:t> pastime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xmlns="" val="42257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593445" y="179186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6590" y="1015289"/>
            <a:ext cx="402494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Time</a:t>
            </a:r>
            <a:r>
              <a:rPr lang="en-US" sz="2800" b="1" dirty="0" smtClean="0">
                <a:solidFill>
                  <a:schemeClr val="bg1"/>
                </a:solidFill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</a:rPr>
              <a:t>free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but it is </a:t>
            </a:r>
            <a:r>
              <a:rPr lang="en-US" sz="2800" b="1" dirty="0" smtClean="0">
                <a:solidFill>
                  <a:srgbClr val="FF0000"/>
                </a:solidFill>
              </a:rPr>
              <a:t>priceless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 can’t </a:t>
            </a:r>
            <a:r>
              <a:rPr lang="en-US" sz="2800" b="1" dirty="0" smtClean="0">
                <a:solidFill>
                  <a:srgbClr val="FF0000"/>
                </a:solidFill>
              </a:rPr>
              <a:t>own </a:t>
            </a:r>
            <a:r>
              <a:rPr lang="en-US" sz="2800" b="1" dirty="0" smtClean="0">
                <a:solidFill>
                  <a:schemeClr val="bg1"/>
                </a:solidFill>
              </a:rPr>
              <a:t>it,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but you can</a:t>
            </a:r>
            <a:r>
              <a:rPr lang="en-US" sz="2800" b="1" dirty="0" smtClean="0">
                <a:solidFill>
                  <a:srgbClr val="FF0000"/>
                </a:solidFill>
              </a:rPr>
              <a:t> use </a:t>
            </a:r>
            <a:r>
              <a:rPr lang="en-US" sz="2800" b="1" dirty="0" smtClean="0">
                <a:solidFill>
                  <a:schemeClr val="bg1"/>
                </a:solidFill>
              </a:rPr>
              <a:t>it.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 can’t</a:t>
            </a:r>
            <a:r>
              <a:rPr lang="en-US" sz="2800" b="1" dirty="0" smtClean="0">
                <a:solidFill>
                  <a:srgbClr val="FF0000"/>
                </a:solidFill>
              </a:rPr>
              <a:t> keep </a:t>
            </a:r>
            <a:r>
              <a:rPr lang="en-US" sz="2800" b="1" dirty="0" smtClean="0">
                <a:solidFill>
                  <a:schemeClr val="bg1"/>
                </a:solidFill>
              </a:rPr>
              <a:t>it,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but you can</a:t>
            </a:r>
            <a:r>
              <a:rPr lang="en-US" sz="2800" b="1" dirty="0" smtClean="0">
                <a:solidFill>
                  <a:srgbClr val="FF0000"/>
                </a:solidFill>
              </a:rPr>
              <a:t> spend </a:t>
            </a:r>
            <a:r>
              <a:rPr lang="en-US" sz="2800" b="1" dirty="0" smtClean="0">
                <a:solidFill>
                  <a:schemeClr val="bg1"/>
                </a:solidFill>
              </a:rPr>
              <a:t>it.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Once you’ve </a:t>
            </a:r>
            <a:r>
              <a:rPr lang="en-US" sz="2800" b="1" dirty="0" smtClean="0">
                <a:solidFill>
                  <a:srgbClr val="FF0000"/>
                </a:solidFill>
              </a:rPr>
              <a:t>lost</a:t>
            </a:r>
            <a:r>
              <a:rPr lang="en-US" sz="2800" b="1" dirty="0" smtClean="0">
                <a:solidFill>
                  <a:schemeClr val="bg1"/>
                </a:solidFill>
              </a:rPr>
              <a:t> it,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 </a:t>
            </a:r>
            <a:r>
              <a:rPr lang="en-US" sz="4400" b="1" dirty="0" smtClean="0">
                <a:solidFill>
                  <a:srgbClr val="FF0000"/>
                </a:solidFill>
              </a:rPr>
              <a:t>never</a:t>
            </a:r>
            <a:r>
              <a:rPr lang="en-US" sz="2800" b="1" dirty="0" smtClean="0">
                <a:solidFill>
                  <a:schemeClr val="bg1"/>
                </a:solidFill>
              </a:rPr>
              <a:t> get it back…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86314" y="5857892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Harvey Mackay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294037" cy="44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7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490" y="1562218"/>
            <a:ext cx="6615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“Not only work but also play”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6278" y="2970885"/>
            <a:ext cx="234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ut remember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770" y="833015"/>
            <a:ext cx="1553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f course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9785" y="4219450"/>
            <a:ext cx="7065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“Business before pleasure”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015" y="2812264"/>
            <a:ext cx="5931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Thank you for the lesson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7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4375" y="5108755"/>
            <a:ext cx="8246070" cy="8592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Leisure  </a:t>
            </a:r>
            <a:r>
              <a:rPr lang="en-US" sz="6000" b="1" dirty="0"/>
              <a:t>time activities and personalities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25" y="14900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Macmillan Dictionary gives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the definition of the word “</a:t>
            </a:r>
            <a:r>
              <a:rPr lang="en-US" b="1" dirty="0" smtClean="0">
                <a:solidFill>
                  <a:srgbClr val="FF0000"/>
                </a:solidFill>
              </a:rPr>
              <a:t>leisure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972464"/>
            <a:ext cx="8229600" cy="3357931"/>
          </a:xfrm>
        </p:spPr>
        <p:txBody>
          <a:bodyPr/>
          <a:lstStyle/>
          <a:p>
            <a:r>
              <a:rPr lang="en-US" dirty="0" smtClean="0"/>
              <a:t>Definition: </a:t>
            </a:r>
            <a:endParaRPr lang="en-US" dirty="0"/>
          </a:p>
          <a:p>
            <a:r>
              <a:rPr lang="en-US" dirty="0" smtClean="0"/>
              <a:t>Leisure - a noun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Leisure</a:t>
            </a:r>
            <a:r>
              <a:rPr lang="en-US" dirty="0" smtClean="0"/>
              <a:t> is  time </a:t>
            </a:r>
            <a:r>
              <a:rPr lang="en-US" dirty="0"/>
              <a:t>when you are not working and you can relax and do things that you </a:t>
            </a:r>
            <a:r>
              <a:rPr lang="en-US" dirty="0" smtClean="0"/>
              <a:t>enjoy.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 </a:t>
            </a:r>
            <a:r>
              <a:rPr lang="en-US" dirty="0"/>
              <a:t>What do you do in your leisure time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65" y="325626"/>
            <a:ext cx="1547812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7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2970885"/>
            <a:ext cx="8229600" cy="1221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800" b="1" dirty="0" smtClean="0">
                <a:solidFill>
                  <a:srgbClr val="FFFF00"/>
                </a:solidFill>
              </a:rPr>
              <a:t>«All work and no play makes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Jack a dull boy» </a:t>
            </a:r>
            <a:endParaRPr lang="ru-RU" sz="53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3361" y="1901950"/>
            <a:ext cx="2702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Our slogan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7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05" y="-83215"/>
            <a:ext cx="8085130" cy="7635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Match the columns  to get a word collocation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9440680"/>
              </p:ext>
            </p:extLst>
          </p:nvPr>
        </p:nvGraphicFramePr>
        <p:xfrm>
          <a:off x="448965" y="833015"/>
          <a:ext cx="7787956" cy="176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791"/>
                <a:gridCol w="3230130"/>
                <a:gridCol w="763525"/>
                <a:gridCol w="3359510"/>
              </a:tblGrid>
              <a:tr h="30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household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spree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bus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money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student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bills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pocket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fares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shopping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loan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6260" y="2970885"/>
            <a:ext cx="85031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My brother took out a …. 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</a:rPr>
              <a:t>o go to university.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solidFill>
                  <a:schemeClr val="bg1"/>
                </a:solidFill>
              </a:rPr>
              <a:t>…..  seem to be going up  all the time. I think I’ll cycle to work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in the future.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r>
              <a:rPr lang="en-US" sz="2400" b="1" dirty="0" smtClean="0">
                <a:solidFill>
                  <a:schemeClr val="bg1"/>
                </a:solidFill>
              </a:rPr>
              <a:t>Many consumers go on a …. </a:t>
            </a:r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t Christmastime.</a:t>
            </a:r>
          </a:p>
          <a:p>
            <a:pPr marL="342900" indent="-342900">
              <a:buAutoNum type="arabicPeriod" startAt="3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US" sz="2400" b="1" dirty="0" smtClean="0">
                <a:solidFill>
                  <a:schemeClr val="bg1"/>
                </a:solidFill>
              </a:rPr>
              <a:t>I’m always broke after paying the … at the end of the month.</a:t>
            </a:r>
          </a:p>
          <a:p>
            <a:pPr marL="342900" indent="-342900">
              <a:buAutoNum type="arabicPeriod" startAt="4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US" sz="2400" b="1" dirty="0" smtClean="0">
                <a:solidFill>
                  <a:schemeClr val="bg1"/>
                </a:solidFill>
              </a:rPr>
              <a:t>If I don’t help around the house, I don’t get any … 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7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Answer the questions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71678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Leisure time is such a fascinating time, isn’t it? Why?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How much leisure time have you got every day? Why?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  <a:tabLst>
                <a:tab pos="18573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Do you prefer spending your free  time in social networks to         meeting   your friends eye-to-eye?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  <a:tabLst>
                <a:tab pos="18573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Are you an active or a passive type of person? Why?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-Have you got your </a:t>
            </a:r>
            <a:r>
              <a:rPr lang="en-US" sz="2400" b="1" dirty="0" err="1" smtClean="0">
                <a:solidFill>
                  <a:schemeClr val="bg1"/>
                </a:solidFill>
              </a:rPr>
              <a:t>favourite</a:t>
            </a:r>
            <a:r>
              <a:rPr lang="en-US" sz="2400" b="1" dirty="0" smtClean="0">
                <a:solidFill>
                  <a:schemeClr val="bg1"/>
                </a:solidFill>
              </a:rPr>
              <a:t> pastime? What is it?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1291130"/>
            <a:ext cx="7787955" cy="9162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Which of the activities do you </a:t>
            </a:r>
            <a:r>
              <a:rPr lang="en-US" sz="3200" b="1" dirty="0" smtClean="0"/>
              <a:t>do/play/go?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05364" y="5618196"/>
            <a:ext cx="145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gardening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130" y="6043054"/>
            <a:ext cx="266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hite-water rafting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295" y="5618196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fishing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4150" y="5635275"/>
            <a:ext cx="137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skydiving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6706" y="561819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</a:t>
            </a:r>
            <a:r>
              <a:rPr lang="en-US" sz="2400" b="1" dirty="0" smtClean="0">
                <a:solidFill>
                  <a:schemeClr val="bg1"/>
                </a:solidFill>
              </a:rPr>
              <a:t>artial arts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9870" y="6043055"/>
            <a:ext cx="1183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football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55" y="6017830"/>
            <a:ext cx="125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aerobics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260" y="5618196"/>
            <a:ext cx="97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tennis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5195" y="6044680"/>
            <a:ext cx="114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archery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0115" y="6044680"/>
            <a:ext cx="182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</a:rPr>
              <a:t>oard games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8230" y="5618196"/>
            <a:ext cx="2006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nowboarding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833" y="1950224"/>
            <a:ext cx="1250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play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448" y="1950224"/>
            <a:ext cx="800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go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407" y="1837715"/>
            <a:ext cx="13954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6250" y="6035082"/>
            <a:ext cx="78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yoga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7651 -0.4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24496 -0.4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28854 -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42379 -0.3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59393 -0.28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5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41702 -0.35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8229 -0.34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5468 -0.281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29601 -0.277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0046 L 0.20087 -0.414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0324 L 0.03767 -0.347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86 0.0148 L -0.42986 -0.235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071546"/>
            <a:ext cx="75009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Remember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After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love, like, enjoy, prefer, hate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prefer playing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tennis.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fter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would like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+ V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would like to play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tennis.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would rather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use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V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would rather play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tennis than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 dusting.</a:t>
            </a:r>
            <a:r>
              <a:rPr kumimoji="0" lang="en-US" sz="280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680310"/>
            <a:ext cx="6108200" cy="12216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Label the pictures and complete </a:t>
            </a:r>
            <a:br>
              <a:rPr lang="en-US" b="1" dirty="0" smtClean="0"/>
            </a:br>
            <a:r>
              <a:rPr lang="en-US" b="1" dirty="0" smtClean="0"/>
              <a:t>the sentences about yourself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97655" y="2054653"/>
            <a:ext cx="549738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 prefer ….. to …. 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I’m not too keen on … 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 don’t like  …. 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 really love …. but I hate …. 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</a:rPr>
              <a:t>I’d rather  … than …. 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Womens Aerob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909216"/>
            <a:ext cx="1985165" cy="13368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konsacramento.com/uploads/1/7/1/6/17169634/5637705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429000"/>
            <a:ext cx="1985165" cy="1453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.hswstatic.com/gif/skydiving-picture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5065337"/>
            <a:ext cx="1985165" cy="13648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illzot.com/blog/wp-content/uploads/2013/07/4ddc6bdd9f975.image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5065338"/>
            <a:ext cx="2004213" cy="14126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.imwx.com/common/articles/images/snowboarding-facts_650x3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65337"/>
            <a:ext cx="2045049" cy="14126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2opatagonia.com/images/page/photo_ww_raft_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5056540"/>
            <a:ext cx="2137869" cy="14214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7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910</Words>
  <Application>Microsoft Office PowerPoint</Application>
  <PresentationFormat>Экран (4:3)</PresentationFormat>
  <Paragraphs>209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Leisure  time activities and personalities </vt:lpstr>
      <vt:lpstr>The Macmillan Dictionary gives  the definition of the word “leisure”</vt:lpstr>
      <vt:lpstr> «All work and no play makes  Jack a dull boy» </vt:lpstr>
      <vt:lpstr>Match the columns  to get a word collocation</vt:lpstr>
      <vt:lpstr>Answer the questions</vt:lpstr>
      <vt:lpstr>Which of the activities do you do/play/go?</vt:lpstr>
      <vt:lpstr>Слайд 8</vt:lpstr>
      <vt:lpstr>Label the pictures and complete  the sentences about yourself</vt:lpstr>
      <vt:lpstr>Слайд 10</vt:lpstr>
      <vt:lpstr>Слайд 11</vt:lpstr>
      <vt:lpstr>Слайд 12</vt:lpstr>
      <vt:lpstr>Listen to the dialogue and mark the  statements A-G T (true), F (false), NS (not stated)    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KovalevaLP</cp:lastModifiedBy>
  <cp:revision>232</cp:revision>
  <dcterms:created xsi:type="dcterms:W3CDTF">2013-08-21T19:17:07Z</dcterms:created>
  <dcterms:modified xsi:type="dcterms:W3CDTF">2021-11-14T19:04:32Z</dcterms:modified>
</cp:coreProperties>
</file>