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07CE-5FCC-4B5E-84E4-64A4E6F7639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93C0-6930-4D20-B34A-1D0E4948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2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07CE-5FCC-4B5E-84E4-64A4E6F7639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93C0-6930-4D20-B34A-1D0E4948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6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07CE-5FCC-4B5E-84E4-64A4E6F7639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93C0-6930-4D20-B34A-1D0E4948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07CE-5FCC-4B5E-84E4-64A4E6F7639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93C0-6930-4D20-B34A-1D0E4948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92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07CE-5FCC-4B5E-84E4-64A4E6F7639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93C0-6930-4D20-B34A-1D0E4948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83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07CE-5FCC-4B5E-84E4-64A4E6F7639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93C0-6930-4D20-B34A-1D0E4948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07CE-5FCC-4B5E-84E4-64A4E6F7639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93C0-6930-4D20-B34A-1D0E4948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7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07CE-5FCC-4B5E-84E4-64A4E6F7639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93C0-6930-4D20-B34A-1D0E4948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63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07CE-5FCC-4B5E-84E4-64A4E6F7639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93C0-6930-4D20-B34A-1D0E4948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8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07CE-5FCC-4B5E-84E4-64A4E6F7639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93C0-6930-4D20-B34A-1D0E4948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2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07CE-5FCC-4B5E-84E4-64A4E6F7639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93C0-6930-4D20-B34A-1D0E4948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607CE-5FCC-4B5E-84E4-64A4E6F7639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D93C0-6930-4D20-B34A-1D0E49481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6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404251"/>
            <a:ext cx="11544807" cy="6453749"/>
            <a:chOff x="1" y="404251"/>
            <a:chExt cx="11544807" cy="645374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08" t="5553" r="21956" b="20387"/>
            <a:stretch/>
          </p:blipFill>
          <p:spPr>
            <a:xfrm>
              <a:off x="1" y="787626"/>
              <a:ext cx="6812924" cy="6070374"/>
            </a:xfrm>
            <a:prstGeom prst="rect">
              <a:avLst/>
            </a:prstGeom>
            <a:effectLst>
              <a:outerShdw blurRad="50800" dist="50800" dir="5400000" sx="46000" sy="46000" algn="ctr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6685613" y="2218544"/>
              <a:ext cx="4859195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/>
                <a:t>Tula.</a:t>
              </a:r>
            </a:p>
            <a:p>
              <a:pPr algn="ctr"/>
              <a:r>
                <a:rPr lang="en-US" sz="6000" dirty="0" smtClean="0"/>
                <a:t>A </a:t>
              </a:r>
              <a:r>
                <a:rPr lang="en-US" sz="6000" dirty="0"/>
                <a:t>Battle of Brains and </a:t>
              </a:r>
              <a:r>
                <a:rPr lang="en-US" sz="6000" dirty="0" smtClean="0"/>
                <a:t>Knowledge</a:t>
              </a:r>
              <a:endParaRPr lang="ru-RU" sz="6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31817" y="404251"/>
              <a:ext cx="34927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rgbClr val="D60093"/>
                  </a:solidFill>
                </a:rPr>
                <a:t>QUIZ</a:t>
              </a:r>
              <a:endParaRPr lang="ru-RU" sz="9600" b="1" dirty="0">
                <a:solidFill>
                  <a:srgbClr val="D6009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4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7132" y="231821"/>
            <a:ext cx="8809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the pictures and guess the name of legendary Tula citizens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8793" y="20091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avatars.mds.yandex.net/i?id=860c8bc0ab1236dfbefc109e21e933ee_l-5843118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7" y="3106131"/>
            <a:ext cx="3398993" cy="226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i?id=1176baef241f9e751d9a10fcd720c19e_l-10672158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671" y="2765681"/>
            <a:ext cx="4249021" cy="276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vatars.mds.yandex.net/i?id=53f1c997809a576acb5f88eef537e6c2_l-9102470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127" y="2390899"/>
            <a:ext cx="2551343" cy="314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1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7132" y="231821"/>
            <a:ext cx="8809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the pictures and guess the name of legendary Tula citizens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793" y="20091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sochinyshka.ru/wp-content/uploads/2018/01/dv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2" y="2808889"/>
            <a:ext cx="3465720" cy="24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biographe.ru/wp-content/uploads/2022/04/12211212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991" y="2808890"/>
            <a:ext cx="3915489" cy="24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avatars.mds.yandex.net/i?id=d924b48e87a32084de35ec82b1033309_l-5244179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64" y="2808889"/>
            <a:ext cx="3412905" cy="24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7132" y="231821"/>
            <a:ext cx="8809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the pictures and guess the name of legendary Tula citizens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793" y="20091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8196" name="Picture 4" descr="https://tularegion.ru/upload/iblock/26a/26a6998ee97ab89853d683488b26bcf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r="17870" b="47938"/>
          <a:stretch/>
        </p:blipFill>
        <p:spPr bwMode="auto">
          <a:xfrm>
            <a:off x="4319777" y="2996436"/>
            <a:ext cx="3884066" cy="238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gunsfriend.ru/wp-content/uploads/d/7/d/d7d3499ce884c8d9784dc7226028de9b.j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329" y="2996436"/>
            <a:ext cx="3142446" cy="238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zaokski.ru/wp-content/uploads/2013/07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6" y="3096843"/>
            <a:ext cx="3219718" cy="22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9" r="20329" b="29991"/>
          <a:stretch/>
        </p:blipFill>
        <p:spPr>
          <a:xfrm>
            <a:off x="2446986" y="206062"/>
            <a:ext cx="7469746" cy="6529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9883" y="2743201"/>
            <a:ext cx="3181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t</a:t>
            </a:r>
            <a:r>
              <a:rPr lang="en-US" sz="6000" b="1" dirty="0" smtClean="0">
                <a:solidFill>
                  <a:srgbClr val="FF0000"/>
                </a:solidFill>
              </a:rPr>
              <a:t>he </a:t>
            </a:r>
            <a:r>
              <a:rPr lang="ru-RU" sz="6000" b="1" dirty="0" smtClean="0">
                <a:solidFill>
                  <a:srgbClr val="FF0000"/>
                </a:solidFill>
              </a:rPr>
              <a:t>3</a:t>
            </a:r>
            <a:r>
              <a:rPr lang="en-US" sz="6000" b="1" baseline="30000" dirty="0" smtClean="0">
                <a:solidFill>
                  <a:srgbClr val="FF0000"/>
                </a:solidFill>
              </a:rPr>
              <a:t>d</a:t>
            </a:r>
            <a:r>
              <a:rPr lang="en-US" sz="6000" b="1" dirty="0" smtClean="0">
                <a:solidFill>
                  <a:srgbClr val="FF0000"/>
                </a:solidFill>
              </a:rPr>
              <a:t> round 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87132" y="231821"/>
            <a:ext cx="8809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7132" y="231821"/>
            <a:ext cx="8809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Put the missing word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186" y="847581"/>
            <a:ext cx="1094704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Tula produces a lot of weapons, but it also has a sweet side, famous for its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Tula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Park is a great place to relax and enjoy the natural beauty of this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 …… and sand beach, where citizens may swim in the summer.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Tula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was built in the 16th century and has been a symbol of Tula ever since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has red brick walls.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Tula Arms Plant is one of the oldest and largest weapons manufacturers in Russia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….. by Peter 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9" r="20329" b="29991"/>
          <a:stretch/>
        </p:blipFill>
        <p:spPr>
          <a:xfrm>
            <a:off x="2446986" y="206062"/>
            <a:ext cx="7469746" cy="6529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9883" y="2743201"/>
            <a:ext cx="3181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t</a:t>
            </a:r>
            <a:r>
              <a:rPr lang="en-US" sz="6000" b="1" dirty="0" smtClean="0">
                <a:solidFill>
                  <a:srgbClr val="FF0000"/>
                </a:solidFill>
              </a:rPr>
              <a:t>he </a:t>
            </a:r>
            <a:r>
              <a:rPr lang="ru-RU" sz="6000" b="1" dirty="0" smtClean="0">
                <a:solidFill>
                  <a:srgbClr val="FF0000"/>
                </a:solidFill>
              </a:rPr>
              <a:t>4</a:t>
            </a:r>
            <a:r>
              <a:rPr lang="en-US" sz="6000" b="1" baseline="30000" dirty="0" err="1" smtClean="0">
                <a:solidFill>
                  <a:srgbClr val="FF0000"/>
                </a:solidFill>
              </a:rPr>
              <a:t>th</a:t>
            </a:r>
            <a:r>
              <a:rPr lang="en-US" sz="6000" b="1" dirty="0" smtClean="0">
                <a:solidFill>
                  <a:srgbClr val="FF0000"/>
                </a:solidFill>
              </a:rPr>
              <a:t> round 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4476" y="114767"/>
            <a:ext cx="7327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Guess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from the description what it is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0309" y="1309127"/>
            <a:ext cx="102000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YS Text"/>
              </a:rPr>
              <a:t>It is  </a:t>
            </a:r>
            <a:r>
              <a:rPr lang="en-US" sz="4000" dirty="0">
                <a:latin typeface="YS Text"/>
              </a:rPr>
              <a:t>a unique and the only center for the study and conservation of rare species of </a:t>
            </a:r>
            <a:r>
              <a:rPr lang="en-US" sz="4000" dirty="0" smtClean="0">
                <a:latin typeface="YS Text"/>
              </a:rPr>
              <a:t>animals such as snakes, lizards etc. on </a:t>
            </a:r>
            <a:r>
              <a:rPr lang="en-US" sz="4000" dirty="0">
                <a:latin typeface="YS Text"/>
              </a:rPr>
              <a:t>the territory of Russia. It is located in the </a:t>
            </a:r>
            <a:r>
              <a:rPr lang="en-US" sz="4000" dirty="0" smtClean="0">
                <a:latin typeface="YS Text"/>
              </a:rPr>
              <a:t>central park of Tula and </a:t>
            </a:r>
            <a:r>
              <a:rPr lang="en-US" sz="4000" dirty="0">
                <a:latin typeface="YS Text"/>
              </a:rPr>
              <a:t>is one of the most popular tourist attractions in the region.</a:t>
            </a:r>
            <a:endParaRPr lang="ru-RU" sz="4000" dirty="0"/>
          </a:p>
        </p:txBody>
      </p:sp>
      <p:sp>
        <p:nvSpPr>
          <p:cNvPr id="6" name="AutoShape 2" descr="https://vsememy.ru/kartinki/wp-content/uploads/2023/03/1635981465_5-papik-pro-p-salamandra-vektornii-risunok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vsememy.ru/kartinki/wp-content/uploads/2023/03/1635981465_5-papik-pro-p-salamandra-vektornii-risunok-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c0.klipartz.com/pngpicture/114/347/gratis-png-lagarto-reptil-camaleones-iconos-de-computadora-lagarto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21" y="4610636"/>
            <a:ext cx="3274803" cy="18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6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4476" y="114767"/>
            <a:ext cx="7327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Guess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from the description what it is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3036" y="897003"/>
            <a:ext cx="102000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/>
              <a:t> </a:t>
            </a:r>
            <a:r>
              <a:rPr lang="en-US" sz="4000" dirty="0" smtClean="0"/>
              <a:t>It is </a:t>
            </a:r>
            <a:r>
              <a:rPr lang="en-US" sz="4000" dirty="0"/>
              <a:t>a great place to visit for anyone interested in art and culture. The museum </a:t>
            </a:r>
            <a:r>
              <a:rPr lang="en-US" sz="4000" dirty="0" smtClean="0"/>
              <a:t>has </a:t>
            </a:r>
            <a:r>
              <a:rPr lang="en-US" sz="4000" dirty="0"/>
              <a:t>a wide variety of paintings, sculptures, and other works of art from different periods and regions. Some of the </a:t>
            </a:r>
            <a:r>
              <a:rPr lang="en-US" sz="4000" dirty="0" smtClean="0"/>
              <a:t>masterpieces </a:t>
            </a:r>
            <a:r>
              <a:rPr lang="en-US" sz="4000" dirty="0"/>
              <a:t>of the collection include paintings by famous Russian artists such as Ivan </a:t>
            </a:r>
            <a:r>
              <a:rPr lang="en-US" sz="4000" dirty="0" err="1"/>
              <a:t>Shishkin</a:t>
            </a:r>
            <a:r>
              <a:rPr lang="en-US" sz="4000" dirty="0"/>
              <a:t> and Isaac </a:t>
            </a:r>
            <a:r>
              <a:rPr lang="en-US" sz="4000" dirty="0" err="1"/>
              <a:t>Levitan</a:t>
            </a:r>
            <a:endParaRPr lang="ru-RU" sz="4000" dirty="0"/>
          </a:p>
        </p:txBody>
      </p:sp>
      <p:sp>
        <p:nvSpPr>
          <p:cNvPr id="6" name="AutoShape 2" descr="https://vsememy.ru/kartinki/wp-content/uploads/2023/03/1635981465_5-papik-pro-p-salamandra-vektornii-risunok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vsememy.ru/kartinki/wp-content/uploads/2023/03/1635981465_5-papik-pro-p-salamandra-vektornii-risunok-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cdn-icons-png.flaticon.com/512/1728/172861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50" y="4728917"/>
            <a:ext cx="1819990" cy="181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0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4476" y="114767"/>
            <a:ext cx="7327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Guess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from the description what it is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399" y="1399279"/>
            <a:ext cx="102000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It</a:t>
            </a:r>
            <a:r>
              <a:rPr lang="ru-RU" sz="4000" dirty="0" smtClean="0"/>
              <a:t> </a:t>
            </a:r>
            <a:r>
              <a:rPr lang="en-US" sz="4000" dirty="0"/>
              <a:t>i</a:t>
            </a:r>
            <a:r>
              <a:rPr lang="en-US" sz="4000" dirty="0" smtClean="0"/>
              <a:t>s </a:t>
            </a:r>
            <a:r>
              <a:rPr lang="en-US" sz="4000" dirty="0"/>
              <a:t>a traditional Russian tea kettle which is often used in Russian households</a:t>
            </a:r>
            <a:r>
              <a:rPr lang="en-US" sz="4000" dirty="0" smtClean="0"/>
              <a:t>.</a:t>
            </a:r>
            <a:r>
              <a:rPr lang="en-US" sz="4000" dirty="0"/>
              <a:t> </a:t>
            </a:r>
            <a:r>
              <a:rPr lang="en-US" sz="4000" dirty="0" smtClean="0"/>
              <a:t>They are </a:t>
            </a:r>
            <a:r>
              <a:rPr lang="en-US" sz="4000" dirty="0"/>
              <a:t>often decorated with intricate designs and can be made from various materials, including copper, silver, and even gold.</a:t>
            </a:r>
            <a:endParaRPr lang="ru-RU" sz="4000" dirty="0"/>
          </a:p>
        </p:txBody>
      </p:sp>
      <p:sp>
        <p:nvSpPr>
          <p:cNvPr id="6" name="AutoShape 2" descr="https://vsememy.ru/kartinki/wp-content/uploads/2023/03/1635981465_5-papik-pro-p-salamandra-vektornii-risunok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vsememy.ru/kartinki/wp-content/uploads/2023/03/1635981465_5-papik-pro-p-salamandra-vektornii-risunok-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www.svgrepo.com/show/184506/tea-cup-tea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www.clipartmax.com/png/middle/21-215387_tea-tea-ic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84" y="3977827"/>
            <a:ext cx="3733845" cy="258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4476" y="114767"/>
            <a:ext cx="7327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Guess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from the description what it is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399" y="1399279"/>
            <a:ext cx="102000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It is </a:t>
            </a:r>
            <a:r>
              <a:rPr lang="en-US" sz="4000" dirty="0"/>
              <a:t>a cultural center of the city, known for its rich history and variety of performances. </a:t>
            </a:r>
            <a:r>
              <a:rPr lang="en-US" sz="4000" dirty="0" smtClean="0"/>
              <a:t>It is located </a:t>
            </a:r>
            <a:r>
              <a:rPr lang="en-US" sz="4000" dirty="0"/>
              <a:t>in the heart of </a:t>
            </a:r>
            <a:r>
              <a:rPr lang="en-US" sz="4000" dirty="0" smtClean="0"/>
              <a:t>Tula. Its repertoire </a:t>
            </a:r>
            <a:r>
              <a:rPr lang="en-US" sz="4000" dirty="0"/>
              <a:t>includes plays by both classic and modern playwrights, as well as musicals, dramas, and comedies.</a:t>
            </a:r>
            <a:endParaRPr lang="ru-RU" sz="4000" dirty="0"/>
          </a:p>
        </p:txBody>
      </p:sp>
      <p:sp>
        <p:nvSpPr>
          <p:cNvPr id="6" name="AutoShape 2" descr="https://vsememy.ru/kartinki/wp-content/uploads/2023/03/1635981465_5-papik-pro-p-salamandra-vektornii-risunok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vsememy.ru/kartinki/wp-content/uploads/2023/03/1635981465_5-papik-pro-p-salamandra-vektornii-risunok-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www.svgrepo.com/show/184506/tea-cup-tea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copyright.uottawa.ca/sites/copyright.uottawa.ca/files/noun_738251_theat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622" y="4697568"/>
            <a:ext cx="1912513" cy="191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676049"/>
            <a:chOff x="0" y="0"/>
            <a:chExt cx="12192000" cy="667604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08" t="5553" r="21956" b="20387"/>
            <a:stretch/>
          </p:blipFill>
          <p:spPr>
            <a:xfrm>
              <a:off x="4699312" y="0"/>
              <a:ext cx="7492688" cy="6676049"/>
            </a:xfrm>
            <a:prstGeom prst="rect">
              <a:avLst/>
            </a:prstGeom>
            <a:effectLst>
              <a:outerShdw blurRad="50800" dist="88900" dir="5400000" sx="46000" sy="46000" algn="ctr" rotWithShape="0">
                <a:srgbClr val="000000">
                  <a:alpha val="9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0" y="296215"/>
              <a:ext cx="5612434" cy="5447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>
                  <a:solidFill>
                    <a:srgbClr val="D60093"/>
                  </a:solidFill>
                </a:rPr>
                <a:t>Quiz rules: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Each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question will have one correct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answer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The quiz will consist of 5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rounds</a:t>
              </a:r>
            </a:p>
            <a:p>
              <a:endParaRPr lang="en-US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Each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round will contain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questions</a:t>
              </a:r>
            </a:p>
            <a:p>
              <a:endParaRPr lang="en-US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questions will become more difficult </a:t>
              </a:r>
              <a:endParaRPr lang="ru-RU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as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the rounds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progress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team which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answers all the questions </a:t>
              </a:r>
              <a:endParaRPr lang="en-US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correctly 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wins the quiz.</a:t>
              </a:r>
            </a:p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6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9" r="20329" b="29991"/>
          <a:stretch/>
        </p:blipFill>
        <p:spPr>
          <a:xfrm>
            <a:off x="2446986" y="206062"/>
            <a:ext cx="7469746" cy="6529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9883" y="2743201"/>
            <a:ext cx="3181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t</a:t>
            </a:r>
            <a:r>
              <a:rPr lang="en-US" sz="6000" b="1" dirty="0" smtClean="0">
                <a:solidFill>
                  <a:srgbClr val="FF0000"/>
                </a:solidFill>
              </a:rPr>
              <a:t>he </a:t>
            </a:r>
            <a:r>
              <a:rPr lang="ru-RU" sz="6000" b="1" dirty="0">
                <a:solidFill>
                  <a:srgbClr val="FF0000"/>
                </a:solidFill>
              </a:rPr>
              <a:t>5</a:t>
            </a:r>
            <a:r>
              <a:rPr lang="en-US" sz="6000" b="1" baseline="30000" dirty="0" err="1" smtClean="0">
                <a:solidFill>
                  <a:srgbClr val="FF0000"/>
                </a:solidFill>
              </a:rPr>
              <a:t>th</a:t>
            </a:r>
            <a:r>
              <a:rPr lang="en-US" sz="6000" b="1" dirty="0" smtClean="0">
                <a:solidFill>
                  <a:srgbClr val="FF0000"/>
                </a:solidFill>
              </a:rPr>
              <a:t> round 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8489" y="143693"/>
            <a:ext cx="110758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Correlate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historical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personalities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8489" y="1442229"/>
            <a:ext cx="41598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A singer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 smtClean="0"/>
              <a:t>A cosmonaut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 smtClean="0"/>
              <a:t>An engineer</a:t>
            </a:r>
            <a:endParaRPr lang="ru-RU" sz="3200" dirty="0" smtClean="0"/>
          </a:p>
          <a:p>
            <a:pPr marL="342900" indent="-342900">
              <a:buAutoNum type="arabicPeriod"/>
            </a:pPr>
            <a:endParaRPr lang="ru-RU" sz="3200" dirty="0"/>
          </a:p>
          <a:p>
            <a:pPr marL="342900" indent="-342900">
              <a:buAutoNum type="arabicPeriod"/>
            </a:pPr>
            <a:r>
              <a:rPr lang="en-US" sz="3200" dirty="0" smtClean="0"/>
              <a:t>An inventor</a:t>
            </a:r>
            <a:endParaRPr lang="ru-RU" sz="3200" dirty="0" smtClean="0"/>
          </a:p>
          <a:p>
            <a:pPr marL="342900" indent="-342900">
              <a:buAutoNum type="arabicPeriod"/>
            </a:pPr>
            <a:endParaRPr lang="ru-RU" sz="3200" dirty="0"/>
          </a:p>
          <a:p>
            <a:pPr marL="342900" indent="-342900">
              <a:buAutoNum type="arabicPeriod"/>
            </a:pPr>
            <a:r>
              <a:rPr lang="en-US" sz="3200" dirty="0" smtClean="0"/>
              <a:t>A composer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08511" y="938725"/>
            <a:ext cx="47136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 smtClean="0"/>
              <a:t>German </a:t>
            </a:r>
            <a:r>
              <a:rPr lang="en-US" sz="2800" dirty="0" err="1" smtClean="0"/>
              <a:t>Galinin</a:t>
            </a:r>
            <a:endParaRPr lang="en-US" sz="2800" dirty="0" smtClean="0"/>
          </a:p>
          <a:p>
            <a:pPr marL="514350" indent="-514350">
              <a:buAutoNum type="alphaUcPeriod"/>
            </a:pP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 smtClean="0"/>
              <a:t>B. Sergey </a:t>
            </a:r>
            <a:r>
              <a:rPr lang="en-US" sz="2800" dirty="0" err="1" smtClean="0"/>
              <a:t>Mosin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C. Sergey </a:t>
            </a:r>
            <a:r>
              <a:rPr lang="en-US" sz="2800" dirty="0" err="1" smtClean="0"/>
              <a:t>Zaletin</a:t>
            </a:r>
            <a:endParaRPr lang="en-US" sz="2800" dirty="0" smtClean="0"/>
          </a:p>
          <a:p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/>
          </a:p>
          <a:p>
            <a:r>
              <a:rPr lang="en-US" sz="2800" dirty="0" smtClean="0"/>
              <a:t>D. Alexey </a:t>
            </a:r>
            <a:r>
              <a:rPr lang="en-US" sz="2800" dirty="0" err="1" smtClean="0"/>
              <a:t>Vorobev</a:t>
            </a:r>
            <a:endParaRPr lang="en-US" sz="2800" dirty="0" smtClean="0"/>
          </a:p>
          <a:p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/>
          </a:p>
          <a:p>
            <a:r>
              <a:rPr lang="en-US" sz="2800" dirty="0" smtClean="0"/>
              <a:t>E. </a:t>
            </a:r>
            <a:r>
              <a:rPr lang="en-US" sz="2800" dirty="0" err="1" smtClean="0"/>
              <a:t>Vasily</a:t>
            </a:r>
            <a:r>
              <a:rPr lang="en-US" sz="2800" dirty="0" smtClean="0"/>
              <a:t> </a:t>
            </a:r>
            <a:r>
              <a:rPr lang="en-US" sz="2800" dirty="0" err="1"/>
              <a:t>Gryazev</a:t>
            </a:r>
            <a:endParaRPr lang="ru-RU" sz="2800" dirty="0"/>
          </a:p>
        </p:txBody>
      </p:sp>
      <p:pic>
        <p:nvPicPr>
          <p:cNvPr id="5124" name="Picture 4" descr="https://avatars.mds.yandex.net/i?id=e8409b3509d6c56f7db690de0de36a6e_l-8185197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214" y="5696825"/>
            <a:ext cx="803578" cy="107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muzhyazheny.ru/wp-content/uploads/2021/08/%D0%B2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214" y="4399605"/>
            <a:ext cx="777332" cy="103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pizodsspace.airbase.ru/kosm/z/zalyotin_sergey/zalyotin_serg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929" y="3285625"/>
            <a:ext cx="675770" cy="100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cientificrussia.ru/images/w/uww-ful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4" t="13974" r="23307"/>
          <a:stretch/>
        </p:blipFill>
        <p:spPr bwMode="auto">
          <a:xfrm>
            <a:off x="9440214" y="2037702"/>
            <a:ext cx="699485" cy="93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gitara-vrn.ru/wp-content/uploads/f/0/2/f02a592ad3abaf71d7e3505e16910a55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368" y="846571"/>
            <a:ext cx="706867" cy="9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4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.haikudeck.com/mg/13C08FA7-AEF0-47EA-A59F-81B8710E8C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1" y="0"/>
            <a:ext cx="1175841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15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46986" y="206062"/>
            <a:ext cx="7469746" cy="6529589"/>
            <a:chOff x="2446986" y="206062"/>
            <a:chExt cx="7469746" cy="652958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59" r="20329" b="29991"/>
            <a:stretch/>
          </p:blipFill>
          <p:spPr>
            <a:xfrm>
              <a:off x="2446986" y="206062"/>
              <a:ext cx="7469746" cy="652958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009883" y="2743201"/>
              <a:ext cx="318108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</a:rPr>
                <a:t>t</a:t>
              </a:r>
              <a:r>
                <a:rPr lang="en-US" sz="6000" b="1" dirty="0" smtClean="0">
                  <a:solidFill>
                    <a:srgbClr val="FF0000"/>
                  </a:solidFill>
                </a:rPr>
                <a:t>he 1</a:t>
              </a:r>
              <a:r>
                <a:rPr lang="en-US" sz="6000" b="1" baseline="30000" dirty="0" smtClean="0">
                  <a:solidFill>
                    <a:srgbClr val="FF0000"/>
                  </a:solidFill>
                </a:rPr>
                <a:t>st</a:t>
              </a:r>
              <a:r>
                <a:rPr lang="en-US" sz="6000" b="1" dirty="0" smtClean="0">
                  <a:solidFill>
                    <a:srgbClr val="FF0000"/>
                  </a:solidFill>
                </a:rPr>
                <a:t> round </a:t>
              </a:r>
              <a:endParaRPr lang="ru-RU" sz="6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32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88393" y="119627"/>
            <a:ext cx="11561138" cy="6577263"/>
            <a:chOff x="288393" y="119627"/>
            <a:chExt cx="11561138" cy="6577263"/>
          </a:xfrm>
        </p:grpSpPr>
        <p:sp>
          <p:nvSpPr>
            <p:cNvPr id="4" name="TextBox 3"/>
            <p:cNvSpPr txBox="1"/>
            <p:nvPr/>
          </p:nvSpPr>
          <p:spPr>
            <a:xfrm>
              <a:off x="1907726" y="119627"/>
              <a:ext cx="82766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What gave </a:t>
              </a:r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town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its name?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2" descr="https://vsegda-pomnim.com/uploads/posts/2022-03/1647112831_44-vsegda-pomnim-com-p-reka-ressa-foto-53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93" y="3978624"/>
              <a:ext cx="4072427" cy="271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s://catherineasquithgallery.com/uploads/posts/2021-03/1614624765_2-p-fon-lesa-dlya-fotoshopa-2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425" y="2604357"/>
              <a:ext cx="4324558" cy="2702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s://pibig.info/uploads/posts/2022-12/1670318877_pibig-info-p-konduki-golubie-ozera-krasivo-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2801" y="1824645"/>
              <a:ext cx="4596730" cy="2665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223800" y="3608313"/>
              <a:ext cx="907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river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26463" y="2062389"/>
              <a:ext cx="1048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forest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15211" y="1377380"/>
              <a:ext cx="971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pond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1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9245" y="119627"/>
            <a:ext cx="10536028" cy="6088014"/>
            <a:chOff x="399245" y="119627"/>
            <a:chExt cx="10536028" cy="6088014"/>
          </a:xfrm>
        </p:grpSpPr>
        <p:sp>
          <p:nvSpPr>
            <p:cNvPr id="4" name="TextBox 3"/>
            <p:cNvSpPr txBox="1"/>
            <p:nvPr/>
          </p:nvSpPr>
          <p:spPr>
            <a:xfrm>
              <a:off x="2684221" y="119627"/>
              <a:ext cx="67236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/>
                <a:t>Who built the Tula </a:t>
              </a:r>
              <a:r>
                <a:rPr lang="en-US" sz="4400" b="1" dirty="0" smtClean="0"/>
                <a:t>Kremlin</a:t>
              </a:r>
              <a:r>
                <a:rPr lang="ru-RU" sz="4400" b="1" dirty="0" smtClean="0"/>
                <a:t>?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94568" y="1693057"/>
              <a:ext cx="2340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Italian masters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317370" y="1693057"/>
              <a:ext cx="29722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Moscow  salesmen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9245" y="1693057"/>
              <a:ext cx="2492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Arabian sultans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2" name="Picture 4" descr="https://avatars.mds.yandex.net/i?id=a4f0bb7df224df975748741850be44f7_l-5254610-images-thumbs&amp;n=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285" y="2608801"/>
              <a:ext cx="8052380" cy="3598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55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9253" y="118673"/>
            <a:ext cx="70085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What was the name of Lenin </a:t>
            </a:r>
            <a:endParaRPr lang="en-US" sz="4400" b="1" dirty="0" smtClean="0"/>
          </a:p>
          <a:p>
            <a:pPr algn="ctr"/>
            <a:r>
              <a:rPr lang="en-US" sz="4400" b="1" dirty="0" smtClean="0"/>
              <a:t>prospect before </a:t>
            </a:r>
            <a:r>
              <a:rPr lang="en-US" sz="4400" b="1" dirty="0"/>
              <a:t>1918?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57484" y="1507238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Kievskaya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street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5670" y="2242078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Georgian street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975" y="3689923"/>
            <a:ext cx="30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millionth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street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img-fotki.yandex.ru/get/9746/97833783.8e8/0_f4d9a_a77af9e7_X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62" y="2042415"/>
            <a:ext cx="4039460" cy="252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-fotki.yandex.ru/get/112776/97833783.1382/0_1a7965_f02d84bc_X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51" y="2868292"/>
            <a:ext cx="3791429" cy="25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pastvu.com/_p/a/t/h/2/th2d8h5iwff5sw1x9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pastvu.com/_p/a/t/h/2/th2d8h5iwff5sw1x9m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transphoto.org/photo/12/22/77/12227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563712"/>
            <a:ext cx="3512894" cy="21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4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363" y="256435"/>
            <a:ext cx="100549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What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dirty="0"/>
              <a:t>musical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dirty="0"/>
              <a:t>instrument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dirty="0"/>
              <a:t>appeared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dirty="0"/>
              <a:t>in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dirty="0"/>
              <a:t>Tula?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63373" y="2641002"/>
            <a:ext cx="2129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accordion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muzakkord.ru/wa-data/public/shop/products/23/57/85723/images/260429/260429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148" y="3078051"/>
            <a:ext cx="4200380" cy="314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tvet.imgsmail.ru/download/a5a36c7255457ab7eae6a7407a1dfef2_i-10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28" y="2600391"/>
            <a:ext cx="3436541" cy="21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228456" y="1867297"/>
            <a:ext cx="1112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pipe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https://sun9-26.userapi.com/impg/f7IeuwA7OJuAvuihn_YyYrET4rZbcZh8cuXwpw/zz0PsI1gSeE.jpg?size=480x480&amp;quality=95&amp;sign=ffad61216fdbc40bd7045e4a14efb46d&amp;c_uniq_tag=0AlBVRiKtJvV27vawA-gpUSbxG2XcuIypUtrsdt-How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1" y="3941919"/>
            <a:ext cx="2752216" cy="275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37584" y="3168048"/>
            <a:ext cx="2260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street organ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9" r="20329" b="29991"/>
          <a:stretch/>
        </p:blipFill>
        <p:spPr>
          <a:xfrm>
            <a:off x="2446986" y="206062"/>
            <a:ext cx="7469746" cy="6529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9883" y="2743201"/>
            <a:ext cx="3181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t</a:t>
            </a:r>
            <a:r>
              <a:rPr lang="en-US" sz="6000" b="1" dirty="0" smtClean="0">
                <a:solidFill>
                  <a:srgbClr val="FF0000"/>
                </a:solidFill>
              </a:rPr>
              <a:t>he 2</a:t>
            </a:r>
            <a:r>
              <a:rPr lang="en-US" sz="6000" b="1" baseline="30000" dirty="0">
                <a:solidFill>
                  <a:srgbClr val="FF0000"/>
                </a:solidFill>
              </a:rPr>
              <a:t>d</a:t>
            </a:r>
            <a:r>
              <a:rPr lang="en-US" sz="6000" b="1" dirty="0" smtClean="0">
                <a:solidFill>
                  <a:srgbClr val="FF0000"/>
                </a:solidFill>
              </a:rPr>
              <a:t> round 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8793" y="270457"/>
            <a:ext cx="94788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Look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/>
              <a:t>at the pictures and guess the name of legendary Tula citizens</a:t>
            </a:r>
            <a:endParaRPr lang="ru-RU" sz="4400" b="1" dirty="0"/>
          </a:p>
        </p:txBody>
      </p:sp>
      <p:pic>
        <p:nvPicPr>
          <p:cNvPr id="5122" name="Picture 2" descr="https://avatars.dzeninfra.ru/get-zen_brief/7067868/pub_62f7abe1d8b95e2d1e37dced_62f7aeaca5073e63681ac426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5" b="81065" l="31750" r="7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4125" r="29023" b="17668"/>
          <a:stretch/>
        </p:blipFill>
        <p:spPr bwMode="auto">
          <a:xfrm>
            <a:off x="540911" y="2704562"/>
            <a:ext cx="3279715" cy="392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8793" y="20091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https://avatars.mds.yandex.net/i?id=44b9f71e680fe4ee001b0cfc7cdc599f_l-696193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61" y="2448069"/>
            <a:ext cx="3991824" cy="417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7.pngegg.com/pngimages/558/153/png-clipart-horse-la-herradura-horseshoe-curve-horse-sports-equipment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185" y="2690560"/>
            <a:ext cx="3864288" cy="358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516</Words>
  <Application>Microsoft Office PowerPoint</Application>
  <PresentationFormat>Широкоэкранный</PresentationFormat>
  <Paragraphs>85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ОГЭ_42</dc:creator>
  <cp:lastModifiedBy>ОГЭ_42</cp:lastModifiedBy>
  <cp:revision>37</cp:revision>
  <dcterms:created xsi:type="dcterms:W3CDTF">2023-12-18T06:42:24Z</dcterms:created>
  <dcterms:modified xsi:type="dcterms:W3CDTF">2024-02-02T08:44:22Z</dcterms:modified>
</cp:coreProperties>
</file>