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0" r:id="rId1"/>
  </p:sldMasterIdLst>
  <p:sldIdLst>
    <p:sldId id="256" r:id="rId2"/>
    <p:sldId id="281" r:id="rId3"/>
    <p:sldId id="305" r:id="rId4"/>
    <p:sldId id="303" r:id="rId5"/>
    <p:sldId id="286" r:id="rId6"/>
    <p:sldId id="307" r:id="rId7"/>
    <p:sldId id="283" r:id="rId8"/>
    <p:sldId id="289" r:id="rId9"/>
    <p:sldId id="306" r:id="rId10"/>
    <p:sldId id="266" r:id="rId11"/>
    <p:sldId id="290" r:id="rId12"/>
    <p:sldId id="291" r:id="rId13"/>
    <p:sldId id="292" r:id="rId14"/>
    <p:sldId id="30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  <p:sldId id="299" r:id="rId24"/>
    <p:sldId id="308" r:id="rId25"/>
    <p:sldId id="309" r:id="rId26"/>
    <p:sldId id="310" r:id="rId27"/>
    <p:sldId id="278" r:id="rId28"/>
    <p:sldId id="279" r:id="rId29"/>
    <p:sldId id="304" r:id="rId3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5EA7EF-8C54-4EC2-A63B-037CC0333CAF}">
          <p14:sldIdLst>
            <p14:sldId id="256"/>
            <p14:sldId id="281"/>
            <p14:sldId id="305"/>
            <p14:sldId id="303"/>
            <p14:sldId id="286"/>
            <p14:sldId id="307"/>
            <p14:sldId id="283"/>
            <p14:sldId id="289"/>
            <p14:sldId id="306"/>
            <p14:sldId id="266"/>
            <p14:sldId id="290"/>
            <p14:sldId id="291"/>
            <p14:sldId id="292"/>
            <p14:sldId id="302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299"/>
            <p14:sldId id="308"/>
            <p14:sldId id="309"/>
            <p14:sldId id="310"/>
            <p14:sldId id="278"/>
            <p14:sldId id="279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6E4"/>
    <a:srgbClr val="FA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73216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1295400"/>
            <a:ext cx="76962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303530" algn="ctr">
              <a:lnSpc>
                <a:spcPct val="100000"/>
              </a:lnSpc>
              <a:spcBef>
                <a:spcPts val="100"/>
              </a:spcBef>
            </a:pPr>
            <a:r>
              <a:rPr lang="ru-RU" sz="3600" spc="-15" dirty="0">
                <a:solidFill>
                  <a:srgbClr val="244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-15" dirty="0">
                <a:solidFill>
                  <a:srgbClr val="244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 и упражнений </a:t>
            </a:r>
            <a:b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дыхания </a:t>
            </a:r>
            <a:b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с ОНР </a:t>
            </a:r>
            <a:b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учителя-логопеда</a:t>
            </a:r>
            <a:r>
              <a:rPr sz="3600" b="1" i="1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2201" y="4648200"/>
            <a:ext cx="6781799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45920" algn="r">
              <a:lnSpc>
                <a:spcPct val="100000"/>
              </a:lnSpc>
              <a:spcBef>
                <a:spcPts val="100"/>
              </a:spcBef>
            </a:pPr>
            <a:r>
              <a:rPr lang="ru-RU" sz="1600" b="1" i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Кузнецова Ирина Александровна</a:t>
            </a:r>
          </a:p>
          <a:p>
            <a:pPr marL="12700" marR="5080" indent="1645920" algn="r">
              <a:lnSpc>
                <a:spcPct val="100000"/>
              </a:lnSpc>
              <a:spcBef>
                <a:spcPts val="100"/>
              </a:spcBef>
            </a:pPr>
            <a:r>
              <a:rPr lang="ru-RU" sz="1600" b="1" i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Учитель-логопед</a:t>
            </a:r>
          </a:p>
          <a:p>
            <a:pPr marL="12700" marR="5080" indent="1645920" algn="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Автономное дошкольное образовательное учреждение муниципального образования г. Долгопрудного </a:t>
            </a:r>
          </a:p>
          <a:p>
            <a:pPr marL="12700" marR="5080" indent="1645920" algn="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детский сад общеразвивающего вида №17 «Непоседы»</a:t>
            </a:r>
          </a:p>
          <a:p>
            <a:pPr marL="12700" marR="5080" indent="1645920" algn="r">
              <a:lnSpc>
                <a:spcPct val="100000"/>
              </a:lnSpc>
              <a:spcBef>
                <a:spcPts val="100"/>
              </a:spcBef>
            </a:pPr>
            <a:endParaRPr sz="1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" y="228600"/>
            <a:ext cx="838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развитию грудобрюшного типа дыхания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грудобрюшного типа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фонационного выдоха.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 в процессе произнесения текста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152400" y="228600"/>
            <a:ext cx="8686800" cy="1447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этапы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работа по развитию дыхательной функции и речевого дыхания у детей с ОНР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457200" y="76200"/>
            <a:ext cx="9601200" cy="7232749"/>
            <a:chOff x="958453" y="609600"/>
            <a:chExt cx="7575947" cy="668376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59719" y="609600"/>
              <a:ext cx="6974681" cy="668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этап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к развитию грудобрюшного типа дыхания.</a:t>
              </a:r>
            </a:p>
            <a:p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Направленность: Развитие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ощущений движения органов дыхания, главным образом диафрагмы и передней стенки живота, что соответствует грудобрюшному типу дыхания.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Внимание ребенка на этом этапе сосредотачивается не на длительности вдоха и выдоха, а на работе диафрагмы. (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Ребенок следит зрительно и тактильно за сокращением и расслаблением диафрагмы. То ее напрягает, поднимая переднюю стенку живота вверх, то расслабляет, опуская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и игровые упражнения этого этапа выполняются последовательно: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вначале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лежа, затем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сидя, стоя (перед зеркалом)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сопровождаются рифмовками, произносимыми логопедом.</a:t>
              </a:r>
            </a:p>
            <a:p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Вот некоторые из них: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Упражнение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«Шарик»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Вот мы шарик надуваем -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 животик поднимаем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Шарик лопнул – выдыхаем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животик опускаем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Упражнение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«Часики»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Тик-так, тик-так-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Ходят часики вот так.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Стрелка – вверх, стрелка - вниз,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Ты, животик, шевелись.</a:t>
              </a: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958453" y="3712248"/>
              <a:ext cx="7395568" cy="2834768"/>
              <a:chOff x="958453" y="3712248"/>
              <a:chExt cx="7395568" cy="2834768"/>
            </a:xfrm>
          </p:grpSpPr>
          <p:pic>
            <p:nvPicPr>
              <p:cNvPr id="3" name="Picture 5" descr="http://www.playcast.ru/uploads/2014/04/29/841011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8453" y="4271245"/>
                <a:ext cx="3089281" cy="2275771"/>
              </a:xfrm>
              <a:prstGeom prst="rect">
                <a:avLst/>
              </a:prstGeom>
              <a:noFill/>
            </p:spPr>
          </p:pic>
          <p:pic>
            <p:nvPicPr>
              <p:cNvPr id="4" name="Рисунок 3" descr="https://im0-tub-ru.yandex.net/i?id=2691accf97c2d95e186f8a344824432b&amp;n=21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09084" y="3712248"/>
                <a:ext cx="2344937" cy="2389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937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685800" y="0"/>
            <a:ext cx="10210800" cy="787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«Птичка»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животике ребенка лежит плоскостная птичка; вдох и выдох производится по тексту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птичка высоко,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птичка низко,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птичка далеко,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птичка близко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– вниз,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– вниз.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Летай, птичка, не ленись.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Карасик»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животике рыбка)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Плыви, плыви, карасик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быстрой по реке.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Плыви, плыви, карасик.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Качайся на волне.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– вниз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– вниз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Крепче на волне держись.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лежали,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дышали.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животик поднимается (вдох),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животик опускается (выдох).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(встали)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Потрогали животики.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животик поднимается (вдох),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животик опускается (выдох).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3-tub-ru.yandex.net/i?id=438c029ca2c2553b18dd551e53497c23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496627"/>
            <a:ext cx="2895599" cy="19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685800"/>
            <a:ext cx="2038350" cy="224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38499"/>
            <a:ext cx="1905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4582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грудобрюшного типа дыхания с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включением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дыхательной гимнастики Ф.А.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Ипполитовой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Стрельниковой.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дифференциацию носового и ротового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выдоха, упражнения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поддувание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выработку целенаправленной воздушной струи. Все эти упражнения имеют целью научить ребенка управлять своим вдохом и выдохом. Они в конце концов сводятся к естественному дыханию при говорении – вдох носом, выдох – ртом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проводить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пойдут подручные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- воздушные шарики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птичьи перышки, свечки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пластиковые мячики. Так же пригодятся и игрушечные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дудочки, свирели,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свистки.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Упражнение «Осторожные заиньки»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развитие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 между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двумя функциями: дыханием и движениями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туловища или конечностей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Ход игры: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или дети хором произносят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текст. Дети выполняют 4-6 «быстрых вдохов»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по условному сигналу логопеда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движения.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6551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90256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Упражнение «Подышим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морозным воздухом»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укреплять мышцы брюшной полости,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осуществлять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вентиляцию легких для подготовки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голосового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к фонации.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Ребенок находится в положении стоя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(сидя 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стуле).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и выдох через нос;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выдох через рот;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рот, выдох через нос;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левую половину носа, затем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(попеременно);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одну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половину носа, выдох через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другую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(попеременно);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нос, удлиненный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через нос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усилением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неплотно сжатые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губы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нос, выдох через нос толчками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диафрагмальный).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9011"/>
            <a:ext cx="377877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26245" y="304800"/>
            <a:ext cx="7960555" cy="7478970"/>
            <a:chOff x="726245" y="304800"/>
            <a:chExt cx="7960555" cy="747897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90600" y="304800"/>
              <a:ext cx="7696200" cy="7478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«Вертушка» -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длительного плавного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выдоха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активизация губных мышц.</a:t>
              </a:r>
              <a:b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Оборудование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игрушка-вертушка.</a:t>
              </a:r>
              <a:b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Ход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игры: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Перед началом игры подготовьте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игрушку-вертушку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улице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продемонстрируйте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ребёнку как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она начинает вертеться от дуновения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ветра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Затем предложите подуть на нее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самостоятельно.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«Катись, карандаш!» -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длительного плавного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выдоха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активизация губных мышц.</a:t>
              </a:r>
              <a:b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Оборудование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карандаши с гладкой или ребристой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поверхностью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b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Ход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игры: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Ребенок сидит за столом. На столе на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расстоянии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20 см от ребенка положите карандаш.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Сначала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взрослый показывает, как с силой дуть на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карандаш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чтобы он укатился на противоположный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конец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стола. Затем предлагает ребенку подуть на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карандаш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Второй участник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продолжает игру. 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«Уточки», «Плыви, кораблик», «Расти, пена», «Пёрышко, лети», «Свистульки», «Дудочка», «Футбол», «Открытка-сюрприз», «Ныряльщики за жемчугом», «Подуй на горячий чай», « Бабочка, лети», «Одуванчики», «Капитаны» и т.д.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/>
                <a:t/>
              </a:r>
              <a:br>
                <a:rPr lang="ru-RU" sz="1600" dirty="0" smtClean="0"/>
              </a:b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6245" y="762000"/>
              <a:ext cx="2743528" cy="4191000"/>
              <a:chOff x="726245" y="762000"/>
              <a:chExt cx="2743528" cy="4191000"/>
            </a:xfrm>
          </p:grpSpPr>
          <p:pic>
            <p:nvPicPr>
              <p:cNvPr id="3" name="Picture 14" descr="http://astersoft.net/images/c/4/kak-sdelat-vertushku-poshagovaja-in_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6245" y="762000"/>
                <a:ext cx="2743528" cy="18251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" name="Рисунок 3" descr="https://im1-tub-ru.yandex.net/i?id=de3a388869624b48d096fcd9841a1252&amp;n=21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5305" y="2971800"/>
                <a:ext cx="2545408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347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1"/>
            <a:ext cx="8382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фонационного выдоха.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координации движений органов дыхания: диафрагмы и передней стенки живота с озвученным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выдохом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силы, высоты, интонации.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направленные на выработку ротового вдоха с озвученным выдохом(пропевание «гласных» и согласных звуков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«Поющие дети»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 на одном выдохе гласных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О, У, 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картинки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поющих детей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прорисована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произнесении гласных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О, У, 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могут участвовать 2-4 ребенка.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детям картинки с изображением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и предлагает угадать, какая девочка какой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поет. Затем раздает по одной картинке и предлагает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звук. После этого организовывается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дети выстраиваются в ряд, держа в руках свои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поет тот, на кого покажет взрослый.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игры - пропевание сочетаний из двух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повторить за ним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«длинные» песенки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"А-А-А-У-У-У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!«,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У-У-У-А-А-А!"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Постепенно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варианты "песенок" можно увеличивать.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209800"/>
            <a:ext cx="39528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1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304801"/>
            <a:ext cx="83515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«Дует ветерок»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фонационный (озвученный)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выдох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слуховое и зрительное внимание, мелкую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моторику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активизировать мышцы губ. Педагог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приглашает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прогулку. Дети встают друг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и "змейкой" двигаются вперед. По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сигналу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останавливаются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выполняют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солнышко по небу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катается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улыбается, А улыбки лучи очень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горячи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раскрывают пальцы на правой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руке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изображая "солнышко" и встают в круг).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дальше? Солнышко зашло за тучу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сжимают пальцы левой руки в кулак,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изображая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"тучку").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подул ветерок, А гудел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он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так: У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делают носом вдох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произносят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 этот звук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«Вьюга»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Наступила весна. Но зима уходить не хочет. Она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злится, посылает вьюги и метели. Воет вьюга: у-у-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у. Но вот вьюга стала затихать. (Повторить тоже,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только тише). И затихла.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3" name="Рисунок 2" descr="https://im0-tub-ru.yandex.net/i?id=98b7dfce9f65159a96cb0cd7f593dbd0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1-tub-ru.yandex.net/i?id=8e5fedb4f22068b1e477af35c5e134d8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06" y="3447783"/>
            <a:ext cx="2901094" cy="25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4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51978"/>
            <a:ext cx="9601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Мычалка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фонационный (озвученный)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выдох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соревнуются, кто дольше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промычит" на одном выдохе. Делаются два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спокойных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вдоха и два спокойных выдоха, 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глубокого вдоха, медленно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выдыхая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носом, произносить звук "М-М-М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«Жуки»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фонационный (озвученный) выдох.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предметная картинка "жук".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правильно произносит звук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ж").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стоит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на поясе, корпус поворачивает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"ж".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произносит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рифмовку: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жуки, мы жуки, мы живем у реки,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летаем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жужжим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соблюдаем свой режим.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2274130" cy="3131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576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31025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«Варим кашу»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фонационный (озвученный) выдох,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умение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в коллективе.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Оборудование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детские стулья, поставленные в виде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круга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с педагогом договариваются варить кашу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распределяют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"роли": молоко, сахар, крупа, соль. 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слова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Горшочек, вари!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("Продукты"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поочередно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в круг - "горшочек"). Каша варится.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Дети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выпячивая живот, и набирая воздуха в грудь,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делают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вдох, опуская грудь и втягивая живот - выдох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произносят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"Ш-Ш-Ш". Огонь прибавляют. Дети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произносят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"Ш-Ш-Ш" (в убыстренном темпе).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Раз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три, Горшочек, не вари!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«Сдуй шарик»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 произносить: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Ф-ф-ф-ф), «Змейка» (Ш-ш-ш-ш), «Насос» (С-с-с-с), «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Рычалка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(Р-р-р-р),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«Пароход гудит» 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Ы-ы-ы),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 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И-и-и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«Зуб болит» 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О-о-о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«Девочка плачет» (А-а-а-а-а), «Вьюга» (В-в-в-в), «Греем ручки» (Х-х-х-х), «Веселые шаги», «Звуковые дорожки» и т.д.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 descr="https://im1-tub-ru.yandex.net/i?id=1ab87f6dace44b253a452e5050ae16b7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7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28599" y="1455705"/>
            <a:ext cx="8686800" cy="7262039"/>
          </a:xfrm>
        </p:spPr>
        <p:txBody>
          <a:bodyPr>
            <a:normAutofit/>
          </a:bodyPr>
          <a:lstStyle/>
          <a:p>
            <a:pPr marL="68580" indent="0">
              <a:spcBef>
                <a:spcPts val="0"/>
              </a:spcBef>
              <a:buNone/>
            </a:pP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с каждым годом увеличивается количество детей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речевыми нарушениями </a:t>
            </a:r>
          </a:p>
          <a:p>
            <a:pPr marL="6858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(дизартрия, моторная, сенсорная алалия, заикание, ринолалия), </a:t>
            </a:r>
          </a:p>
          <a:p>
            <a:pPr marL="6858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группу дошкольников 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 недоразвитием речи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08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</a:t>
            </a:r>
            <a:r>
              <a:rPr lang="ru-RU" sz="20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  </a:t>
            </a:r>
            <a:r>
              <a:rPr lang="ru-RU" sz="20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0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 специфика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  <a:r>
              <a:rPr lang="ru-RU" sz="2000" b="1" i="1" spc="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первостепенной задачей является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физиологического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дыхания,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sz="2000" b="1" i="1" spc="-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0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плавного,</a:t>
            </a:r>
            <a:r>
              <a:rPr lang="ru-RU" sz="2000" b="1" i="1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длительного,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целенаправленного</a:t>
            </a:r>
            <a:r>
              <a:rPr lang="ru-RU" sz="2000" b="1" i="1" spc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выдоха.</a:t>
            </a:r>
          </a:p>
          <a:p>
            <a:pPr marL="0" marR="5080" indent="0" algn="ctr">
              <a:spcBef>
                <a:spcPts val="0"/>
              </a:spcBef>
              <a:buNone/>
            </a:pPr>
            <a:endParaRPr lang="ru-RU" sz="2000"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080" indent="0" algn="ctr">
              <a:spcBef>
                <a:spcPts val="0"/>
              </a:spcBef>
              <a:buNone/>
            </a:pPr>
            <a:endParaRPr lang="ru-RU" sz="2000" b="1" i="1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1"/>
            <a:ext cx="7467600" cy="1142999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АКТУАЛЬНОСТЬ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762000" y="533400"/>
            <a:ext cx="6925056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20" y="152401"/>
            <a:ext cx="8594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этап - Развитие речевого дыхания.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- развитие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на фоне слога, слова, фразы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(пропевание слогов на одном выдохе; произнесение фраз из 2-4 слов нараспев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«Изобрази животное»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речевое дыхание через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произнесение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 слогов. Взрослый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произносит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рифмовку, а ребенок изображает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животных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 и движениями: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дразнить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хрюшек, барашков и лягушек Весь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день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ними я хожу и все твержу, твержу: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Кар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«Эхо»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речевое дыхание через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произнесение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 звуков, слогов, слов.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две команды и встают в два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ряда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 друг к другу. Одна группа детей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громко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звук (слог, слово), а другая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повторяет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тихо. Рекомендуется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употреблять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 и их сочетания,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открытые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слоги, двух- и трехсложные слова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без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стечения согласных: "А", "АУ", "МАМА",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КУБИКИ". 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3" y="3810000"/>
            <a:ext cx="1678948" cy="2371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6" y="1476228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400" y="381000"/>
            <a:ext cx="9220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«Весёлая песенка»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правильного речевого дыхания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 на одном выдохе нескольких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одинаковых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- ЛЯ-ЛЯ.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Ход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предложите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весѐлую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песенку: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"ЛЯ-ЛЯ-ЛЯ! ЛЯ-ЛЯ-ЛЯ!"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следите, чтобы дети произносили подряд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три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 на одном выдохе. Постепенно можно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научиться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 на одном выдохе более длинные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песенки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подряд 6-9 слогов.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Игра «Разговоры птиц»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правильного речевого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и голоса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произнесение на одном выдохе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нескольких слоговых сочетаний и фраз                   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изменяя тон голоса. Ход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предложите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детям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птичек.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птички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полянке и стали разговаривать. "КО-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говорит курочка. "КУ-КУ! КУ-КУ!"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кричит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Куд-кудах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снеслась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кустах». Утка: «Кря-кря-кря-кря, где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вода?» 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произнесения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звукоподражаний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следите, чтобы дети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произносили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 одном выдохе, не добирая воздух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/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2209800" cy="2209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3886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Упражнение «Пыхтящий чайник»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речевого дыхания и голоса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Вытянуть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широкой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трубочкой» (вдох),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подуть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горячий чай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Вытянуть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узкой «трубочкой».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(Вдох.)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Вытянуть губы узкой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«воронкой».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(Выдох.)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Произносить подражая пыхтящему чайнику: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Пых-пах-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Пых-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-пых-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«Разговор домашних животных»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речевого дыхания и голоса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Звукоподражание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животным. Изменять голос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силе и высоте. Корова: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-у-у-у-у, молока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(Громко, низким голосом.) теленок: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-у-у-у-у». (Тихо, высоким голосом.)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Кошка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«Мяу - мяу». (Громко, низким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голосом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Котенок: «Мяу-мяу-мяу». (Тихо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высоким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голосом.) Разговор Теленка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Котенка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-мля», «Мяу-мяу-мяу»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«Птицы поют», «Разговор на лесной полянке», «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Звукоподражалочки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«Транспорт», «Хвастливые овощи», и т.д.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63" y="158840"/>
            <a:ext cx="2991035" cy="2593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28" y="3625948"/>
            <a:ext cx="2962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10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 в процессе произнесения текста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тренировка речевого дыхания в процессе произнесения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стихотворного или прозаического текста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скороговорок, фраз из 3-4 слов)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обращать внимание на глубокий вдох через рот перед началом фразы.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выдохе проговаривается 3-4 слова фразы, затем делается добор воздуха через рот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«Швея»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Цель: Развитие дыхания и голоса.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Шьем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напеваем песенки: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Ля-ли-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ли-ля-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Укололи пальчик.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Подуть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произнести 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одном выдохе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«Ой-ой-ой-ой!»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предложения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«Ой, ой, ой, болит пальчик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мой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Уй-уй-уй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ты на пальчик свой подуй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«Вьюга»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проговаривания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стихотворного текста.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Вьюга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У-у-у!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Завертеть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вас могу.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Замести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большой сугроб.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Хоп-хоп-хоп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Хоп-хоп-хоп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Алябьева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6" y="3314700"/>
            <a:ext cx="2486154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Дифференциации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ротового и носового дыхания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сочетание дыхательных упражнений с работой артикуляционного и голосового аппаратов, что способствует развитию координации между дыханием, голосом и артикуляцией.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1. Формирование фиксированного выдоха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открыть рот, спокойно подышать носом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одну ноздрю средним пальцем – вдох. Плавный выдох через другую ноздрю. Попеременно закрывать то левую, то правую ноздрю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слегка сомкнутые губы, плавный выдох через нос. Сначала без голоса, затем с голосом (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широко открытым ртом, плавный выдох носом ( рот не закрывать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носом, плавный выдох ртом (рот широко открыть, язык находится за нижними зубами) сначала без голоса, затем с голосом (а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носом, плавный выдох через неплотно сомкнутые губы (ф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нос, плавный выдох через углы рта. Сначала через правый, затем через левый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нос, выдох – высунуть язык (он должен быть расслаблен), поднять к верхней губе, подуть на нос (сдувать ватку с носа).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65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Дифференциации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ротового и носового дыхания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2. Формирование форсированного выдоха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носом, выдох через нос толчками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носом, выдох через неплотно сомкнутые губы толчкообразно, прерывисто, делая короткие промежутки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ф!ф!ф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широко открыть, высунуть язык, вдох и выдох ртом толчкообразно, прерывисто (как дышит собака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широко открытым ртом, толчкообразный выдох носом (рот не закрывать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через слегка сомкнутые губы, толчкообразный выдох через нос. Сначала без голоса, затем с голосом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м!м!м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нос, толчкообразный выдох через углы рта. Сначала через правый, затем через левый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трубочкой вытянуты вперёд. Вдох носом, толчкообразный выдох через «трубочку»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у!у!у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62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Дифференциации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ротового и носового дыхания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3. Формирование умения сочетать фиксированный и форсированный выдохи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носом, удлинённый выдох с усилением в конце (ф…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ф!ф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носом, толчкообразный выдох, в конце переходящий в плавный выдох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ф!ф!ф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трубочкой вытянуты вперёд. Вдох носом, удлинённый выдох через «трубочку» с усилением в конце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у!у!у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«трубочкой» вытянуты вперёд. Вдох носом, толчкообразный выдох, в конце переходящий в плавный выдох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у!у!у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слегка сомкнутые губы, удлинённый выдох через нос с усилением в конце с голосом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м!м!м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слегка сомкнутые губы, толчкообразный выдох, в конце переходящий в плавный выдох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м!м!м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в улыбке. Вдох носом, удлинённый выдох через рот (с…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с!с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улыбке. Вдох носом, толчкообразный выдох, в конце переходящий в плавный выдох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с!с!с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носом. Длительно произносить звук «ш» с усилением в конце(ш…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ш!ш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!). Вдох носом. Кратко произносить звук «ш», удлинить выдох в конце произнесения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ш!ш!ш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0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626" y="617601"/>
            <a:ext cx="261137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 smtClean="0">
                <a:solidFill>
                  <a:schemeClr val="tx1"/>
                </a:solidFill>
              </a:rPr>
              <a:t>Вывод: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371600"/>
            <a:ext cx="8236966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хочется сказать, что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учителя-логопеда по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речевого дыхания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ОНР очень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кропотливая и многогранная.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занятий с такими детьми крайне важна.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важной составляющей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 формировании речевого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для детей 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ОНР является игра.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именно играя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ребёнку быстрее и интереснее удаётся достичь положительных результатов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spc="-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развитие дыхания так же активируют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воспитывают быстроту и точность реакции, развивают все виды памяти: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слуховую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зрительную,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как следствие, это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организм, крепкий сон, правильная и красивая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152400" y="385974"/>
            <a:ext cx="8534400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2400" y="609600"/>
            <a:ext cx="8991600" cy="5478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Амосова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Т.Ю. Дыхательная гимнастика по Стрельниковой. М.: РИПОЛ классик, 2005г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Большакова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С.Е. Речевые нарушения и их преодоление. М.:  «ТЦ Сфера» 2005г.   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Белякова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Л.И., Гончарова Н.Н., Шишкова Т.Г.  Методика развития речевого дыхания у  дошкольников с нарушениями речи. М.: Книголюб 2005г.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Земляченко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В. Формирование речевого дыхания у дошкольников 5–7 лет с речевыми нарушениями посредством использования логопедических игр и дыхательных упражнений в системе работы «учитель-логопед — ребенок — родитель» / М. В. Земляченко.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Горчакова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 Формирование воздушной струи в процессе преодоления нарушений звукопроизношения.  логопед в детском саду. № 2 2005г.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Краузе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Е.Н. Логопедический массаж. Раздел: Дыхательная гимнастика. СПб, 2004г.  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Воронина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П., Червякова Н. А. Картотеки артикуляционной и дыхательной гимнастики, массажа и самомассажа.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Леонова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В. Веселая разминка. Комплекс дыхательный и физических упражнений под чтение  стихотворных текстов. Логопед. №6 2004г. С 83-89.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Нестерюк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Т.В. Дыхательная и звуковая гимнастика. М.: «Книголюб», 2007г.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А. Развитие речевого дыхания детей 3–7 лет. — М.: ТЦ Сфера, 2011. 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Щетинин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Н. Дыхательная гимнастика А. Н. Стрельниковой.-М.: Метафора, 2007.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интернета: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https://www.studmed.ru/science/pedagogika/logopediya/rechevoe-dyhanie-golos </a:t>
            </a:r>
            <a:endParaRPr sz="1600" b="1" i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Благодарю за внимание!</a:t>
            </a:r>
            <a:endParaRPr lang="ru-RU" sz="3200" b="1" dirty="0">
              <a:latin typeface="+mj-lt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304800" y="385974"/>
            <a:ext cx="8382000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основной вид деятельности дошкольника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7262039"/>
          </a:xfrm>
        </p:spPr>
        <p:txBody>
          <a:bodyPr>
            <a:normAutofit/>
          </a:bodyPr>
          <a:lstStyle/>
          <a:p>
            <a:pPr marL="68580" indent="0" algn="ctr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комплекс упражнений и игр по развитию речевого дыхания и формированию сильной воздушной струи для детей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</a:p>
          <a:p>
            <a:pPr marL="6858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 недоразвитием речи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 развития речевого дыхания с детей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 недоразвитием речи;</a:t>
            </a:r>
          </a:p>
          <a:p>
            <a:pPr marL="6858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картотеку игр и упражнений;</a:t>
            </a:r>
          </a:p>
          <a:p>
            <a:pPr marL="6858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 некоторые игры к детям с общим недоразвитием речи;</a:t>
            </a:r>
          </a:p>
          <a:p>
            <a:pPr marL="6858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их.   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i="1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080" indent="0" algn="ctr">
              <a:spcBef>
                <a:spcPts val="0"/>
              </a:spcBef>
              <a:buNone/>
            </a:pPr>
            <a:endParaRPr lang="ru-RU" sz="2000" b="1" i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080" indent="0" algn="ctr">
              <a:spcBef>
                <a:spcPts val="0"/>
              </a:spcBef>
              <a:buNone/>
            </a:pPr>
            <a:endParaRPr lang="ru-RU" sz="2000" b="1" i="1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1"/>
            <a:ext cx="7467600" cy="1142999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АКТУАЛЬНОСТЬ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824718" y="533400"/>
            <a:ext cx="6925056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786618" y="3124200"/>
            <a:ext cx="6925056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1219200" y="861202"/>
            <a:ext cx="10591800" cy="5463398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ru-RU" sz="1600" b="1" dirty="0" smtClean="0"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762000" y="381000"/>
            <a:ext cx="6925056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 rot="5400000" flipH="1">
            <a:off x="4043904" y="-1395343"/>
            <a:ext cx="563595" cy="6037090"/>
          </a:xfrm>
          <a:prstGeom prst="rightBrace">
            <a:avLst>
              <a:gd name="adj1" fmla="val 6481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905000"/>
            <a:ext cx="1828800" cy="25146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endParaRPr lang="ru-RU" altLang="ru-RU" sz="1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707508" y="2057400"/>
            <a:ext cx="2360292" cy="2209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Стрельникова 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"Парадоксальная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883143" y="2133600"/>
            <a:ext cx="2460257" cy="2285999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А.Г.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Ипполитова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ротового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носового выдоха у детей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ринолалией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407949" y="2162628"/>
            <a:ext cx="2221451" cy="2256971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Н.А.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Рождественская,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Пеллингер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 всего тела 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заикающихся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1420" y="4695371"/>
            <a:ext cx="2237980" cy="19812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К.П. Бутейко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целительные методики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48000" y="4659087"/>
            <a:ext cx="2237980" cy="198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Норбеков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 гимнастика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23435" y="4651829"/>
            <a:ext cx="3339565" cy="1981200"/>
          </a:xfrm>
          <a:prstGeom prst="rect">
            <a:avLst/>
          </a:prstGeom>
          <a:solidFill>
            <a:srgbClr val="FA7D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речевого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речевой патологией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Ф. Фомичева,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Рождественская) и др.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20574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коррекционную работу по формированию правильного дыхания  нужно чётко понимать разницу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 дыханием и функциональным</a:t>
            </a:r>
            <a:r>
              <a:rPr lang="ru-RU" sz="1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56428"/>
              </p:ext>
            </p:extLst>
          </p:nvPr>
        </p:nvGraphicFramePr>
        <p:xfrm>
          <a:off x="76200" y="1143000"/>
          <a:ext cx="8991600" cy="510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Физиологическое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(функциональное)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дыхание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A7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Речевое дыхание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A7D7A"/>
                    </a:solidFill>
                  </a:tcPr>
                </a:tc>
              </a:tr>
              <a:tr h="387628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Фазы: Вдох-выдох-пауза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Фазы: Вдох-пауза-выдох</a:t>
                      </a:r>
                      <a:endParaRPr lang="ru-RU" dirty="0"/>
                    </a:p>
                  </a:txBody>
                  <a:tcPr/>
                </a:tc>
              </a:tr>
              <a:tr h="713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Происходит непроизвольно, рефлекторно, вне нашего сознания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Происходит сознательно, произвольно, контролируемо, управляемо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Назначение: осуществление газового обмена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Назначение: является основой голосообразования, формирования речевых звуков, речевой мелодики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Вдох и выдох через нос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Вдох и выдох через рот</a:t>
                      </a:r>
                      <a:endParaRPr lang="ru-RU" b="0" dirty="0"/>
                    </a:p>
                  </a:txBody>
                  <a:tcPr/>
                </a:tc>
              </a:tr>
              <a:tr h="38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Время, затраченное на вдох и выдох, примерно одинаковое (4:5)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Выдох значительно длиннее вдоха (1:2 или 1:3). Чем длиннее фраза, тем длиннее выдох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 фаз дыхания однообразно-ритмическая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смене фаз дыхания ритмической последовательности 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3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0" y="381000"/>
            <a:ext cx="8991600" cy="6244209"/>
          </a:xfrm>
        </p:spPr>
        <p:txBody>
          <a:bodyPr>
            <a:noAutofit/>
          </a:bodyPr>
          <a:lstStyle/>
          <a:p>
            <a:pPr marL="68580" indent="0" algn="r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любого звука это дыхание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сказать, что голос – это озвученное дыхание. Конечно, звуки речи, просодемы образуются при известном положении артикуляционных органов, но при непременном условии: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органы должна проходить струя воздуха, идущая из легких.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Струя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предназначена прежде всего для дыхания; значит, ребенок должен научиться одновременно и дышать, и говорить. В норме, у ребенка одновременно с развитием речи вырабатывается правильное речевое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дыхание, которое обеспечивает:</a:t>
            </a:r>
          </a:p>
          <a:p>
            <a:pPr algn="r"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-нормальное звукопроизношение;</a:t>
            </a:r>
          </a:p>
          <a:p>
            <a:pPr algn="r"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-поддержание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громкости речи;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-сохранение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плавности речи и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интонационной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выразительности;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-способствует профилактике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лор-органов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(диафрагмально-рёберное)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вдох и плавный, экономный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такое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представляет </a:t>
            </a:r>
          </a:p>
          <a:p>
            <a:pPr marL="6858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у которых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речевые нарушения.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3581400" cy="30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304800" y="0"/>
            <a:ext cx="8551690" cy="8612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5110" y="228600"/>
            <a:ext cx="8856490" cy="64770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дыхания у детей с общим недоразвитием речи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 дыхание дошкольников 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ОНР имеет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особенности: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поверхностное,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верхнереберного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типа;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дыхания неустойчив, легко нарушается при физической и эмоциональной нагрузке;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легких существенно ниже возрастной нормы.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речевое дыхание у таких детей развивается патологически.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речевого высказывания у них отмечается следующее: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задержки дыхания;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судорожные сокращения мышц диафрагмы и грудной клетки;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вдохи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 влечёт за собой мелодико-интонационные расстройства, нарушение звукопроизношения, а в дальнейшем и  нарушения лексики, грамматики, фонематических процессов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имеющим такие нарушения,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необходимо развивать объем легких и формировать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грудобрюшной (диафрагмально-рёберный)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 дыхания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 является базой для развития не только правильной речи, но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предотвращает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отклонений в соматической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сфере, улучшает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самочувствие и эмоциональное состояние ребенка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-logoped.ru/foto-logoped/provodim-rechevye-zanyatiya-s-rebenkom-v-igre-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73" y="1524000"/>
            <a:ext cx="6360605" cy="52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" y="304800"/>
            <a:ext cx="8763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Планируя коррекционно-образовательную работу с детьми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имеющими речевые нарушения,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всевозможные традиционные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нетрадиционнные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игры, игровые приемы и упражнения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воспринимаются детьми,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создать действенную, положительную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к занятиям. 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ребёнок более успешно решает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«коррекционные задачи», сам не подразумевая этого.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выполнить игровую задачу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является, как правило, достаточно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 стимулом и способствует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эффективности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речевым дыханием.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235E7D4B-7DEF-4E5B-A904-175E5DA4E0F9}"/>
              </a:ext>
            </a:extLst>
          </p:cNvPr>
          <p:cNvSpPr/>
          <p:nvPr/>
        </p:nvSpPr>
        <p:spPr>
          <a:xfrm>
            <a:off x="609600" y="385974"/>
            <a:ext cx="8077200" cy="960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основной вид деятельности дошкольника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762000" y="304800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90800" y="304800"/>
            <a:ext cx="38862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</a:p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</a:t>
            </a: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ыхательных </a:t>
            </a:r>
          </a:p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</a:p>
          <a:p>
            <a:pPr algn="ctr"/>
            <a:endParaRPr lang="ru-RU" altLang="ru-RU" sz="3600" b="1" dirty="0" smtClean="0"/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к сложному.</a:t>
            </a:r>
            <a:endParaRPr lang="ru-RU" altLang="ru-RU" i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"/>
            <a:ext cx="2438400" cy="1447800"/>
          </a:xfrm>
          <a:prstGeom prst="rect">
            <a:avLst/>
          </a:prstGeom>
          <a:solidFill>
            <a:srgbClr val="FA7D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подгруппой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</a:t>
            </a:r>
            <a:endParaRPr lang="ru-RU" altLang="ru-RU" sz="20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847850"/>
            <a:ext cx="2438400" cy="1562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еды.</a:t>
            </a: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</a:t>
            </a: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3-6 минут.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657600"/>
            <a:ext cx="2438400" cy="15621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хорошо</a:t>
            </a: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проветриваемом</a:t>
            </a: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90800" y="3584624"/>
            <a:ext cx="3886200" cy="15207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расширением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- с сужением ее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alt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557889" y="76200"/>
            <a:ext cx="2586111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заниматься,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endParaRPr lang="ru-RU" altLang="ru-RU" sz="2000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88369" y="1794510"/>
            <a:ext cx="2558933" cy="1562100"/>
          </a:xfrm>
          <a:prstGeom prst="rect">
            <a:avLst/>
          </a:prstGeom>
          <a:solidFill>
            <a:srgbClr val="FA86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выдоха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вдохом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остановку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2 - 3 секунды</a:t>
            </a:r>
            <a:endParaRPr lang="ru-RU" altLang="ru-RU" sz="20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553200" y="3693356"/>
            <a:ext cx="2590292" cy="15621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600" b="1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Плечи не поднимать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вдохе,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опускать при выдохе</a:t>
            </a:r>
            <a:endParaRPr lang="ru-RU" altLang="ru-RU" sz="2000" b="1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31690" y="5219700"/>
            <a:ext cx="3505200" cy="15621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Вдыхать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нос,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выдыхать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</a:t>
            </a:r>
            <a:endParaRPr lang="ru-RU" altLang="ru-RU" sz="20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719711" y="5255456"/>
            <a:ext cx="3505200" cy="15621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напрягать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шеи,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живота,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1784</TotalTime>
  <Words>2688</Words>
  <Application>Microsoft Office PowerPoint</Application>
  <PresentationFormat>Экран (4:3)</PresentationFormat>
  <Paragraphs>576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Тема21</vt:lpstr>
      <vt:lpstr> «Использование игр и упражнений  по развитию дыхания  у дошкольников с ОНР  в практике учителя-логопеда».</vt:lpstr>
      <vt:lpstr> АКТУАЛЬНОСТЬ</vt:lpstr>
      <vt:lpstr> 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Галик</dc:creator>
  <cp:lastModifiedBy>olesy</cp:lastModifiedBy>
  <cp:revision>122</cp:revision>
  <dcterms:created xsi:type="dcterms:W3CDTF">2022-02-07T13:50:50Z</dcterms:created>
  <dcterms:modified xsi:type="dcterms:W3CDTF">2023-11-05T09:15:56Z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2022-02-07T00:00:00Z</vt:filetime>
  </property>
</Properties>
</file>