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9" r:id="rId2"/>
    <p:sldId id="324" r:id="rId3"/>
    <p:sldId id="332" r:id="rId4"/>
    <p:sldId id="331" r:id="rId5"/>
    <p:sldId id="358" r:id="rId6"/>
    <p:sldId id="354" r:id="rId7"/>
    <p:sldId id="357" r:id="rId8"/>
    <p:sldId id="330" r:id="rId9"/>
    <p:sldId id="351" r:id="rId10"/>
    <p:sldId id="352" r:id="rId11"/>
    <p:sldId id="353" r:id="rId12"/>
    <p:sldId id="345" r:id="rId13"/>
    <p:sldId id="346" r:id="rId14"/>
    <p:sldId id="355" r:id="rId15"/>
    <p:sldId id="356" r:id="rId16"/>
    <p:sldId id="340" r:id="rId17"/>
    <p:sldId id="32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78"/>
    <a:srgbClr val="7A5100"/>
    <a:srgbClr val="BEAA12"/>
    <a:srgbClr val="007635"/>
    <a:srgbClr val="264B96"/>
    <a:srgbClr val="70578F"/>
    <a:srgbClr val="FFA3A3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0;&#1089;&#1089;&#1083;&#1077;&#1076;&#1086;&#1074;&#1072;&#1090;&#1077;&#1083;&#1100;&#1089;&#1082;&#1072;&#1103;%20&#1088;&#1072;&#1073;&#1086;&#1090;&#1072;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AppData\Roaming\Microsoft\Excel\&#1050;&#1085;&#1080;&#1075;&#1072;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557688400005424E-2"/>
          <c:y val="6.5476190476190493E-2"/>
          <c:w val="0.9464423115999947"/>
          <c:h val="0.90071428571428558"/>
        </c:manualLayout>
      </c:layout>
      <c:bar3DChart>
        <c:barDir val="col"/>
        <c:grouping val="clustered"/>
        <c:varyColors val="0"/>
        <c:ser>
          <c:idx val="0"/>
          <c:order val="0"/>
          <c:tx>
            <c:v>1</c:v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7.5649588722373753E-3"/>
                  <c:y val="-3.0476172192772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Лист2!$D$16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1"/>
          <c:order val="1"/>
          <c:tx>
            <c:v>2</c:v>
          </c:tx>
          <c:invertIfNegative val="0"/>
          <c:dLbls>
            <c:dLbl>
              <c:idx val="0"/>
              <c:layout>
                <c:manualLayout>
                  <c:x val="1.8300525507103829E-2"/>
                  <c:y val="-1.015872406425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Лист2!$E$16</c:f>
              <c:numCache>
                <c:formatCode>0%</c:formatCode>
                <c:ptCount val="1"/>
                <c:pt idx="0">
                  <c:v>0.22000000000000094</c:v>
                </c:pt>
              </c:numCache>
            </c:numRef>
          </c:val>
        </c:ser>
        <c:ser>
          <c:idx val="2"/>
          <c:order val="2"/>
          <c:tx>
            <c:v>3</c:v>
          </c:tx>
          <c:invertIfNegative val="0"/>
          <c:dLbls>
            <c:dLbl>
              <c:idx val="0"/>
              <c:layout>
                <c:manualLayout>
                  <c:x val="1.0086611829649834E-2"/>
                  <c:y val="-3.0476172192772686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Лист2!$F$16</c:f>
              <c:numCache>
                <c:formatCode>0%</c:formatCode>
                <c:ptCount val="1"/>
                <c:pt idx="0">
                  <c:v>4.0000000000000112E-2</c:v>
                </c:pt>
              </c:numCache>
            </c:numRef>
          </c:val>
        </c:ser>
        <c:ser>
          <c:idx val="3"/>
          <c:order val="3"/>
          <c:tx>
            <c:v>4</c:v>
          </c:tx>
          <c:invertIfNegative val="0"/>
          <c:dLbls>
            <c:dLbl>
              <c:idx val="0"/>
              <c:layout>
                <c:manualLayout>
                  <c:x val="1.1347438308356108E-2"/>
                  <c:y val="-1.5238086096386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Лист2!$G$16</c:f>
              <c:numCache>
                <c:formatCode>0%</c:formatCode>
                <c:ptCount val="1"/>
                <c:pt idx="0">
                  <c:v>0.18000000000000024</c:v>
                </c:pt>
              </c:numCache>
            </c:numRef>
          </c:val>
        </c:ser>
        <c:ser>
          <c:idx val="4"/>
          <c:order val="4"/>
          <c:tx>
            <c:v>5</c:v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8.8257853509436032E-3"/>
                  <c:y val="-1.0158724064257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Лист2!$H$16</c:f>
              <c:numCache>
                <c:formatCode>0%</c:formatCode>
                <c:ptCount val="1"/>
                <c:pt idx="0">
                  <c:v>0.36000000000000032</c:v>
                </c:pt>
              </c:numCache>
            </c:numRef>
          </c:val>
        </c:ser>
        <c:ser>
          <c:idx val="5"/>
          <c:order val="5"/>
          <c:tx>
            <c:v>6</c:v>
          </c:tx>
          <c:invertIfNegative val="0"/>
          <c:dLbls>
            <c:dLbl>
              <c:idx val="0"/>
              <c:layout>
                <c:manualLayout>
                  <c:x val="8.8257853509436622E-3"/>
                  <c:y val="-1.5238086096386301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Лист2!$I$16</c:f>
              <c:numCache>
                <c:formatCode>0%</c:formatCode>
                <c:ptCount val="1"/>
                <c:pt idx="0">
                  <c:v>9.0000000000000066E-2</c:v>
                </c:pt>
              </c:numCache>
            </c:numRef>
          </c:val>
        </c:ser>
        <c:ser>
          <c:idx val="6"/>
          <c:order val="6"/>
          <c:tx>
            <c:v>7</c:v>
          </c:tx>
          <c:invertIfNegative val="0"/>
          <c:dLbls>
            <c:dLbl>
              <c:idx val="0"/>
              <c:layout>
                <c:manualLayout>
                  <c:x val="1.2608264787062323E-2"/>
                  <c:y val="-3.5555534224901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Лист2!$J$16</c:f>
              <c:numCache>
                <c:formatCode>0%</c:formatCode>
                <c:ptCount val="1"/>
                <c:pt idx="0">
                  <c:v>0.18000000000000024</c:v>
                </c:pt>
              </c:numCache>
            </c:numRef>
          </c:val>
        </c:ser>
        <c:ser>
          <c:idx val="7"/>
          <c:order val="7"/>
          <c:tx>
            <c:v>8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2608264787062323E-2"/>
                  <c:y val="-2.539681016064385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Лист2!$K$16</c:f>
              <c:numCache>
                <c:formatCode>0%</c:formatCode>
                <c:ptCount val="1"/>
                <c:pt idx="0">
                  <c:v>9.0000000000000066E-2</c:v>
                </c:pt>
              </c:numCache>
            </c:numRef>
          </c:val>
        </c:ser>
        <c:ser>
          <c:idx val="8"/>
          <c:order val="8"/>
          <c:tx>
            <c:v>9</c:v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347438308356108E-2"/>
                  <c:y val="-3.0476172192772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Лист2!$L$16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</c:ser>
        <c:ser>
          <c:idx val="9"/>
          <c:order val="9"/>
          <c:tx>
            <c:v>10</c:v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5129917744474749E-2"/>
                  <c:y val="-4.0634896257030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Лист2!$M$16</c:f>
              <c:numCache>
                <c:formatCode>0%</c:formatCode>
                <c:ptCount val="1"/>
                <c:pt idx="0">
                  <c:v>9.0000000000000066E-2</c:v>
                </c:pt>
              </c:numCache>
            </c:numRef>
          </c:val>
        </c:ser>
        <c:ser>
          <c:idx val="10"/>
          <c:order val="10"/>
          <c:tx>
            <c:v>11</c:v>
          </c:tx>
          <c:invertIfNegative val="0"/>
          <c:dLbls>
            <c:dLbl>
              <c:idx val="0"/>
              <c:layout>
                <c:manualLayout>
                  <c:x val="1.5129917744474749E-2"/>
                  <c:y val="-2.5396810160643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Лист2!$N$16</c:f>
              <c:numCache>
                <c:formatCode>0%</c:formatCode>
                <c:ptCount val="1"/>
                <c:pt idx="0">
                  <c:v>0.41000000000000031</c:v>
                </c:pt>
              </c:numCache>
            </c:numRef>
          </c:val>
        </c:ser>
        <c:ser>
          <c:idx val="11"/>
          <c:order val="11"/>
          <c:tx>
            <c:v>12</c:v>
          </c:tx>
          <c:invertIfNegative val="0"/>
          <c:dLbls>
            <c:dLbl>
              <c:idx val="0"/>
              <c:layout>
                <c:manualLayout>
                  <c:x val="2.0173223659299855E-2"/>
                  <c:y val="-2.5396810160643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Лист2!$O$16</c:f>
              <c:numCache>
                <c:formatCode>0%</c:formatCode>
                <c:ptCount val="1"/>
                <c:pt idx="0">
                  <c:v>0.18000000000000024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71201088"/>
        <c:axId val="271201472"/>
        <c:axId val="0"/>
      </c:bar3DChart>
      <c:catAx>
        <c:axId val="271201088"/>
        <c:scaling>
          <c:orientation val="minMax"/>
        </c:scaling>
        <c:delete val="0"/>
        <c:axPos val="b"/>
        <c:majorTickMark val="none"/>
        <c:minorTickMark val="none"/>
        <c:tickLblPos val="none"/>
        <c:crossAx val="271201472"/>
        <c:crosses val="autoZero"/>
        <c:auto val="1"/>
        <c:lblAlgn val="ctr"/>
        <c:lblOffset val="100"/>
        <c:noMultiLvlLbl val="0"/>
      </c:catAx>
      <c:valAx>
        <c:axId val="2712014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712010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0288065843621359E-2"/>
                  <c:y val="-0.1181434599156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316928665416195E-2"/>
                  <c:y val="-8.605792658141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806584362139835E-2"/>
                  <c:y val="-7.8762306610407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Лист1!$A$1:$A$3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</c:v>
                </c:pt>
                <c:pt idx="1">
                  <c:v>0.32000000000000084</c:v>
                </c:pt>
                <c:pt idx="2">
                  <c:v>0.68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69561600"/>
        <c:axId val="269559248"/>
        <c:axId val="0"/>
      </c:bar3DChart>
      <c:catAx>
        <c:axId val="269561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9559248"/>
        <c:crosses val="autoZero"/>
        <c:auto val="1"/>
        <c:lblAlgn val="ctr"/>
        <c:lblOffset val="100"/>
        <c:noMultiLvlLbl val="0"/>
      </c:catAx>
      <c:valAx>
        <c:axId val="2695592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6956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4.848450913570318E-2"/>
                  <c:y val="-0.1512998984384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527283529887192E-2"/>
                  <c:y val="-0.1134749238288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914451211631927E-2"/>
                  <c:y val="-0.13869157356858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Лист1!$A$1:$A$3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0.77000000000000324</c:v>
                </c:pt>
                <c:pt idx="1">
                  <c:v>0.23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69560032"/>
        <c:axId val="269560424"/>
        <c:axId val="0"/>
      </c:bar3DChart>
      <c:catAx>
        <c:axId val="269560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9560424"/>
        <c:crosses val="autoZero"/>
        <c:auto val="1"/>
        <c:lblAlgn val="ctr"/>
        <c:lblOffset val="100"/>
        <c:noMultiLvlLbl val="0"/>
      </c:catAx>
      <c:valAx>
        <c:axId val="2695604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69560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848882573895403E-2"/>
                  <c:y val="-0.12962962962962857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977651477907811E-2"/>
                  <c:y val="-0.115740740740741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555434113372898E-2"/>
                  <c:y val="-9.7222222222222307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Лист1!$A$1:$A$3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0.23</c:v>
                </c:pt>
                <c:pt idx="1">
                  <c:v>0.73000000000000065</c:v>
                </c:pt>
                <c:pt idx="2">
                  <c:v>4.0000000000000022E-2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71508656"/>
        <c:axId val="271509048"/>
        <c:axId val="0"/>
      </c:bar3DChart>
      <c:catAx>
        <c:axId val="271508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71509048"/>
        <c:crosses val="autoZero"/>
        <c:auto val="1"/>
        <c:lblAlgn val="ctr"/>
        <c:lblOffset val="100"/>
        <c:noMultiLvlLbl val="0"/>
      </c:catAx>
      <c:valAx>
        <c:axId val="2715090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7150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7586013818589838E-2"/>
                  <c:y val="-7.8703703703703734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05345749533481E-2"/>
                  <c:y val="-9.7222222222222265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976689697649564E-2"/>
                  <c:y val="-0.1157407407407409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Лист1!$A$1:$A$3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0.41000000000000031</c:v>
                </c:pt>
                <c:pt idx="2">
                  <c:v>4.0000000000000022E-2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71505912"/>
        <c:axId val="271509832"/>
        <c:axId val="0"/>
      </c:bar3DChart>
      <c:catAx>
        <c:axId val="271505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71509832"/>
        <c:crosses val="autoZero"/>
        <c:auto val="1"/>
        <c:lblAlgn val="ctr"/>
        <c:lblOffset val="100"/>
        <c:noMultiLvlLbl val="0"/>
      </c:catAx>
      <c:valAx>
        <c:axId val="2715098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71505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9840815932704844E-2"/>
          <c:w val="1"/>
          <c:h val="0.4795909337922072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2.3611111111111197E-2"/>
                  <c:y val="-4.4755337151452815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/>
                      <a:t>8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611111111111197E-2"/>
                  <c:y val="-0.10550550236491125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/>
                      <a:t>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00000000000112E-2"/>
                  <c:y val="-5.4946980344293843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/>
                      <a:t>8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Лист1!$A$1:$A$3</c:f>
              <c:strCache>
                <c:ptCount val="3"/>
                <c:pt idx="0">
                  <c:v>знакомство с процедурой</c:v>
                </c:pt>
                <c:pt idx="1">
                  <c:v>уровень тревоги</c:v>
                </c:pt>
                <c:pt idx="2">
                  <c:v>владение навыками самоконтроля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8.0000000000000043E-2</c:v>
                </c:pt>
                <c:pt idx="1">
                  <c:v>7.0000000000000021E-2</c:v>
                </c:pt>
                <c:pt idx="2">
                  <c:v>8.0000000000000043E-2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71510224"/>
        <c:axId val="271506304"/>
        <c:axId val="0"/>
      </c:bar3DChart>
      <c:catAx>
        <c:axId val="271510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Georgia" pitchFamily="18" charset="0"/>
              </a:defRPr>
            </a:pPr>
            <a:endParaRPr lang="ru-RU"/>
          </a:p>
        </c:txPr>
        <c:crossAx val="271506304"/>
        <c:crosses val="autoZero"/>
        <c:auto val="1"/>
        <c:lblAlgn val="ctr"/>
        <c:lblOffset val="100"/>
        <c:noMultiLvlLbl val="0"/>
      </c:catAx>
      <c:valAx>
        <c:axId val="2715063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71510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2C68-0BA9-466F-A2A3-EB3FBB1D9B3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DCDD-67A1-46FF-9990-AED9016F0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3F12487-6E5C-4DE8-99B2-9AD0B7F1266C}" type="slidenum">
              <a:rPr lang="ru-RU"/>
              <a:pPr eaLnBrk="1" hangingPunct="1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49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17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3610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4309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00211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8238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>
                <a:solidFill>
                  <a:prstClr val="black"/>
                </a:solidFill>
              </a:rPr>
              <a:pPr algn="r" eaLnBrk="1" hangingPunct="1"/>
              <a:t>7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880802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306196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11728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67134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AutoShape 19" descr="yH5BAEAAAAALAAAAAABAAEAAAIBRAA7"/>
          <p:cNvSpPr>
            <a:spLocks noChangeAspect="1" noChangeArrowheads="1"/>
          </p:cNvSpPr>
          <p:nvPr/>
        </p:nvSpPr>
        <p:spPr bwMode="auto">
          <a:xfrm>
            <a:off x="4405745" y="2636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9181" y="2317824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86" y="3458963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3941" y="4604779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745" y="203719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156" y="2971675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526" y="464287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436" y="282741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419" y="378502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622" y="1985673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106" y="2225824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62911" y="3366963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866" y="4512779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473" y="481857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670" y="470293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1" y="225729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0" y="32608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793" y="11302477"/>
            <a:ext cx="546460" cy="2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205" y="250832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204" y="3511825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2430" y="473797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05" y="124857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526" y="112903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404" y="27503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579" y="4706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618" y="903779"/>
            <a:ext cx="3572566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84" y="104622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579" y="145104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543" y="105936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669" y="124857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6285513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57166"/>
            <a:ext cx="7992888" cy="114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бюджетное общеобразовательное учреждение 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Средняя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общеобразовательная школа № 8 города Бирска муниципального района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Бирский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</a:t>
            </a:r>
            <a:endParaRPr lang="ru-RU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180" y="1884228"/>
            <a:ext cx="8141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</a:rPr>
              <a:t>Психологическая готовность учащихся</a:t>
            </a:r>
          </a:p>
          <a:p>
            <a:pPr algn="ctr"/>
            <a:r>
              <a:rPr lang="ru-RU" sz="3000" b="1" dirty="0" smtClean="0">
                <a:solidFill>
                  <a:schemeClr val="tx2"/>
                </a:solidFill>
              </a:rPr>
              <a:t> </a:t>
            </a:r>
            <a:r>
              <a:rPr lang="ru-RU" sz="3000" b="1" dirty="0">
                <a:solidFill>
                  <a:schemeClr val="tx2"/>
                </a:solidFill>
              </a:rPr>
              <a:t>к государственной итоговой </a:t>
            </a:r>
            <a:r>
              <a:rPr lang="ru-RU" sz="3000" b="1" dirty="0" smtClean="0">
                <a:solidFill>
                  <a:schemeClr val="tx2"/>
                </a:solidFill>
              </a:rPr>
              <a:t>аттестации</a:t>
            </a:r>
            <a:endParaRPr lang="ru-RU" sz="30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1999" y="4256153"/>
            <a:ext cx="4214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Выполнила: Габдуллина Диана ,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ученица 8 класс</a:t>
            </a:r>
          </a:p>
          <a:p>
            <a:r>
              <a:rPr lang="ru-RU" b="1" dirty="0" smtClean="0">
                <a:latin typeface="Times New Roman" panose="02020603050405020304" pitchFamily="18" charset="0"/>
              </a:rPr>
              <a:t>Руководитель: Габдуллина В.Г., </a:t>
            </a:r>
          </a:p>
          <a:p>
            <a:r>
              <a:rPr lang="ru-RU" b="1" dirty="0" smtClean="0">
                <a:latin typeface="Times New Roman" panose="02020603050405020304" pitchFamily="18" charset="0"/>
              </a:rPr>
              <a:t>педагог-психолог</a:t>
            </a:r>
            <a:endParaRPr lang="ru-RU" b="1" dirty="0"/>
          </a:p>
        </p:txBody>
      </p:sp>
      <p:pic>
        <p:nvPicPr>
          <p:cNvPr id="3" name="Picture 2" descr="http://s015.radikal.ru/i331/1509/d8/0c746faa31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1" y="3505330"/>
            <a:ext cx="2701974" cy="27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066800" y="3263024"/>
            <a:ext cx="7934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b="1" i="1" dirty="0">
                <a:solidFill>
                  <a:srgbClr val="660066"/>
                </a:solidFill>
              </a:rPr>
              <a:t>Гистограмма 3</a:t>
            </a:r>
            <a:r>
              <a:rPr lang="ru-RU" b="1" i="1" dirty="0" smtClean="0">
                <a:solidFill>
                  <a:srgbClr val="660066"/>
                </a:solidFill>
              </a:rPr>
              <a:t>. Знакомство </a:t>
            </a:r>
            <a:r>
              <a:rPr lang="ru-RU" b="1" i="1" dirty="0">
                <a:solidFill>
                  <a:srgbClr val="660066"/>
                </a:solidFill>
              </a:rPr>
              <a:t>с </a:t>
            </a:r>
            <a:r>
              <a:rPr lang="ru-RU" b="1" i="1" dirty="0" smtClean="0">
                <a:solidFill>
                  <a:srgbClr val="660066"/>
                </a:solidFill>
              </a:rPr>
              <a:t>процедурой проведения  ОГЭ</a:t>
            </a:r>
            <a:endParaRPr lang="ru-RU" b="1" i="1" dirty="0">
              <a:solidFill>
                <a:srgbClr val="660066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219200" y="6215082"/>
            <a:ext cx="693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 smtClean="0">
                <a:solidFill>
                  <a:srgbClr val="660066"/>
                </a:solidFill>
              </a:rPr>
              <a:t>Гистограмма 4.  Уровень </a:t>
            </a:r>
            <a:r>
              <a:rPr lang="ru-RU" b="1" i="1" dirty="0">
                <a:solidFill>
                  <a:srgbClr val="660066"/>
                </a:solidFill>
              </a:rPr>
              <a:t>тревоги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4289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результатов исследования психологической готовности учеников 9-х классов МБОУ СОШ № 8 г.Бирска</a:t>
            </a:r>
            <a:b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-928726" y="3786190"/>
          <a:ext cx="1035851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857232"/>
          <a:ext cx="950122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-357222" y="3500438"/>
            <a:ext cx="9715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>
                <a:solidFill>
                  <a:srgbClr val="660066"/>
                </a:solidFill>
              </a:rPr>
              <a:t>Гистограмма 5.</a:t>
            </a:r>
            <a:r>
              <a:rPr lang="ru-RU" b="1" dirty="0">
                <a:solidFill>
                  <a:srgbClr val="660066"/>
                </a:solidFill>
              </a:rPr>
              <a:t> Владение </a:t>
            </a:r>
            <a:r>
              <a:rPr lang="ru-RU" b="1" dirty="0" smtClean="0">
                <a:solidFill>
                  <a:srgbClr val="660066"/>
                </a:solidFill>
              </a:rPr>
              <a:t>навыками самоконтроля</a:t>
            </a:r>
            <a:r>
              <a:rPr lang="ru-RU" b="1" dirty="0">
                <a:solidFill>
                  <a:srgbClr val="660066"/>
                </a:solidFill>
              </a:rPr>
              <a:t>, самоорганизации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838200" y="628652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>
                <a:solidFill>
                  <a:srgbClr val="660066"/>
                </a:solidFill>
              </a:rPr>
              <a:t>Гистограмма 6.</a:t>
            </a:r>
            <a:r>
              <a:rPr lang="ru-RU" b="1" dirty="0">
                <a:solidFill>
                  <a:srgbClr val="660066"/>
                </a:solidFill>
              </a:rPr>
              <a:t> Средние баллы по классу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-285775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результатов исследования психологической готовности учеников 9-х классов МБОУ СОШ № 8 г.Бирска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714357"/>
          <a:ext cx="822960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71472" y="4000504"/>
          <a:ext cx="807249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7768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1E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sz="2000" b="1" dirty="0">
                <a:solidFill>
                  <a:srgbClr val="1E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исследования психологической готовности учеников 9-х классов </a:t>
            </a:r>
          </a:p>
          <a:p>
            <a:pPr algn="ctr"/>
            <a:r>
              <a:rPr lang="ru-RU" sz="2000" b="1" dirty="0">
                <a:solidFill>
                  <a:srgbClr val="1E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 8 г</a:t>
            </a:r>
            <a:r>
              <a:rPr lang="ru-RU" sz="2000" b="1" dirty="0" smtClean="0">
                <a:solidFill>
                  <a:srgbClr val="1E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Бирска</a:t>
            </a:r>
            <a:endParaRPr lang="ru-RU" sz="2000" dirty="0">
              <a:solidFill>
                <a:srgbClr val="1E3C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928802"/>
            <a:ext cx="72728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19 девятиклассников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(86%) владеют знаниями снижения эмоционального дискомфорта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12 учеников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(55%) не  всегда применяют их в повседневной жизни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19школьников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86%) планируют использовать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знакомые приёмы в предэкзаменационный период</a:t>
            </a:r>
          </a:p>
        </p:txBody>
      </p:sp>
      <p:pic>
        <p:nvPicPr>
          <p:cNvPr id="4" name="Picture 2" descr="http://s015.radikal.ru/i331/1509/d8/0c746faa3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27885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Одними   из самых основных причин для возникновения стресса в школе  у девятиклассников является объявление оценок и мысль о предстоящем </a:t>
            </a:r>
            <a:r>
              <a:rPr lang="ru-RU" b="1" dirty="0" smtClean="0"/>
              <a:t>экзамене</a:t>
            </a:r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Большая часть девятиклассников  имеет низкий  уровень </a:t>
            </a:r>
            <a:r>
              <a:rPr lang="ru-RU" b="1" dirty="0" smtClean="0"/>
              <a:t>стрессоустойчивости</a:t>
            </a:r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Средние баллы по классу показывают высокий уровень знакомства с процедурой, владение навыками самоконтроля и самоорганизации, но при этом  ученики имеют средний  уровень тревожности в предэкзаменационный </a:t>
            </a:r>
            <a:r>
              <a:rPr lang="ru-RU" b="1" dirty="0" smtClean="0"/>
              <a:t>период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Девятиклассники владеют знаниями снижения эмоционального дискомфорта, но не всегда применяют их в повседневной </a:t>
            </a:r>
            <a:r>
              <a:rPr lang="ru-RU" b="1" dirty="0" smtClean="0"/>
              <a:t>жизни</a:t>
            </a:r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По результатам проведённой работы можно судить о  психологической готовности учеников 9 класса к </a:t>
            </a:r>
            <a:r>
              <a:rPr lang="ru-RU" b="1" dirty="0" smtClean="0"/>
              <a:t>ОГЭ на </a:t>
            </a:r>
            <a:r>
              <a:rPr lang="ru-RU" b="1" dirty="0"/>
              <a:t>среднем </a:t>
            </a:r>
            <a:r>
              <a:rPr lang="ru-RU" b="1" dirty="0" smtClean="0"/>
              <a:t>уровне</a:t>
            </a:r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Отмечена группа и  с низкой психологической готовностью к </a:t>
            </a:r>
            <a:r>
              <a:rPr lang="ru-RU" b="1" dirty="0" smtClean="0"/>
              <a:t>ОГЭ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404664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002060"/>
                </a:solidFill>
              </a:rPr>
              <a:t>Выводы</a:t>
            </a:r>
          </a:p>
        </p:txBody>
      </p:sp>
      <p:pic>
        <p:nvPicPr>
          <p:cNvPr id="4" name="Picture 2" descr="http://s015.radikal.ru/i331/1509/d8/0c746faa3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4522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1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аны 2016-17\img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128232"/>
            <a:ext cx="9501222" cy="68594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каны 2016-17\img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401" y="142829"/>
            <a:ext cx="9301401" cy="67151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-333568"/>
            <a:ext cx="7920880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использованной литературы</a:t>
            </a:r>
            <a:endParaRPr lang="ru-RU" sz="22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Долбина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Е.В.Роль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внутренней и внешней мотивации старшеклассника в процессе подготовки к ЕГЭ  /</a:t>
            </a:r>
            <a:r>
              <a:rPr lang="ru-RU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Е.В.Долбина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// - М.: Генезис, 2016.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Ерхова, М. В. Психологическая подготовка школьников к ЕГЭ [Текст]/ М.В. Ерхова. - Ульяновск: УИПКПРО, 2013.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Ерхова, М. </a:t>
            </a:r>
            <a:r>
              <a:rPr lang="ru-RU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Психопрофилактика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экзаменов [Текст] / М. </a:t>
            </a:r>
            <a:r>
              <a:rPr lang="ru-RU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Ерхова,С.Поляков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// Школьный психолог. - 2014. - 8. - С.7-11.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Макарова, Г. Н. Рекомендации учителям по психологической подготовке к ЕГЭ выпускников и их родителей [Текст] / Г.Н. Макарова // Завуч. - 2015. - 4.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подготовка участников образовательного процесса к государственной итоговой аттестации (методические рекомендации) [Текст]; авт.-сост. Е.М. Кобзева / Министерство образования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Саратовской области. - ГОУ ДПО </a:t>
            </a:r>
            <a:r>
              <a:rPr lang="ru-RU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СарИПКиПРО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- Саратов, 2015. - 43с.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Чибисова, М.Ю. Психологическая подготовка к ЕГЭ [Текст] / </a:t>
            </a:r>
            <a:r>
              <a:rPr lang="ru-RU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М.Ю.Чибисова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- М.: Генезис, 2014.</a:t>
            </a:r>
            <a:endParaRPr lang="ru-RU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9880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7959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002060"/>
                </a:solidFill>
                <a:latin typeface="Gabriola" pitchFamily="82" charset="0"/>
              </a:rPr>
              <a:t>Спасибо за </a:t>
            </a:r>
            <a:r>
              <a:rPr lang="ru-RU" sz="7200" b="1" dirty="0" smtClean="0">
                <a:solidFill>
                  <a:srgbClr val="002060"/>
                </a:solidFill>
                <a:latin typeface="Gabriola" pitchFamily="82" charset="0"/>
              </a:rPr>
              <a:t>внимание!</a:t>
            </a:r>
            <a:endParaRPr lang="ru-RU" sz="72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3" name="Picture 2" descr="http://s015.radikal.ru/i331/1509/d8/0c746faa3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66" y="2348880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7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500042"/>
            <a:ext cx="777686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Цель исследования</a:t>
            </a:r>
          </a:p>
          <a:p>
            <a:pPr algn="just">
              <a:lnSpc>
                <a:spcPct val="150000"/>
              </a:lnSpc>
            </a:pPr>
            <a:r>
              <a:rPr lang="ru-RU" b="1" dirty="0"/>
              <a:t>О</a:t>
            </a:r>
            <a:r>
              <a:rPr lang="ru-RU" b="1" dirty="0" smtClean="0"/>
              <a:t>пределить психологическую готовность  к ОГЭ учеников 9 класса МБОУ СОШ № 8 г. Бирска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</a:rPr>
              <a:t>Задачи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исследования</a:t>
            </a:r>
            <a:endParaRPr lang="ru-RU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/>
              <a:t>1.Изучить </a:t>
            </a:r>
            <a:r>
              <a:rPr lang="ru-RU" b="1" dirty="0"/>
              <a:t>литературу по данному вопросу</a:t>
            </a:r>
            <a:r>
              <a:rPr lang="ru-RU" b="1" dirty="0" smtClean="0"/>
              <a:t>. </a:t>
            </a:r>
            <a:r>
              <a:rPr lang="ru-RU" b="1" dirty="0"/>
              <a:t>2.Подобрать анкеты и тесты для определения психологического здоровья девятиклассников.</a:t>
            </a:r>
            <a:br>
              <a:rPr lang="ru-RU" b="1" dirty="0"/>
            </a:br>
            <a:r>
              <a:rPr lang="ru-RU" b="1" dirty="0" smtClean="0"/>
              <a:t> </a:t>
            </a:r>
            <a:r>
              <a:rPr lang="ru-RU" b="1" dirty="0"/>
              <a:t>3.Провести опрос и эксперимент для определения психологической готовности учеников с помощью выбранных анкет и тестов.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/>
              <a:t>4.Проанализировать полученные данные с целью определения психологической готовности и выявление «группы риска» среди учеников    9-х классов МБОУ СОШ №8 г. Бирска, разработать и дать им рекомендации.</a:t>
            </a:r>
          </a:p>
          <a:p>
            <a:pPr>
              <a:lnSpc>
                <a:spcPct val="150000"/>
              </a:lnSpc>
            </a:pPr>
            <a:endParaRPr lang="ru-RU" b="1" dirty="0"/>
          </a:p>
        </p:txBody>
      </p:sp>
      <p:pic>
        <p:nvPicPr>
          <p:cNvPr id="5" name="Picture 2" descr="http://s015.radikal.ru/i331/1509/d8/0c746faa3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11" y="5877272"/>
            <a:ext cx="694226" cy="6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2052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768039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Гипотеза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возникающих трудностей для успешной сдачи </a:t>
            </a:r>
            <a:r>
              <a:rPr lang="ru-RU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ОГЭ, его обсуждение с педагогами</a:t>
            </a:r>
            <a:r>
              <a:rPr lang="ru-RU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психологами, родителями, что поможет найти наиболее эффективные пути их решения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14621"/>
            <a:ext cx="7890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+mj-lt"/>
              </a:rPr>
              <a:t>  Методы исследования </a:t>
            </a: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и анализ различных источников информации (научная  литература, периодическая печать, Интернет) по проблеме влияния стресса на организм человека. Изучение уровня психологической готовности девятиклассников проходило при помощи  диагностического  исследования и эксперимента</a:t>
            </a:r>
            <a:endParaRPr lang="ru-RU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s015.radikal.ru/i331/1509/d8/0c746faa3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289820" cy="12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8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6693"/>
            <a:ext cx="784887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</a:rPr>
              <a:t>       </a:t>
            </a: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План выполнения исследования</a:t>
            </a:r>
            <a:endParaRPr lang="ru-RU" dirty="0">
              <a:solidFill>
                <a:srgbClr val="002060"/>
              </a:solidFill>
              <a:latin typeface="+mj-lt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b="1" dirty="0">
                <a:latin typeface="+mj-lt"/>
              </a:rPr>
              <a:t>Анализ литературы по изучаемой </a:t>
            </a:r>
            <a:r>
              <a:rPr lang="ru-RU" b="1" dirty="0" smtClean="0">
                <a:latin typeface="+mj-lt"/>
              </a:rPr>
              <a:t>проблеме;</a:t>
            </a:r>
            <a:endParaRPr lang="ru-RU" b="1" dirty="0">
              <a:latin typeface="+mj-lt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b="1" dirty="0">
                <a:latin typeface="+mj-lt"/>
              </a:rPr>
              <a:t>Подбор диагностических анкет и </a:t>
            </a:r>
            <a:r>
              <a:rPr lang="ru-RU" b="1" dirty="0" smtClean="0">
                <a:latin typeface="+mj-lt"/>
              </a:rPr>
              <a:t>тестов;</a:t>
            </a:r>
            <a:endParaRPr lang="ru-RU" b="1" dirty="0">
              <a:latin typeface="+mj-lt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b="1" dirty="0">
                <a:latin typeface="+mj-lt"/>
              </a:rPr>
              <a:t>Анкетирование учащихся девятого </a:t>
            </a:r>
            <a:r>
              <a:rPr lang="ru-RU" b="1" dirty="0" smtClean="0">
                <a:latin typeface="+mj-lt"/>
              </a:rPr>
              <a:t>класса;</a:t>
            </a:r>
            <a:endParaRPr lang="ru-RU" b="1" dirty="0">
              <a:latin typeface="+mj-lt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b="1" dirty="0">
                <a:latin typeface="+mj-lt"/>
              </a:rPr>
              <a:t>Анализ результатов </a:t>
            </a:r>
            <a:r>
              <a:rPr lang="ru-RU" b="1" dirty="0" smtClean="0">
                <a:latin typeface="+mj-lt"/>
              </a:rPr>
              <a:t>анкетирования;</a:t>
            </a:r>
            <a:endParaRPr lang="ru-RU" b="1" dirty="0">
              <a:latin typeface="+mj-lt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Формулирование выводов по результатам </a:t>
            </a:r>
            <a:r>
              <a:rPr lang="ru-RU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ru-RU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tabLst>
                <a:tab pos="457200" algn="l"/>
              </a:tabLst>
            </a:pP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ctr">
              <a:lnSpc>
                <a:spcPct val="150000"/>
              </a:lnSpc>
              <a:tabLst>
                <a:tab pos="457200" algn="l"/>
              </a:tabLst>
            </a:pPr>
            <a:r>
              <a:rPr lang="ru-RU" b="1" dirty="0" smtClean="0"/>
              <a:t>В </a:t>
            </a:r>
            <a:r>
              <a:rPr lang="ru-RU" b="1" dirty="0"/>
              <a:t>исследовании приняли  </a:t>
            </a:r>
            <a:r>
              <a:rPr lang="ru-RU" b="1" dirty="0" smtClean="0"/>
              <a:t>участие 22 ученика </a:t>
            </a:r>
            <a:r>
              <a:rPr lang="ru-RU" b="1" dirty="0"/>
              <a:t>9-х классов МБОУ СОШ № 8 г. </a:t>
            </a:r>
            <a:r>
              <a:rPr lang="ru-RU" b="1" dirty="0" smtClean="0"/>
              <a:t>Бирска.</a:t>
            </a:r>
          </a:p>
          <a:p>
            <a:pPr marL="342900" indent="-342900" algn="ctr">
              <a:lnSpc>
                <a:spcPct val="150000"/>
              </a:lnSpc>
              <a:tabLst>
                <a:tab pos="457200" algn="l"/>
              </a:tabLst>
            </a:pPr>
            <a:r>
              <a:rPr lang="ru-RU" b="1" dirty="0" smtClean="0"/>
              <a:t> </a:t>
            </a:r>
            <a:r>
              <a:rPr lang="ru-RU" b="1" dirty="0"/>
              <a:t>Анкетирование проходило в групповой форме,  </a:t>
            </a:r>
            <a:endParaRPr lang="ru-RU" b="1" dirty="0" smtClean="0"/>
          </a:p>
          <a:p>
            <a:pPr marL="342900" indent="-342900" algn="ctr">
              <a:lnSpc>
                <a:spcPct val="150000"/>
              </a:lnSpc>
              <a:tabLst>
                <a:tab pos="457200" algn="l"/>
              </a:tabLst>
            </a:pPr>
            <a:r>
              <a:rPr lang="ru-RU" b="1" dirty="0" smtClean="0"/>
              <a:t> </a:t>
            </a:r>
            <a:r>
              <a:rPr lang="ru-RU" b="1" dirty="0"/>
              <a:t>14.12.17г. и 21. 12. 17г., с 8.00 до 8.30. </a:t>
            </a:r>
            <a:endParaRPr lang="ru-RU" b="1" dirty="0" smtClean="0"/>
          </a:p>
          <a:p>
            <a:pPr marL="342900" indent="-342900" algn="ctr">
              <a:lnSpc>
                <a:spcPct val="150000"/>
              </a:lnSpc>
              <a:tabLst>
                <a:tab pos="457200" algn="l"/>
              </a:tabLst>
            </a:pPr>
            <a:r>
              <a:rPr lang="ru-RU" b="1" dirty="0" smtClean="0"/>
              <a:t>Тестирование </a:t>
            </a:r>
            <a:r>
              <a:rPr lang="ru-RU" b="1" dirty="0"/>
              <a:t>проводилось </a:t>
            </a:r>
            <a:r>
              <a:rPr lang="ru-RU" b="1" dirty="0" smtClean="0"/>
              <a:t>индивидуально</a:t>
            </a:r>
            <a:endParaRPr lang="ru-RU" b="1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endParaRPr lang="ru-RU" dirty="0"/>
          </a:p>
        </p:txBody>
      </p:sp>
      <p:pic>
        <p:nvPicPr>
          <p:cNvPr id="4" name="Picture 2" descr="http://s015.radikal.ru/i331/1509/d8/0c746faa3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373628" cy="137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2097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аны 2016-17\img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128232"/>
            <a:ext cx="9501222" cy="6859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83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Педагоги и психологи о психологической готовности к экзаменационному периоду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5143512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660066"/>
                </a:solidFill>
              </a:rPr>
              <a:t>Л.И.Божович</a:t>
            </a:r>
            <a:endParaRPr lang="ru-RU" sz="2000" b="1" i="1" dirty="0">
              <a:solidFill>
                <a:srgbClr val="66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3643314"/>
            <a:ext cx="24482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660066"/>
              </a:solidFill>
            </a:endParaRPr>
          </a:p>
          <a:p>
            <a:pPr algn="ctr"/>
            <a:endParaRPr lang="ru-RU" b="1" i="1" dirty="0">
              <a:solidFill>
                <a:srgbClr val="660066"/>
              </a:solidFill>
            </a:endParaRPr>
          </a:p>
          <a:p>
            <a:pPr algn="ctr"/>
            <a:endParaRPr lang="ru-RU" b="1" i="1" dirty="0" smtClean="0">
              <a:solidFill>
                <a:srgbClr val="660066"/>
              </a:solidFill>
            </a:endParaRPr>
          </a:p>
          <a:p>
            <a:pPr algn="ctr"/>
            <a:endParaRPr lang="ru-RU" b="1" i="1" dirty="0">
              <a:solidFill>
                <a:srgbClr val="660066"/>
              </a:solidFill>
            </a:endParaRPr>
          </a:p>
          <a:p>
            <a:pPr algn="ctr"/>
            <a:endParaRPr lang="ru-RU" b="1" i="1" dirty="0" smtClean="0">
              <a:solidFill>
                <a:srgbClr val="660066"/>
              </a:solidFill>
            </a:endParaRPr>
          </a:p>
          <a:p>
            <a:pPr algn="ctr"/>
            <a:endParaRPr lang="ru-RU" b="1" i="1" dirty="0">
              <a:solidFill>
                <a:srgbClr val="660066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660066"/>
                </a:solidFill>
              </a:rPr>
              <a:t>Зигмунд Фрейд</a:t>
            </a:r>
            <a:endParaRPr lang="ru-RU" sz="2000" b="1" i="1" dirty="0">
              <a:solidFill>
                <a:srgbClr val="6600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072074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</a:rPr>
              <a:t>А. М. Прихожан </a:t>
            </a:r>
            <a:endParaRPr lang="ru-RU" sz="2400" b="1" i="1" dirty="0">
              <a:solidFill>
                <a:srgbClr val="660066"/>
              </a:solidFill>
            </a:endParaRPr>
          </a:p>
        </p:txBody>
      </p:sp>
      <p:pic>
        <p:nvPicPr>
          <p:cNvPr id="1026" name="Picture 2" descr="http://wordshow.ru/_nw/21/67081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379" y="1759706"/>
            <a:ext cx="301124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s://www.wikireading.ru/img/377884_86_bo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26" y="1239737"/>
            <a:ext cx="2660795" cy="351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https://content.foto.my.mail.ru/mail/vtkud/_blogs/i-56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863132" cy="3349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776864" cy="498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Выводы по первой главе 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психологической готовности к экзаменационным испытаниям изучаются многими психологами и </a:t>
            </a:r>
            <a:r>
              <a:rPr lang="ru-RU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  <a:endParaRPr lang="ru-RU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готовность к ОГЭ - это </a:t>
            </a:r>
            <a:r>
              <a:rPr lang="ru-RU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психических процессов и функций, личностных характеристик и поведенческих навыков, обеспечивающих успешность выпускника при сдаче </a:t>
            </a:r>
            <a:r>
              <a:rPr lang="ru-RU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Не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имея хороших защитных реакций, не умея реагировать на стресс, человек может подвергнуться множеству физиологических и психических расстройств</a:t>
            </a:r>
            <a:endParaRPr lang="ru-RU" b="1" dirty="0">
              <a:latin typeface="+mj-lt"/>
            </a:endParaRPr>
          </a:p>
        </p:txBody>
      </p:sp>
      <p:pic>
        <p:nvPicPr>
          <p:cNvPr id="3" name="Picture 2" descr="http://s015.radikal.ru/i331/1509/d8/0c746faa3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577852" cy="15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873827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642918"/>
            <a:ext cx="7920880" cy="5027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Анализируя теоретические данные педагогов и психологов,  мы провели диагностическое исследование психологической готовности  у девятиклассников нашей школы на   основе следующих  методик: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kern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Мини-тест   </a:t>
            </a:r>
            <a:r>
              <a:rPr lang="ru-RU" b="1" kern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«Экзаменационный  стресс» для определения основных стрессовых ситуаций, вызывающих тревожность  в предэкзаменационный период </a:t>
            </a:r>
            <a:endParaRPr lang="ru-RU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  <a:tab pos="270510" algn="l"/>
                <a:tab pos="540385" algn="l"/>
                <a:tab pos="990600" algn="l"/>
                <a:tab pos="1260475" algn="l"/>
              </a:tabLst>
            </a:pP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Тест «Подверженность стрессу» для определения  уровня </a:t>
            </a:r>
            <a:r>
              <a:rPr lang="ru-RU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стрессоустойчивости</a:t>
            </a:r>
            <a:endParaRPr lang="ru-RU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Чибисовой М.Ю. 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 целью определения готовности учеников к ОГЭ  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Проведён эксперимент  « Я  спокоен…»  </a:t>
            </a:r>
            <a:endParaRPr lang="ru-RU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015.radikal.ru/i331/1509/d8/0c746faa3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3176"/>
            <a:ext cx="1544088" cy="15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08822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32656"/>
            <a:ext cx="8715436" cy="79216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результатов исследования психологической готовности учеников 9-х классов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МБОУ СОШ № 8 г. Бирска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9512" y="3276600"/>
            <a:ext cx="8964488" cy="111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sz="1600" b="1" i="1" dirty="0" smtClean="0">
              <a:solidFill>
                <a:srgbClr val="660066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b="1" i="1" smtClean="0">
                <a:solidFill>
                  <a:srgbClr val="660066"/>
                </a:solidFill>
              </a:rPr>
              <a:t>Гистограмма 1</a:t>
            </a:r>
            <a:r>
              <a:rPr lang="ru-RU" sz="1600" b="1" dirty="0" smtClean="0">
                <a:solidFill>
                  <a:srgbClr val="660066"/>
                </a:solidFill>
              </a:rPr>
              <a:t>. Процентное </a:t>
            </a:r>
            <a:r>
              <a:rPr lang="ru-RU" sz="1600" b="1" dirty="0">
                <a:solidFill>
                  <a:srgbClr val="660066"/>
                </a:solidFill>
              </a:rPr>
              <a:t>соотношение определения основных стрессовых ситуаций, вызывающих тревожность  в предэкзаменационный </a:t>
            </a:r>
            <a:r>
              <a:rPr lang="ru-RU" sz="1600" b="1" dirty="0" smtClean="0">
                <a:solidFill>
                  <a:srgbClr val="660066"/>
                </a:solidFill>
              </a:rPr>
              <a:t>период</a:t>
            </a:r>
            <a:endParaRPr lang="ru-RU" sz="1600" b="1" dirty="0">
              <a:solidFill>
                <a:srgbClr val="660066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75682" y="6123641"/>
            <a:ext cx="80910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2143125" algn="l"/>
                <a:tab pos="4019550" algn="l"/>
              </a:tabLst>
            </a:pPr>
            <a:r>
              <a:rPr lang="ru-RU" sz="1600" b="1" i="1" dirty="0">
                <a:solidFill>
                  <a:srgbClr val="660066"/>
                </a:solidFill>
              </a:rPr>
              <a:t>Гистограмма</a:t>
            </a:r>
            <a:r>
              <a:rPr lang="ru-RU" sz="1800" b="1" i="1" dirty="0">
                <a:solidFill>
                  <a:srgbClr val="660066"/>
                </a:solidFill>
              </a:rPr>
              <a:t> 2</a:t>
            </a:r>
            <a:r>
              <a:rPr lang="ru-RU" b="1" i="1" dirty="0">
                <a:solidFill>
                  <a:srgbClr val="660066"/>
                </a:solidFill>
              </a:rPr>
              <a:t>.</a:t>
            </a:r>
            <a:r>
              <a:rPr lang="ru-RU" b="1" dirty="0">
                <a:solidFill>
                  <a:srgbClr val="660066"/>
                </a:solidFill>
              </a:rPr>
              <a:t> Уровень </a:t>
            </a:r>
            <a:r>
              <a:rPr lang="ru-RU" b="1" dirty="0" err="1">
                <a:solidFill>
                  <a:srgbClr val="660066"/>
                </a:solidFill>
              </a:rPr>
              <a:t>стрессоустойчивости</a:t>
            </a:r>
            <a:r>
              <a:rPr lang="ru-RU" b="1" dirty="0">
                <a:solidFill>
                  <a:srgbClr val="660066"/>
                </a:solidFill>
              </a:rPr>
              <a:t> МБОУ СОШ № </a:t>
            </a:r>
            <a:r>
              <a:rPr lang="ru-RU" b="1" dirty="0" smtClean="0">
                <a:solidFill>
                  <a:srgbClr val="660066"/>
                </a:solidFill>
              </a:rPr>
              <a:t>8 г.Бирска</a:t>
            </a:r>
            <a:endParaRPr lang="ru-RU" b="1" dirty="0">
              <a:solidFill>
                <a:srgbClr val="660066"/>
              </a:solidFill>
            </a:endParaRPr>
          </a:p>
          <a:p>
            <a:pPr algn="ctr" eaLnBrk="0" hangingPunct="0">
              <a:tabLst>
                <a:tab pos="2143125" algn="l"/>
                <a:tab pos="4019550" algn="l"/>
              </a:tabLst>
            </a:pPr>
            <a:endParaRPr lang="ru-RU" sz="1800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-571536" y="1143000"/>
          <a:ext cx="10072758" cy="250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-1000164" y="4071942"/>
          <a:ext cx="11430080" cy="205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E36C0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749</Words>
  <Application>Microsoft Office PowerPoint</Application>
  <PresentationFormat>Экран (4:3)</PresentationFormat>
  <Paragraphs>124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Gabriola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 и психологи о психологической готовности к экзаменационному периоду</vt:lpstr>
      <vt:lpstr>Презентация PowerPoint</vt:lpstr>
      <vt:lpstr>Презентация PowerPoint</vt:lpstr>
      <vt:lpstr>Анализ результатов исследования психологической готовности учеников 9-х классов  МБОУ СОШ № 8 г. Бирска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Артур Габдуллин</cp:lastModifiedBy>
  <cp:revision>148</cp:revision>
  <dcterms:created xsi:type="dcterms:W3CDTF">2015-05-04T12:07:23Z</dcterms:created>
  <dcterms:modified xsi:type="dcterms:W3CDTF">2018-01-25T13:56:23Z</dcterms:modified>
</cp:coreProperties>
</file>