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0" r:id="rId4"/>
    <p:sldId id="266" r:id="rId5"/>
    <p:sldId id="261" r:id="rId6"/>
    <p:sldId id="259" r:id="rId7"/>
    <p:sldId id="263" r:id="rId8"/>
    <p:sldId id="267" r:id="rId9"/>
    <p:sldId id="268" r:id="rId10"/>
    <p:sldId id="26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МО выступление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47667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Государственное бюджетное общеобразовательное учреждение </a:t>
            </a:r>
          </a:p>
          <a:p>
            <a:pPr algn="ctr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Самарской области</a:t>
            </a:r>
          </a:p>
          <a:p>
            <a:pPr algn="ctr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средняя общеобразовательная школа </a:t>
            </a:r>
          </a:p>
          <a:p>
            <a:pPr algn="ctr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«Образовательный центр «Южный город»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844824"/>
            <a:ext cx="79208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Times New Roman" panose="02020603050405020304" pitchFamily="18" charset="0"/>
              </a:rPr>
              <a:t>«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Функциональная грамотность </a:t>
            </a:r>
          </a:p>
          <a:p>
            <a:pPr algn="ctr"/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как уровень образованности современного школьника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Times New Roman" panose="02020603050405020304" pitchFamily="18" charset="0"/>
              </a:rPr>
              <a:t>»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4813994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Выступление  подготовила: </a:t>
            </a:r>
          </a:p>
          <a:p>
            <a:pPr>
              <a:spcBef>
                <a:spcPct val="0"/>
              </a:spcBef>
            </a:pPr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Носач Ольга Дмитриевна</a:t>
            </a:r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b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lang="ru-RU" b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3131835" y="5863314"/>
            <a:ext cx="1766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444D26"/>
                </a:solidFill>
              </a:rPr>
              <a:t>2023</a:t>
            </a:r>
            <a:endParaRPr lang="ru-RU" dirty="0">
              <a:solidFill>
                <a:srgbClr val="444D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:\МО выступление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404664"/>
            <a:ext cx="77768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/>
                </a:solidFill>
                <a:latin typeface="Arial Narrow" pitchFamily="34" charset="0"/>
              </a:rPr>
              <a:t>Формула читательской грамотности</a:t>
            </a:r>
            <a:endParaRPr lang="ru-RU" sz="40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772816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«ОВЛАДЕНИЕ = </a:t>
            </a:r>
          </a:p>
          <a:p>
            <a:pPr algn="ctr">
              <a:buFontTx/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УСВОЕНИЕ + ПРИМЕНЕНИЕ ЗНАНИЙ</a:t>
            </a:r>
          </a:p>
          <a:p>
            <a:pPr algn="ctr">
              <a:buFontTx/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НА ПРАКТИКЕ»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8520" y="-9536"/>
            <a:ext cx="925252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СПАСИБО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2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:\МО выступление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404664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«Неграмотным человеком завтрашнего дня будет не тот, кто не умеет читать, а тот, кто не научился при этом учиться»</a:t>
            </a:r>
          </a:p>
          <a:p>
            <a:pPr algn="r">
              <a:buNone/>
            </a:pPr>
            <a:r>
              <a:rPr lang="ru-RU" sz="5400" i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А. </a:t>
            </a:r>
            <a:r>
              <a:rPr lang="ru-RU" sz="5400" i="1" dirty="0" err="1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Тофлер</a:t>
            </a:r>
            <a:endParaRPr lang="ru-RU" sz="54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:\МО выступление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260648"/>
            <a:ext cx="777686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Times New Roman" panose="02020603050405020304" pitchFamily="18" charset="0"/>
              </a:rPr>
              <a:t>Впервые термин «функциональная грамотность» введен ЮНЕСКО в 1957г. и понимался как «совокупность  умений читать и писать для использования в повседневной жизни».</a:t>
            </a:r>
            <a:r>
              <a:rPr lang="ru-RU" kern="0" dirty="0" smtClean="0">
                <a:solidFill>
                  <a:srgbClr val="6076B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kern="0" dirty="0" smtClean="0">
                <a:solidFill>
                  <a:srgbClr val="6076B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H:\МО выступление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9552" y="908720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2400" dirty="0">
              <a:solidFill>
                <a:prstClr val="white"/>
              </a:solidFill>
            </a:endParaRPr>
          </a:p>
          <a:p>
            <a:r>
              <a:rPr lang="ru-RU" sz="2400" dirty="0">
                <a:solidFill>
                  <a:srgbClr val="941E1E"/>
                </a:solidFill>
              </a:rPr>
              <a:t> </a:t>
            </a:r>
          </a:p>
          <a:p>
            <a:endParaRPr lang="ru-RU" sz="2400" dirty="0">
              <a:solidFill>
                <a:srgbClr val="941E1E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60032" y="4509120"/>
            <a:ext cx="3960440" cy="626368"/>
          </a:xfrm>
          <a:prstGeom prst="roundRect">
            <a:avLst/>
          </a:prstGeom>
          <a:ln>
            <a:solidFill>
              <a:srgbClr val="FDF4F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941E1E"/>
                </a:solidFill>
              </a:rPr>
              <a:t>Читательская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44008" y="5445224"/>
            <a:ext cx="4248472" cy="626368"/>
          </a:xfrm>
          <a:prstGeom prst="roundRect">
            <a:avLst/>
          </a:prstGeom>
          <a:ln>
            <a:solidFill>
              <a:srgbClr val="FDF4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941E1E"/>
                </a:solidFill>
              </a:rPr>
              <a:t>Критическое мышление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2000" y="3573016"/>
            <a:ext cx="4572000" cy="626368"/>
          </a:xfrm>
          <a:prstGeom prst="roundRect">
            <a:avLst/>
          </a:prstGeom>
          <a:ln>
            <a:solidFill>
              <a:srgbClr val="FDF4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941E1E"/>
                </a:solidFill>
              </a:rPr>
              <a:t>Глобальные компетенции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32040" y="2636912"/>
            <a:ext cx="3960440" cy="626368"/>
          </a:xfrm>
          <a:prstGeom prst="roundRect">
            <a:avLst/>
          </a:prstGeom>
          <a:ln>
            <a:solidFill>
              <a:srgbClr val="FDF4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941E1E"/>
                </a:solidFill>
              </a:rPr>
              <a:t>Естественнонаучная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860032" y="1700808"/>
            <a:ext cx="3960440" cy="626368"/>
          </a:xfrm>
          <a:prstGeom prst="roundRect">
            <a:avLst/>
          </a:prstGeom>
          <a:ln>
            <a:solidFill>
              <a:srgbClr val="FDF4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941E1E"/>
                </a:solidFill>
              </a:rPr>
              <a:t>Финансовая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32040" y="764704"/>
            <a:ext cx="3888432" cy="626368"/>
          </a:xfrm>
          <a:prstGeom prst="roundRect">
            <a:avLst/>
          </a:prstGeom>
          <a:ln>
            <a:solidFill>
              <a:srgbClr val="FDF4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941E1E"/>
                </a:solidFill>
              </a:rPr>
              <a:t>Математическая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99592" y="3068960"/>
            <a:ext cx="3168352" cy="1130424"/>
          </a:xfrm>
          <a:prstGeom prst="roundRect">
            <a:avLst/>
          </a:prstGeom>
          <a:solidFill>
            <a:srgbClr val="FDF4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941E1E"/>
                </a:solidFill>
              </a:rPr>
              <a:t>ФУНКЦИОНАЛЬНАЯ ГРАМОТНОСТЬ 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76" name="Прямая со стрелкой 75"/>
          <p:cNvCxnSpPr>
            <a:stCxn id="24" idx="0"/>
            <a:endCxn id="22" idx="1"/>
          </p:cNvCxnSpPr>
          <p:nvPr/>
        </p:nvCxnSpPr>
        <p:spPr>
          <a:xfrm flipV="1">
            <a:off x="2483768" y="1077888"/>
            <a:ext cx="2448272" cy="199107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24" idx="2"/>
            <a:endCxn id="17" idx="1"/>
          </p:cNvCxnSpPr>
          <p:nvPr/>
        </p:nvCxnSpPr>
        <p:spPr>
          <a:xfrm>
            <a:off x="2483768" y="4199384"/>
            <a:ext cx="2160240" cy="1559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>
            <a:stCxn id="24" idx="0"/>
            <a:endCxn id="21" idx="1"/>
          </p:cNvCxnSpPr>
          <p:nvPr/>
        </p:nvCxnSpPr>
        <p:spPr>
          <a:xfrm flipV="1">
            <a:off x="2483768" y="2013992"/>
            <a:ext cx="2376264" cy="1054968"/>
          </a:xfrm>
          <a:prstGeom prst="straightConnector1">
            <a:avLst/>
          </a:prstGeom>
          <a:ln>
            <a:solidFill>
              <a:srgbClr val="941E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4" idx="0"/>
            <a:endCxn id="24" idx="0"/>
          </p:cNvCxnSpPr>
          <p:nvPr/>
        </p:nvCxnSpPr>
        <p:spPr>
          <a:xfrm>
            <a:off x="2483768" y="306896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4" idx="0"/>
            <a:endCxn id="20" idx="1"/>
          </p:cNvCxnSpPr>
          <p:nvPr/>
        </p:nvCxnSpPr>
        <p:spPr>
          <a:xfrm flipV="1">
            <a:off x="2483768" y="2950096"/>
            <a:ext cx="2448272" cy="118864"/>
          </a:xfrm>
          <a:prstGeom prst="straightConnector1">
            <a:avLst/>
          </a:prstGeom>
          <a:ln>
            <a:solidFill>
              <a:srgbClr val="941E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067944" y="3767336"/>
            <a:ext cx="504056" cy="118864"/>
          </a:xfrm>
          <a:prstGeom prst="straightConnector1">
            <a:avLst/>
          </a:prstGeom>
          <a:ln>
            <a:solidFill>
              <a:srgbClr val="941E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4" idx="2"/>
            <a:endCxn id="16" idx="1"/>
          </p:cNvCxnSpPr>
          <p:nvPr/>
        </p:nvCxnSpPr>
        <p:spPr>
          <a:xfrm>
            <a:off x="2483768" y="4199384"/>
            <a:ext cx="2376264" cy="622920"/>
          </a:xfrm>
          <a:prstGeom prst="straightConnector1">
            <a:avLst/>
          </a:prstGeom>
          <a:ln>
            <a:solidFill>
              <a:srgbClr val="941E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862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:\МО выступление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260648"/>
            <a:ext cx="799288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:\МО выступление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H:\МО выступление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15616" y="260648"/>
            <a:ext cx="7632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Цель учителя - развивать ребёнка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908721"/>
            <a:ext cx="72008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Развить мышление - из наглядно-действенного перевести его в абстрактно-логическое.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Развить речь, аналитико-синтетические способности, развить память и внимание, фантазию и воображение, пространственное восприятие.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Развить моторную функцию, способность контролировать свои движения, а также мелкую моторику.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Развить коммуникативные способности, способность общаться, контролировать эмоции, управлять своим поведением.</a:t>
            </a:r>
            <a:endParaRPr lang="ru-RU" sz="2800" dirty="0" smtClean="0"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800" dirty="0" smtClean="0">
              <a:latin typeface="Arial Narrow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dirty="0" smtClean="0"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dirty="0" smtClean="0"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dirty="0" smtClean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:\МО выступление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0" descr="C:\Users\Андрей\Desktop\10901655-nzn-n-n--n--n------n------n--nzn--n--------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44675"/>
            <a:ext cx="345757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71600" y="260648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dirty="0" smtClean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Модель </a:t>
            </a:r>
            <a:br>
              <a:rPr lang="ru-RU" altLang="ru-RU" sz="3600" dirty="0" smtClean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ru-RU" altLang="ru-RU" sz="3600" dirty="0" smtClean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формирования и развития </a:t>
            </a:r>
            <a:br>
              <a:rPr lang="ru-RU" altLang="ru-RU" sz="3600" dirty="0" smtClean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ru-RU" altLang="ru-RU" sz="3600" dirty="0" smtClean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грамотности </a:t>
            </a:r>
            <a:endParaRPr lang="ru-RU" sz="36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1916832"/>
            <a:ext cx="4752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Дерево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функционально грамотная личность</a:t>
            </a:r>
          </a:p>
          <a:p>
            <a:pPr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педагогические технологии</a:t>
            </a:r>
          </a:p>
          <a:p>
            <a:pPr>
              <a:defRPr/>
            </a:pPr>
            <a:r>
              <a:rPr lang="ru-RU" altLang="ru-RU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Яблочки</a:t>
            </a:r>
            <a:r>
              <a:rPr lang="ru-RU" altLang="ru-RU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ключевые компетенции</a:t>
            </a:r>
          </a:p>
          <a:p>
            <a:pPr>
              <a:defRPr/>
            </a:pPr>
            <a:r>
              <a:rPr lang="ru-RU" alt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Лейка 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 descr="C:\Users\Андрей\Desktop\default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65556">
            <a:off x="3854508" y="3715926"/>
            <a:ext cx="2151062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:\МО выступление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99592" y="297526"/>
            <a:ext cx="799288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Calibri" pitchFamily="34" charset="0"/>
                <a:cs typeface="Sylfaen" pitchFamily="18" charset="0"/>
              </a:rPr>
              <a:t>Дополните предложения из рассказа М. Пришвина «Осеннее утро»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Листик за ………… падают с липы на крышу, какой листик летит ……………, какой мотыльком, какой винтиком. А между тем мало-помалу ……… открывает глаза, и ветер с крыши поднимает все листья и летят они к ………. куда-то вместе с перелетными …………………….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971600" y="476672"/>
            <a:ext cx="5886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Arial Narrow" panose="020B0606020202030204" pitchFamily="34" charset="0"/>
              </a:rPr>
              <a:t>6. Реши тест</a:t>
            </a:r>
          </a:p>
          <a:p>
            <a:r>
              <a:rPr lang="ru-RU" sz="4400" dirty="0">
                <a:latin typeface="Arial Narrow" panose="020B0606020202030204" pitchFamily="34" charset="0"/>
              </a:rPr>
              <a:t>1. С чем писатель </a:t>
            </a:r>
            <a:r>
              <a:rPr lang="ru-RU" sz="4400" dirty="0">
                <a:solidFill>
                  <a:srgbClr val="FF0000"/>
                </a:solidFill>
                <a:latin typeface="Arial Narrow" panose="020B0606020202030204" pitchFamily="34" charset="0"/>
              </a:rPr>
              <a:t>не </a:t>
            </a:r>
            <a:r>
              <a:rPr lang="ru-RU" sz="4400" dirty="0">
                <a:latin typeface="Arial Narrow" panose="020B0606020202030204" pitchFamily="34" charset="0"/>
              </a:rPr>
              <a:t>сравнивает в этом отрывке </a:t>
            </a:r>
            <a:r>
              <a:rPr lang="ru-RU" sz="4400" dirty="0" smtClean="0">
                <a:latin typeface="Arial Narrow" panose="020B0606020202030204" pitchFamily="34" charset="0"/>
              </a:rPr>
              <a:t>полёт </a:t>
            </a:r>
            <a:r>
              <a:rPr lang="ru-RU" sz="4400" dirty="0">
                <a:latin typeface="Arial Narrow" panose="020B0606020202030204" pitchFamily="34" charset="0"/>
              </a:rPr>
              <a:t>листьев?</a:t>
            </a:r>
          </a:p>
          <a:p>
            <a:r>
              <a:rPr lang="ru-RU" sz="4400" dirty="0">
                <a:latin typeface="Arial Narrow" panose="020B0606020202030204" pitchFamily="34" charset="0"/>
              </a:rPr>
              <a:t>а) с </a:t>
            </a:r>
            <a:r>
              <a:rPr lang="ru-RU" sz="4400" dirty="0" err="1">
                <a:latin typeface="Arial Narrow" panose="020B0606020202030204" pitchFamily="34" charset="0"/>
              </a:rPr>
              <a:t>парашютиком</a:t>
            </a:r>
            <a:r>
              <a:rPr lang="ru-RU" sz="4400" dirty="0">
                <a:latin typeface="Arial Narrow" panose="020B0606020202030204" pitchFamily="34" charset="0"/>
              </a:rPr>
              <a:t> </a:t>
            </a:r>
            <a:endParaRPr lang="en-US" sz="4400" dirty="0" smtClean="0">
              <a:latin typeface="Arial Narrow" panose="020B0606020202030204" pitchFamily="34" charset="0"/>
            </a:endParaRPr>
          </a:p>
          <a:p>
            <a:r>
              <a:rPr lang="ru-RU" sz="4400" dirty="0" smtClean="0">
                <a:latin typeface="Arial Narrow" panose="020B0606020202030204" pitchFamily="34" charset="0"/>
              </a:rPr>
              <a:t>б</a:t>
            </a:r>
            <a:r>
              <a:rPr lang="ru-RU" sz="4400" dirty="0">
                <a:latin typeface="Arial Narrow" panose="020B0606020202030204" pitchFamily="34" charset="0"/>
              </a:rPr>
              <a:t>) с винтиком </a:t>
            </a:r>
            <a:endParaRPr lang="en-US" sz="4400" dirty="0" smtClean="0">
              <a:latin typeface="Arial Narrow" panose="020B0606020202030204" pitchFamily="34" charset="0"/>
            </a:endParaRPr>
          </a:p>
          <a:p>
            <a:r>
              <a:rPr lang="ru-RU" sz="4400" dirty="0" smtClean="0">
                <a:latin typeface="Arial Narrow" panose="020B0606020202030204" pitchFamily="34" charset="0"/>
              </a:rPr>
              <a:t>в</a:t>
            </a:r>
            <a:r>
              <a:rPr lang="ru-RU" sz="4400" dirty="0">
                <a:latin typeface="Arial Narrow" panose="020B0606020202030204" pitchFamily="34" charset="0"/>
              </a:rPr>
              <a:t>) с </a:t>
            </a:r>
            <a:r>
              <a:rPr lang="ru-RU" sz="4400" dirty="0" smtClean="0">
                <a:latin typeface="Arial Narrow" panose="020B0606020202030204" pitchFamily="34" charset="0"/>
              </a:rPr>
              <a:t>самолётиком </a:t>
            </a:r>
            <a:endParaRPr lang="en-US" sz="4400" dirty="0" smtClean="0">
              <a:latin typeface="Arial Narrow" panose="020B0606020202030204" pitchFamily="34" charset="0"/>
            </a:endParaRPr>
          </a:p>
          <a:p>
            <a:r>
              <a:rPr lang="ru-RU" sz="4400" dirty="0" smtClean="0">
                <a:latin typeface="Arial Narrow" panose="020B0606020202030204" pitchFamily="34" charset="0"/>
              </a:rPr>
              <a:t>г</a:t>
            </a:r>
            <a:r>
              <a:rPr lang="ru-RU" sz="4400" dirty="0">
                <a:latin typeface="Arial Narrow" panose="020B0606020202030204" pitchFamily="34" charset="0"/>
              </a:rPr>
              <a:t>) с мотыльком</a:t>
            </a:r>
          </a:p>
        </p:txBody>
      </p:sp>
    </p:spTree>
    <p:extLst>
      <p:ext uri="{BB962C8B-B14F-4D97-AF65-F5344CB8AC3E}">
        <p14:creationId xmlns:p14="http://schemas.microsoft.com/office/powerpoint/2010/main" xmlns="" val="25581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281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ПК</cp:lastModifiedBy>
  <cp:revision>13</cp:revision>
  <dcterms:created xsi:type="dcterms:W3CDTF">2023-10-30T14:28:27Z</dcterms:created>
  <dcterms:modified xsi:type="dcterms:W3CDTF">2023-11-04T17:10:29Z</dcterms:modified>
</cp:coreProperties>
</file>