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3" r:id="rId8"/>
    <p:sldId id="264" r:id="rId9"/>
    <p:sldId id="262" r:id="rId10"/>
    <p:sldId id="26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22F8B8F-17EE-4744-835B-55E4E8CD8F24}" type="datetimeFigureOut">
              <a:rPr lang="ru-RU" smtClean="0"/>
              <a:t>03.01.2024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348781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2F8B8F-17EE-4744-835B-55E4E8CD8F24}" type="datetimeFigureOut">
              <a:rPr lang="ru-RU" smtClean="0"/>
              <a:t>03.01.2024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125670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2F8B8F-17EE-4744-835B-55E4E8CD8F24}" type="datetimeFigureOut">
              <a:rPr lang="ru-RU" smtClean="0"/>
              <a:t>03.01.2024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71999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2F8B8F-17EE-4744-835B-55E4E8CD8F24}" type="datetimeFigureOut">
              <a:rPr lang="ru-RU" smtClean="0"/>
              <a:t>03.01.2024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2429728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22F8B8F-17EE-4744-835B-55E4E8CD8F24}" type="datetimeFigureOut">
              <a:rPr lang="ru-RU" smtClean="0"/>
              <a:t>03.01.2024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12218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22F8B8F-17EE-4744-835B-55E4E8CD8F24}" type="datetimeFigureOut">
              <a:rPr lang="ru-RU" smtClean="0"/>
              <a:t>03.01.2024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273470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22F8B8F-17EE-4744-835B-55E4E8CD8F24}" type="datetimeFigureOut">
              <a:rPr lang="ru-RU" smtClean="0"/>
              <a:t>03.01.2024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196541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22F8B8F-17EE-4744-835B-55E4E8CD8F24}" type="datetimeFigureOut">
              <a:rPr lang="ru-RU" smtClean="0"/>
              <a:t>03.01.2024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350934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2F8B8F-17EE-4744-835B-55E4E8CD8F24}" type="datetimeFigureOut">
              <a:rPr lang="ru-RU" smtClean="0"/>
              <a:t>03.01.2024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189595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22F8B8F-17EE-4744-835B-55E4E8CD8F24}" type="datetimeFigureOut">
              <a:rPr lang="ru-RU" smtClean="0"/>
              <a:t>03.01.2024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210467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22F8B8F-17EE-4744-835B-55E4E8CD8F24}" type="datetimeFigureOut">
              <a:rPr lang="ru-RU" smtClean="0"/>
              <a:t>03.01.2024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A88895-2CB8-461C-8225-DD9EC650E737}" type="slidenum">
              <a:rPr lang="ru-RU" smtClean="0"/>
              <a:t>‹#›</a:t>
            </a:fld>
            <a:endParaRPr lang="ru-RU"/>
          </a:p>
        </p:txBody>
      </p:sp>
    </p:spTree>
    <p:extLst>
      <p:ext uri="{BB962C8B-B14F-4D97-AF65-F5344CB8AC3E}">
        <p14:creationId xmlns:p14="http://schemas.microsoft.com/office/powerpoint/2010/main" val="332236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F8B8F-17EE-4744-835B-55E4E8CD8F24}" type="datetimeFigureOut">
              <a:rPr lang="ru-RU" smtClean="0"/>
              <a:t>03.01.2024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88895-2CB8-461C-8225-DD9EC650E737}" type="slidenum">
              <a:rPr lang="ru-RU" smtClean="0"/>
              <a:t>‹#›</a:t>
            </a:fld>
            <a:endParaRPr lang="ru-RU"/>
          </a:p>
        </p:txBody>
      </p:sp>
    </p:spTree>
    <p:extLst>
      <p:ext uri="{BB962C8B-B14F-4D97-AF65-F5344CB8AC3E}">
        <p14:creationId xmlns:p14="http://schemas.microsoft.com/office/powerpoint/2010/main" val="379148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6908907"/>
          </a:xfrm>
          <a:prstGeom prst="rect">
            <a:avLst/>
          </a:prstGeom>
        </p:spPr>
      </p:pic>
      <p:sp>
        <p:nvSpPr>
          <p:cNvPr id="3" name="Прямоугольник 2"/>
          <p:cNvSpPr/>
          <p:nvPr/>
        </p:nvSpPr>
        <p:spPr>
          <a:xfrm>
            <a:off x="2530474" y="895272"/>
            <a:ext cx="7271862" cy="4708981"/>
          </a:xfrm>
          <a:prstGeom prst="rect">
            <a:avLst/>
          </a:prstGeom>
        </p:spPr>
        <p:txBody>
          <a:bodyPr wrap="none">
            <a:spAutoFit/>
          </a:bodyPr>
          <a:lstStyle/>
          <a:p>
            <a:pPr algn="ctr"/>
            <a:r>
              <a:rPr lang="ru-RU" sz="10000" b="1" i="1" dirty="0">
                <a:solidFill>
                  <a:srgbClr val="7030A0"/>
                </a:solidFill>
                <a:effectLst/>
                <a:latin typeface="fjalla one"/>
              </a:rPr>
              <a:t>Техники</a:t>
            </a:r>
          </a:p>
          <a:p>
            <a:pPr algn="ctr"/>
            <a:r>
              <a:rPr lang="ru-RU" sz="10000" b="1" i="1" dirty="0">
                <a:solidFill>
                  <a:srgbClr val="7030A0"/>
                </a:solidFill>
                <a:latin typeface="fjalla one"/>
              </a:rPr>
              <a:t>р</a:t>
            </a:r>
            <a:r>
              <a:rPr lang="ru-RU" sz="10000" b="1" i="1" dirty="0">
                <a:solidFill>
                  <a:srgbClr val="7030A0"/>
                </a:solidFill>
                <a:effectLst/>
                <a:latin typeface="fjalla one"/>
              </a:rPr>
              <a:t>исования</a:t>
            </a:r>
          </a:p>
          <a:p>
            <a:pPr algn="ctr"/>
            <a:r>
              <a:rPr lang="ru-RU" sz="10000" b="1" i="1" dirty="0">
                <a:solidFill>
                  <a:srgbClr val="7030A0"/>
                </a:solidFill>
                <a:effectLst/>
                <a:latin typeface="fjalla one"/>
              </a:rPr>
              <a:t> пастелью</a:t>
            </a:r>
          </a:p>
        </p:txBody>
      </p:sp>
    </p:spTree>
    <p:extLst>
      <p:ext uri="{BB962C8B-B14F-4D97-AF65-F5344CB8AC3E}">
        <p14:creationId xmlns:p14="http://schemas.microsoft.com/office/powerpoint/2010/main" val="174245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72993" y="457202"/>
            <a:ext cx="3987115" cy="1200329"/>
          </a:xfrm>
          <a:prstGeom prst="rect">
            <a:avLst/>
          </a:prstGeom>
        </p:spPr>
        <p:txBody>
          <a:bodyPr wrap="square">
            <a:spAutoFit/>
          </a:bodyPr>
          <a:lstStyle/>
          <a:p>
            <a:r>
              <a:rPr lang="ru-RU" sz="2400" b="1" dirty="0">
                <a:solidFill>
                  <a:srgbClr val="000000"/>
                </a:solidFill>
                <a:latin typeface="Montserrat"/>
              </a:rPr>
              <a:t>Рисование масляной пастелью на тонированной бумаге</a:t>
            </a:r>
            <a:endParaRPr lang="ru-RU" sz="2400" b="1" dirty="0"/>
          </a:p>
        </p:txBody>
      </p:sp>
      <p:pic>
        <p:nvPicPr>
          <p:cNvPr id="3" name="Рисунок 2"/>
          <p:cNvPicPr>
            <a:picLocks noChangeAspect="1"/>
          </p:cNvPicPr>
          <p:nvPr/>
        </p:nvPicPr>
        <p:blipFill>
          <a:blip r:embed="rId2"/>
          <a:stretch>
            <a:fillRect/>
          </a:stretch>
        </p:blipFill>
        <p:spPr>
          <a:xfrm>
            <a:off x="4151867" y="94471"/>
            <a:ext cx="3113906" cy="1632902"/>
          </a:xfrm>
          <a:prstGeom prst="rect">
            <a:avLst/>
          </a:prstGeom>
        </p:spPr>
      </p:pic>
      <p:pic>
        <p:nvPicPr>
          <p:cNvPr id="4" name="Рисунок 3"/>
          <p:cNvPicPr>
            <a:picLocks noChangeAspect="1"/>
          </p:cNvPicPr>
          <p:nvPr/>
        </p:nvPicPr>
        <p:blipFill>
          <a:blip r:embed="rId3"/>
          <a:stretch>
            <a:fillRect/>
          </a:stretch>
        </p:blipFill>
        <p:spPr>
          <a:xfrm>
            <a:off x="4176584" y="3318087"/>
            <a:ext cx="3237470" cy="1877928"/>
          </a:xfrm>
          <a:prstGeom prst="rect">
            <a:avLst/>
          </a:prstGeom>
        </p:spPr>
      </p:pic>
      <p:pic>
        <p:nvPicPr>
          <p:cNvPr id="5" name="Рисунок 4"/>
          <p:cNvPicPr>
            <a:picLocks noChangeAspect="1"/>
          </p:cNvPicPr>
          <p:nvPr/>
        </p:nvPicPr>
        <p:blipFill>
          <a:blip r:embed="rId4"/>
          <a:stretch>
            <a:fillRect/>
          </a:stretch>
        </p:blipFill>
        <p:spPr>
          <a:xfrm>
            <a:off x="8456658" y="172996"/>
            <a:ext cx="3465185" cy="2087461"/>
          </a:xfrm>
          <a:prstGeom prst="rect">
            <a:avLst/>
          </a:prstGeom>
        </p:spPr>
      </p:pic>
      <p:pic>
        <p:nvPicPr>
          <p:cNvPr id="6" name="Рисунок 5"/>
          <p:cNvPicPr>
            <a:picLocks noChangeAspect="1"/>
          </p:cNvPicPr>
          <p:nvPr/>
        </p:nvPicPr>
        <p:blipFill>
          <a:blip r:embed="rId5"/>
          <a:stretch>
            <a:fillRect/>
          </a:stretch>
        </p:blipFill>
        <p:spPr>
          <a:xfrm>
            <a:off x="8481855" y="3411061"/>
            <a:ext cx="3454771" cy="2310118"/>
          </a:xfrm>
          <a:prstGeom prst="rect">
            <a:avLst/>
          </a:prstGeom>
        </p:spPr>
      </p:pic>
      <p:pic>
        <p:nvPicPr>
          <p:cNvPr id="7" name="Рисунок 6"/>
          <p:cNvPicPr>
            <a:picLocks noChangeAspect="1"/>
          </p:cNvPicPr>
          <p:nvPr/>
        </p:nvPicPr>
        <p:blipFill>
          <a:blip r:embed="rId6"/>
          <a:stretch>
            <a:fillRect/>
          </a:stretch>
        </p:blipFill>
        <p:spPr>
          <a:xfrm>
            <a:off x="0" y="3361037"/>
            <a:ext cx="3949802" cy="2730844"/>
          </a:xfrm>
          <a:prstGeom prst="rect">
            <a:avLst/>
          </a:prstGeom>
        </p:spPr>
      </p:pic>
      <p:sp>
        <p:nvSpPr>
          <p:cNvPr id="8" name="Прямоугольник 7"/>
          <p:cNvSpPr/>
          <p:nvPr/>
        </p:nvSpPr>
        <p:spPr>
          <a:xfrm>
            <a:off x="210064" y="2001796"/>
            <a:ext cx="3509320" cy="923330"/>
          </a:xfrm>
          <a:prstGeom prst="rect">
            <a:avLst/>
          </a:prstGeom>
        </p:spPr>
        <p:txBody>
          <a:bodyPr wrap="square">
            <a:spAutoFit/>
          </a:bodyPr>
          <a:lstStyle/>
          <a:p>
            <a:pPr fontAlgn="base"/>
            <a:r>
              <a:rPr lang="ru-RU" i="1" dirty="0">
                <a:solidFill>
                  <a:srgbClr val="000000"/>
                </a:solidFill>
                <a:latin typeface="inherit"/>
              </a:rPr>
              <a:t>Необходимые материалы: тонированная бумага, масляная пастель</a:t>
            </a:r>
            <a:endParaRPr lang="ru-RU" b="0" i="1" dirty="0">
              <a:solidFill>
                <a:srgbClr val="000000"/>
              </a:solidFill>
              <a:effectLst/>
              <a:latin typeface="inherit"/>
            </a:endParaRPr>
          </a:p>
        </p:txBody>
      </p:sp>
      <p:sp>
        <p:nvSpPr>
          <p:cNvPr id="9" name="Прямоугольник 8"/>
          <p:cNvSpPr/>
          <p:nvPr/>
        </p:nvSpPr>
        <p:spPr>
          <a:xfrm>
            <a:off x="4077729" y="1703852"/>
            <a:ext cx="4139514" cy="1569660"/>
          </a:xfrm>
          <a:prstGeom prst="rect">
            <a:avLst/>
          </a:prstGeom>
        </p:spPr>
        <p:txBody>
          <a:bodyPr wrap="square">
            <a:spAutoFit/>
          </a:bodyPr>
          <a:lstStyle/>
          <a:p>
            <a:pPr algn="ctr" fontAlgn="base"/>
            <a:r>
              <a:rPr lang="ru-RU" sz="1200" dirty="0">
                <a:solidFill>
                  <a:srgbClr val="000000"/>
                </a:solidFill>
                <a:latin typeface="inherit"/>
              </a:rPr>
              <a:t>Этап 1</a:t>
            </a:r>
            <a:endParaRPr lang="ru-RU" sz="1200" b="1" dirty="0">
              <a:solidFill>
                <a:srgbClr val="000000"/>
              </a:solidFill>
              <a:latin typeface="Montserrat"/>
            </a:endParaRPr>
          </a:p>
          <a:p>
            <a:pPr fontAlgn="base"/>
            <a:r>
              <a:rPr lang="ru-RU" sz="1200" dirty="0">
                <a:solidFill>
                  <a:srgbClr val="000000"/>
                </a:solidFill>
                <a:latin typeface="inherit"/>
              </a:rPr>
              <a:t>Разметка будущей картины — рисование желтой масляной пастелью контура фруктов — лимон обладает более вытянутой овальной формой, мандарин рисуется по принципу шара. Использование тонированной бумаги освобождает от работы над фоном, а теплые оранжевые и желтые оттенки выгодно смотрятся на холодном нейтральном фоне. </a:t>
            </a:r>
            <a:endParaRPr lang="ru-RU" sz="1200" b="0" i="0" dirty="0">
              <a:solidFill>
                <a:srgbClr val="000000"/>
              </a:solidFill>
              <a:effectLst/>
              <a:latin typeface="Montserrat"/>
            </a:endParaRPr>
          </a:p>
        </p:txBody>
      </p:sp>
      <p:sp>
        <p:nvSpPr>
          <p:cNvPr id="10" name="Прямоугольник 9"/>
          <p:cNvSpPr/>
          <p:nvPr/>
        </p:nvSpPr>
        <p:spPr>
          <a:xfrm>
            <a:off x="4114800" y="5103674"/>
            <a:ext cx="4300152" cy="1754326"/>
          </a:xfrm>
          <a:prstGeom prst="rect">
            <a:avLst/>
          </a:prstGeom>
        </p:spPr>
        <p:txBody>
          <a:bodyPr wrap="square">
            <a:spAutoFit/>
          </a:bodyPr>
          <a:lstStyle/>
          <a:p>
            <a:pPr algn="ctr" fontAlgn="base"/>
            <a:r>
              <a:rPr lang="ru-RU" sz="1200" dirty="0">
                <a:solidFill>
                  <a:srgbClr val="000000"/>
                </a:solidFill>
                <a:latin typeface="inherit"/>
              </a:rPr>
              <a:t>Этап 2</a:t>
            </a:r>
            <a:endParaRPr lang="ru-RU" sz="1200" b="1" dirty="0">
              <a:solidFill>
                <a:srgbClr val="000000"/>
              </a:solidFill>
              <a:latin typeface="Montserrat"/>
            </a:endParaRPr>
          </a:p>
          <a:p>
            <a:pPr fontAlgn="base"/>
            <a:r>
              <a:rPr lang="ru-RU" sz="1200" dirty="0">
                <a:solidFill>
                  <a:srgbClr val="000000"/>
                </a:solidFill>
                <a:latin typeface="inherit"/>
              </a:rPr>
              <a:t>Заполнение формы цветом. Используется штрих, а не </a:t>
            </a:r>
            <a:r>
              <a:rPr lang="ru-RU" sz="1200" dirty="0" err="1">
                <a:solidFill>
                  <a:srgbClr val="000000"/>
                </a:solidFill>
                <a:latin typeface="inherit"/>
              </a:rPr>
              <a:t>тушовка</a:t>
            </a:r>
            <a:r>
              <a:rPr lang="ru-RU" sz="1200" dirty="0">
                <a:solidFill>
                  <a:srgbClr val="000000"/>
                </a:solidFill>
                <a:latin typeface="inherit"/>
              </a:rPr>
              <a:t>. Лимон выполняется теплыми оттенками желтых цветов, мандарин — оранжевым. В лимон также можно добавить несколько штрихов оранжевого, чтобы цитрусовые выглядели органично. После этого можно еще добавить холодных желтых на самые освещенные участки.  Важно не забивать сразу текстуру бумаги толстым плотным слоем. </a:t>
            </a:r>
            <a:endParaRPr lang="ru-RU" sz="1200" b="0" i="0" dirty="0">
              <a:solidFill>
                <a:srgbClr val="000000"/>
              </a:solidFill>
              <a:effectLst/>
              <a:latin typeface="Montserrat"/>
            </a:endParaRPr>
          </a:p>
        </p:txBody>
      </p:sp>
      <p:sp>
        <p:nvSpPr>
          <p:cNvPr id="11" name="Прямоугольник 10"/>
          <p:cNvSpPr/>
          <p:nvPr/>
        </p:nvSpPr>
        <p:spPr>
          <a:xfrm>
            <a:off x="8563233" y="2326674"/>
            <a:ext cx="3484605" cy="1015663"/>
          </a:xfrm>
          <a:prstGeom prst="rect">
            <a:avLst/>
          </a:prstGeom>
        </p:spPr>
        <p:txBody>
          <a:bodyPr wrap="square">
            <a:spAutoFit/>
          </a:bodyPr>
          <a:lstStyle/>
          <a:p>
            <a:pPr lvl="0" algn="ctr" fontAlgn="base"/>
            <a:r>
              <a:rPr lang="ru-RU" sz="1200" dirty="0">
                <a:solidFill>
                  <a:srgbClr val="000000"/>
                </a:solidFill>
                <a:latin typeface="inherit"/>
              </a:rPr>
              <a:t>Этап 3</a:t>
            </a:r>
            <a:endParaRPr lang="ru-RU" sz="1200" b="1" dirty="0">
              <a:solidFill>
                <a:srgbClr val="000000"/>
              </a:solidFill>
              <a:latin typeface="Montserrat"/>
            </a:endParaRPr>
          </a:p>
          <a:p>
            <a:pPr lvl="0"/>
            <a:r>
              <a:rPr lang="ru-RU" sz="1200" dirty="0">
                <a:solidFill>
                  <a:srgbClr val="000000"/>
                </a:solidFill>
                <a:latin typeface="inherit"/>
              </a:rPr>
              <a:t>Наносятся синие оттенки в качестве теней. </a:t>
            </a:r>
            <a:endParaRPr lang="ru-RU" dirty="0">
              <a:solidFill>
                <a:prstClr val="black"/>
              </a:solidFill>
            </a:endParaRPr>
          </a:p>
          <a:p>
            <a:pPr lvl="0" fontAlgn="base"/>
            <a:r>
              <a:rPr lang="ru-RU" sz="1200" dirty="0">
                <a:solidFill>
                  <a:srgbClr val="000000"/>
                </a:solidFill>
                <a:latin typeface="inherit"/>
              </a:rPr>
              <a:t>Чтобы синий оттенок не так сильно бросался в глаза, его можно нейтрализовать, вводя оранжевые оттенки в тени. </a:t>
            </a:r>
            <a:endParaRPr lang="ru-RU" sz="1200" dirty="0">
              <a:solidFill>
                <a:srgbClr val="000000"/>
              </a:solidFill>
              <a:latin typeface="Montserrat"/>
            </a:endParaRPr>
          </a:p>
        </p:txBody>
      </p:sp>
      <p:sp>
        <p:nvSpPr>
          <p:cNvPr id="13" name="Прямоугольник 12"/>
          <p:cNvSpPr/>
          <p:nvPr/>
        </p:nvSpPr>
        <p:spPr>
          <a:xfrm>
            <a:off x="8596183" y="5842337"/>
            <a:ext cx="3805882" cy="1015663"/>
          </a:xfrm>
          <a:prstGeom prst="rect">
            <a:avLst/>
          </a:prstGeom>
        </p:spPr>
        <p:txBody>
          <a:bodyPr wrap="square">
            <a:spAutoFit/>
          </a:bodyPr>
          <a:lstStyle/>
          <a:p>
            <a:pPr algn="ctr" fontAlgn="base"/>
            <a:r>
              <a:rPr lang="ru-RU" sz="1200" dirty="0">
                <a:solidFill>
                  <a:srgbClr val="000000"/>
                </a:solidFill>
                <a:latin typeface="inherit"/>
              </a:rPr>
              <a:t>Этап 4</a:t>
            </a:r>
            <a:endParaRPr lang="ru-RU" sz="1200" b="1" dirty="0">
              <a:solidFill>
                <a:srgbClr val="000000"/>
              </a:solidFill>
              <a:latin typeface="Montserrat"/>
            </a:endParaRPr>
          </a:p>
          <a:p>
            <a:pPr fontAlgn="base"/>
            <a:r>
              <a:rPr lang="ru-RU" sz="1200" dirty="0">
                <a:solidFill>
                  <a:srgbClr val="000000"/>
                </a:solidFill>
                <a:latin typeface="inherit"/>
              </a:rPr>
              <a:t>Добавление тени в фон для придания контрастности и объемности изображения. Добавление бликов и подчеркивание формы темными оттенками.</a:t>
            </a:r>
            <a:endParaRPr lang="ru-RU" sz="1200" b="0" i="0" dirty="0">
              <a:solidFill>
                <a:srgbClr val="000000"/>
              </a:solidFill>
              <a:effectLst/>
              <a:latin typeface="Montserrat"/>
            </a:endParaRPr>
          </a:p>
        </p:txBody>
      </p:sp>
    </p:spTree>
    <p:extLst>
      <p:ext uri="{BB962C8B-B14F-4D97-AF65-F5344CB8AC3E}">
        <p14:creationId xmlns:p14="http://schemas.microsoft.com/office/powerpoint/2010/main" val="717312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6124" y="-3272"/>
            <a:ext cx="12192001" cy="6861272"/>
          </a:xfrm>
          <a:prstGeom prst="rect">
            <a:avLst/>
          </a:prstGeom>
        </p:spPr>
      </p:pic>
      <p:sp>
        <p:nvSpPr>
          <p:cNvPr id="3" name="Прямоугольник 2"/>
          <p:cNvSpPr/>
          <p:nvPr/>
        </p:nvSpPr>
        <p:spPr>
          <a:xfrm>
            <a:off x="126125" y="131913"/>
            <a:ext cx="4841292" cy="6524863"/>
          </a:xfrm>
          <a:prstGeom prst="rect">
            <a:avLst/>
          </a:prstGeom>
        </p:spPr>
        <p:txBody>
          <a:bodyPr wrap="square">
            <a:spAutoFit/>
          </a:bodyPr>
          <a:lstStyle/>
          <a:p>
            <a:pPr lvl="0"/>
            <a:r>
              <a:rPr lang="ru-RU" sz="2200" dirty="0">
                <a:solidFill>
                  <a:srgbClr val="404040"/>
                </a:solidFill>
                <a:latin typeface="roboto"/>
              </a:rPr>
              <a:t>«Пастельные цвета». Говоря об этих цветах, мы представляем что-то нежное, светлое, мягкое и бархатистое. Именно таких эффектов можно добиться при рисовании пастелью. </a:t>
            </a:r>
          </a:p>
          <a:p>
            <a:pPr lvl="0"/>
            <a:r>
              <a:rPr lang="ru-RU" sz="2200" dirty="0">
                <a:solidFill>
                  <a:srgbClr val="404040"/>
                </a:solidFill>
                <a:latin typeface="roboto"/>
              </a:rPr>
              <a:t>Пастель или, как ее еще иногда называют, пастельные мелки — это брусочки спрессованного пигмента со связующим веществом.</a:t>
            </a:r>
          </a:p>
          <a:p>
            <a:pPr lvl="0"/>
            <a:r>
              <a:rPr lang="ru-RU" sz="2200" dirty="0">
                <a:solidFill>
                  <a:srgbClr val="404040"/>
                </a:solidFill>
                <a:latin typeface="roboto"/>
              </a:rPr>
              <a:t>Этот материал не имеет ничего общего с мелом, которым пишут на доске или рисуют на асфальте, кроме, пожалуй, формы. По своей консистенции пастельные мелки гораздо мягче мелков обычных и подходят для более деликатного и живописного рисования на бумаге или картоне.</a:t>
            </a:r>
          </a:p>
        </p:txBody>
      </p:sp>
      <p:pic>
        <p:nvPicPr>
          <p:cNvPr id="4" name="Рисунок 3"/>
          <p:cNvPicPr>
            <a:picLocks noChangeAspect="1"/>
          </p:cNvPicPr>
          <p:nvPr/>
        </p:nvPicPr>
        <p:blipFill>
          <a:blip r:embed="rId3"/>
          <a:stretch>
            <a:fillRect/>
          </a:stretch>
        </p:blipFill>
        <p:spPr>
          <a:xfrm>
            <a:off x="5793966" y="542845"/>
            <a:ext cx="5777569" cy="5777569"/>
          </a:xfrm>
          <a:prstGeom prst="rect">
            <a:avLst/>
          </a:prstGeom>
        </p:spPr>
      </p:pic>
    </p:spTree>
    <p:extLst>
      <p:ext uri="{BB962C8B-B14F-4D97-AF65-F5344CB8AC3E}">
        <p14:creationId xmlns:p14="http://schemas.microsoft.com/office/powerpoint/2010/main" val="2815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6138" r="3366"/>
          <a:stretch/>
        </p:blipFill>
        <p:spPr>
          <a:xfrm rot="16200000">
            <a:off x="2640512" y="-2693488"/>
            <a:ext cx="6910973" cy="12192003"/>
          </a:xfrm>
          <a:prstGeom prst="rect">
            <a:avLst/>
          </a:prstGeom>
        </p:spPr>
      </p:pic>
      <p:sp>
        <p:nvSpPr>
          <p:cNvPr id="5" name="Прямоугольник 4"/>
          <p:cNvSpPr/>
          <p:nvPr/>
        </p:nvSpPr>
        <p:spPr>
          <a:xfrm>
            <a:off x="131380" y="-5417"/>
            <a:ext cx="4913586" cy="6863417"/>
          </a:xfrm>
          <a:prstGeom prst="rect">
            <a:avLst/>
          </a:prstGeom>
        </p:spPr>
        <p:txBody>
          <a:bodyPr wrap="square">
            <a:spAutoFit/>
          </a:bodyPr>
          <a:lstStyle/>
          <a:p>
            <a:pPr fontAlgn="base"/>
            <a:r>
              <a:rPr lang="ru-RU" sz="2000" b="0" i="0" dirty="0">
                <a:solidFill>
                  <a:srgbClr val="2C353A"/>
                </a:solidFill>
                <a:effectLst/>
                <a:latin typeface="Nova"/>
              </a:rPr>
              <a:t>Пастель, как самостоятельный вид искусства, насчитывает около 300 лет. </a:t>
            </a:r>
            <a:r>
              <a:rPr lang="ru-RU" sz="2000" dirty="0">
                <a:solidFill>
                  <a:srgbClr val="2C353A"/>
                </a:solidFill>
                <a:latin typeface="Nova"/>
              </a:rPr>
              <a:t>О</a:t>
            </a:r>
            <a:r>
              <a:rPr lang="ru-RU" sz="2000" b="0" i="0" dirty="0">
                <a:solidFill>
                  <a:srgbClr val="2C353A"/>
                </a:solidFill>
                <a:effectLst/>
                <a:latin typeface="Nova"/>
              </a:rPr>
              <a:t>днако еще в древние времена наши предки использовали для наскальной живописи мел с добавлением земляных пигментов и угля.</a:t>
            </a:r>
          </a:p>
          <a:p>
            <a:pPr fontAlgn="base"/>
            <a:r>
              <a:rPr lang="ru-RU" sz="2000" b="0" i="0" dirty="0">
                <a:solidFill>
                  <a:srgbClr val="2C353A"/>
                </a:solidFill>
                <a:effectLst/>
                <a:latin typeface="Nova"/>
              </a:rPr>
              <a:t>Леонардо да Винчи называл технику работы мягкими материалам (сангиной, углем и мелом) «сухие краски» и активно использовал их для своих рисунков. </a:t>
            </a:r>
          </a:p>
          <a:p>
            <a:pPr fontAlgn="base"/>
            <a:r>
              <a:rPr lang="ru-RU" sz="2000" b="0" i="0" dirty="0">
                <a:solidFill>
                  <a:srgbClr val="2C353A"/>
                </a:solidFill>
                <a:effectLst/>
                <a:latin typeface="Nova"/>
              </a:rPr>
              <a:t>Пастельные мелки, состоящие из цветного пигмента, скрепленного смолой акации (гуммиарабиком), изобрел в XVI в. французский художник Жан </a:t>
            </a:r>
            <a:r>
              <a:rPr lang="ru-RU" sz="2000" b="0" i="0" dirty="0" err="1">
                <a:solidFill>
                  <a:srgbClr val="2C353A"/>
                </a:solidFill>
                <a:effectLst/>
                <a:latin typeface="Nova"/>
              </a:rPr>
              <a:t>Перреаль</a:t>
            </a:r>
            <a:r>
              <a:rPr lang="ru-RU" sz="2000" b="0" i="0" dirty="0">
                <a:solidFill>
                  <a:srgbClr val="2C353A"/>
                </a:solidFill>
                <a:effectLst/>
                <a:latin typeface="Nova"/>
              </a:rPr>
              <a:t>. </a:t>
            </a:r>
            <a:r>
              <a:rPr lang="ru-RU" sz="2000" b="0" i="0" dirty="0">
                <a:solidFill>
                  <a:srgbClr val="404040"/>
                </a:solidFill>
                <a:effectLst/>
                <a:latin typeface="roboto"/>
              </a:rPr>
              <a:t>Слово «пастель» -</a:t>
            </a:r>
            <a:r>
              <a:rPr lang="ru-RU" sz="2000" dirty="0">
                <a:solidFill>
                  <a:srgbClr val="404040"/>
                </a:solidFill>
                <a:latin typeface="roboto"/>
              </a:rPr>
              <a:t> французское, происходит от латинского </a:t>
            </a:r>
            <a:r>
              <a:rPr lang="ru-RU" sz="2000" dirty="0" err="1">
                <a:solidFill>
                  <a:srgbClr val="404040"/>
                </a:solidFill>
                <a:latin typeface="roboto"/>
              </a:rPr>
              <a:t>pastellum</a:t>
            </a:r>
            <a:r>
              <a:rPr lang="ru-RU" sz="2000" dirty="0">
                <a:solidFill>
                  <a:srgbClr val="404040"/>
                </a:solidFill>
                <a:latin typeface="roboto"/>
              </a:rPr>
              <a:t> – паста. </a:t>
            </a:r>
            <a:endParaRPr lang="ru-RU" sz="2000" b="0" i="0" dirty="0">
              <a:solidFill>
                <a:srgbClr val="404040"/>
              </a:solidFill>
              <a:effectLst/>
              <a:latin typeface="roboto"/>
            </a:endParaRPr>
          </a:p>
          <a:p>
            <a:r>
              <a:rPr lang="ru-RU" sz="2000" b="0" i="0" dirty="0">
                <a:solidFill>
                  <a:srgbClr val="404040"/>
                </a:solidFill>
                <a:effectLst/>
                <a:latin typeface="roboto"/>
              </a:rPr>
              <a:t>Из чистого темного пигмента путем его перетирания с мелом получались более светлые цвета – отсюда всем известное слово «пастельный».</a:t>
            </a:r>
            <a:endParaRPr lang="ru-RU" sz="2000" dirty="0"/>
          </a:p>
        </p:txBody>
      </p:sp>
      <p:pic>
        <p:nvPicPr>
          <p:cNvPr id="6" name="Рисунок 5"/>
          <p:cNvPicPr>
            <a:picLocks noChangeAspect="1"/>
          </p:cNvPicPr>
          <p:nvPr/>
        </p:nvPicPr>
        <p:blipFill>
          <a:blip r:embed="rId3"/>
          <a:stretch>
            <a:fillRect/>
          </a:stretch>
        </p:blipFill>
        <p:spPr>
          <a:xfrm>
            <a:off x="5158082" y="247654"/>
            <a:ext cx="3477117" cy="4043159"/>
          </a:xfrm>
          <a:prstGeom prst="rect">
            <a:avLst/>
          </a:prstGeom>
        </p:spPr>
      </p:pic>
      <p:sp>
        <p:nvSpPr>
          <p:cNvPr id="7" name="Прямоугольник 6"/>
          <p:cNvSpPr/>
          <p:nvPr/>
        </p:nvSpPr>
        <p:spPr>
          <a:xfrm>
            <a:off x="5128054" y="4474045"/>
            <a:ext cx="3472249" cy="523220"/>
          </a:xfrm>
          <a:prstGeom prst="rect">
            <a:avLst/>
          </a:prstGeom>
        </p:spPr>
        <p:txBody>
          <a:bodyPr wrap="square">
            <a:spAutoFit/>
          </a:bodyPr>
          <a:lstStyle/>
          <a:p>
            <a:r>
              <a:rPr lang="ru-RU" sz="1400" b="1" i="0" dirty="0">
                <a:effectLst/>
                <a:latin typeface="Georgia" panose="02040502050405020303" pitchFamily="18" charset="0"/>
              </a:rPr>
              <a:t>Леонардо да Винчи</a:t>
            </a:r>
            <a:r>
              <a:rPr lang="ru-RU" sz="1400" b="1" dirty="0">
                <a:latin typeface="Georgia" panose="02040502050405020303" pitchFamily="18" charset="0"/>
              </a:rPr>
              <a:t>. 1452 – 1519.</a:t>
            </a:r>
            <a:r>
              <a:rPr lang="ru-RU" sz="1400" b="1" i="0" dirty="0">
                <a:effectLst/>
                <a:latin typeface="Georgia" panose="02040502050405020303" pitchFamily="18" charset="0"/>
              </a:rPr>
              <a:t> </a:t>
            </a:r>
          </a:p>
          <a:p>
            <a:pPr algn="ctr"/>
            <a:r>
              <a:rPr lang="ru-RU" sz="1400" b="1" i="0" dirty="0">
                <a:effectLst/>
                <a:latin typeface="Georgia" panose="02040502050405020303" pitchFamily="18" charset="0"/>
              </a:rPr>
              <a:t>Рисунок женской головы</a:t>
            </a:r>
            <a:endParaRPr lang="ru-RU" sz="1400" dirty="0">
              <a:latin typeface="Georgia" panose="02040502050405020303" pitchFamily="18" charset="0"/>
            </a:endParaRPr>
          </a:p>
        </p:txBody>
      </p:sp>
      <p:sp>
        <p:nvSpPr>
          <p:cNvPr id="8" name="Прямоугольник 7"/>
          <p:cNvSpPr/>
          <p:nvPr/>
        </p:nvSpPr>
        <p:spPr>
          <a:xfrm flipH="1">
            <a:off x="8711512" y="6100002"/>
            <a:ext cx="3200399" cy="523220"/>
          </a:xfrm>
          <a:prstGeom prst="rect">
            <a:avLst/>
          </a:prstGeom>
        </p:spPr>
        <p:txBody>
          <a:bodyPr wrap="square">
            <a:spAutoFit/>
          </a:bodyPr>
          <a:lstStyle/>
          <a:p>
            <a:pPr lvl="0" algn="ctr"/>
            <a:r>
              <a:rPr lang="ru-RU" sz="1400" b="1" dirty="0">
                <a:solidFill>
                  <a:prstClr val="black"/>
                </a:solidFill>
                <a:latin typeface="Georgia" panose="02040502050405020303" pitchFamily="18" charset="0"/>
              </a:rPr>
              <a:t>Жан </a:t>
            </a:r>
            <a:r>
              <a:rPr lang="ru-RU" sz="1400" b="1" dirty="0" err="1">
                <a:solidFill>
                  <a:prstClr val="black"/>
                </a:solidFill>
                <a:latin typeface="Georgia" panose="02040502050405020303" pitchFamily="18" charset="0"/>
              </a:rPr>
              <a:t>Этьен</a:t>
            </a:r>
            <a:r>
              <a:rPr lang="ru-RU" sz="1400" b="1" dirty="0">
                <a:solidFill>
                  <a:prstClr val="black"/>
                </a:solidFill>
                <a:latin typeface="Georgia" panose="02040502050405020303" pitchFamily="18" charset="0"/>
              </a:rPr>
              <a:t> </a:t>
            </a:r>
            <a:r>
              <a:rPr lang="ru-RU" sz="1400" b="1" dirty="0" err="1">
                <a:solidFill>
                  <a:prstClr val="black"/>
                </a:solidFill>
                <a:latin typeface="Georgia" panose="02040502050405020303" pitchFamily="18" charset="0"/>
              </a:rPr>
              <a:t>Лиотар</a:t>
            </a:r>
            <a:r>
              <a:rPr lang="ru-RU" sz="1400" b="1" dirty="0">
                <a:solidFill>
                  <a:prstClr val="black"/>
                </a:solidFill>
                <a:latin typeface="Georgia" panose="02040502050405020303" pitchFamily="18" charset="0"/>
              </a:rPr>
              <a:t>. 1702 – 1789. Шоколадница</a:t>
            </a:r>
            <a:endParaRPr lang="ru-RU" sz="1400" dirty="0">
              <a:solidFill>
                <a:prstClr val="black"/>
              </a:solidFill>
              <a:latin typeface="Georgia" panose="02040502050405020303" pitchFamily="18" charset="0"/>
            </a:endParaRPr>
          </a:p>
        </p:txBody>
      </p:sp>
      <p:pic>
        <p:nvPicPr>
          <p:cNvPr id="9" name="Рисунок 8"/>
          <p:cNvPicPr>
            <a:picLocks noChangeAspect="1"/>
          </p:cNvPicPr>
          <p:nvPr/>
        </p:nvPicPr>
        <p:blipFill rotWithShape="1">
          <a:blip r:embed="rId4"/>
          <a:srcRect l="2867" t="948" r="11185" b="-461"/>
          <a:stretch/>
        </p:blipFill>
        <p:spPr>
          <a:xfrm>
            <a:off x="8835081" y="202061"/>
            <a:ext cx="3138615" cy="5790965"/>
          </a:xfrm>
          <a:prstGeom prst="rect">
            <a:avLst/>
          </a:prstGeom>
        </p:spPr>
      </p:pic>
    </p:spTree>
    <p:extLst>
      <p:ext uri="{BB962C8B-B14F-4D97-AF65-F5344CB8AC3E}">
        <p14:creationId xmlns:p14="http://schemas.microsoft.com/office/powerpoint/2010/main" val="151058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1"/>
          </a:xfrm>
          <a:prstGeom prst="rect">
            <a:avLst/>
          </a:prstGeom>
        </p:spPr>
      </p:pic>
      <p:sp>
        <p:nvSpPr>
          <p:cNvPr id="3" name="Прямоугольник 2"/>
          <p:cNvSpPr/>
          <p:nvPr/>
        </p:nvSpPr>
        <p:spPr>
          <a:xfrm>
            <a:off x="1" y="0"/>
            <a:ext cx="3378199" cy="6740307"/>
          </a:xfrm>
          <a:prstGeom prst="rect">
            <a:avLst/>
          </a:prstGeom>
        </p:spPr>
        <p:txBody>
          <a:bodyPr wrap="square">
            <a:spAutoFit/>
          </a:bodyPr>
          <a:lstStyle/>
          <a:p>
            <a:r>
              <a:rPr lang="ru-RU" b="0" i="0" dirty="0">
                <a:effectLst/>
                <a:latin typeface="roboto"/>
              </a:rPr>
              <a:t>Пастелью пользовались многие выдающиеся художники 19 века (Энгр, Джон Рассел, Морис де Ла Тур). Особенно популярным было использование пастели в классическом портретном жанре, как в чистом виде, так и в комбинации с гуашью.</a:t>
            </a:r>
          </a:p>
          <a:p>
            <a:r>
              <a:rPr lang="ru-RU" b="0" i="0" dirty="0">
                <a:effectLst/>
                <a:latin typeface="roboto"/>
              </a:rPr>
              <a:t>Позднее технику использовал для своих знаменитых атмосферных пейзажей Джеймс </a:t>
            </a:r>
            <a:r>
              <a:rPr lang="ru-RU" b="0" i="0" dirty="0" err="1">
                <a:effectLst/>
                <a:latin typeface="roboto"/>
              </a:rPr>
              <a:t>Уистлер</a:t>
            </a:r>
            <a:r>
              <a:rPr lang="ru-RU" b="0" i="0" dirty="0">
                <a:effectLst/>
                <a:latin typeface="roboto"/>
              </a:rPr>
              <a:t>. Также пастель была популярна среди художников, представлявших главные направления живописи 19-го, начала 20 века, – импрессионистов и художников группы «</a:t>
            </a:r>
            <a:r>
              <a:rPr lang="ru-RU" b="0" i="0" dirty="0" err="1">
                <a:effectLst/>
                <a:latin typeface="roboto"/>
              </a:rPr>
              <a:t>Наби</a:t>
            </a:r>
            <a:r>
              <a:rPr lang="ru-RU" b="0" i="0" dirty="0">
                <a:effectLst/>
                <a:latin typeface="roboto"/>
              </a:rPr>
              <a:t>» (Пьер </a:t>
            </a:r>
            <a:r>
              <a:rPr lang="ru-RU" b="0" i="0" dirty="0" err="1">
                <a:effectLst/>
                <a:latin typeface="roboto"/>
              </a:rPr>
              <a:t>Боннар</a:t>
            </a:r>
            <a:r>
              <a:rPr lang="ru-RU" b="0" i="0" dirty="0">
                <a:effectLst/>
                <a:latin typeface="roboto"/>
              </a:rPr>
              <a:t>, Жан Эдуард </a:t>
            </a:r>
            <a:r>
              <a:rPr lang="ru-RU" b="0" i="0" dirty="0" err="1">
                <a:effectLst/>
                <a:latin typeface="roboto"/>
              </a:rPr>
              <a:t>Вюйар</a:t>
            </a:r>
            <a:r>
              <a:rPr lang="ru-RU" b="0" i="0" dirty="0">
                <a:effectLst/>
                <a:latin typeface="roboto"/>
              </a:rPr>
              <a:t>, Альфред </a:t>
            </a:r>
            <a:r>
              <a:rPr lang="ru-RU" b="0" i="0" dirty="0" err="1">
                <a:effectLst/>
                <a:latin typeface="roboto"/>
              </a:rPr>
              <a:t>Сислей</a:t>
            </a:r>
            <a:r>
              <a:rPr lang="ru-RU" b="0" i="0" dirty="0">
                <a:effectLst/>
                <a:latin typeface="roboto"/>
              </a:rPr>
              <a:t>, Эдгар Дега, Эдуард Мане и другие).</a:t>
            </a:r>
          </a:p>
        </p:txBody>
      </p:sp>
      <p:pic>
        <p:nvPicPr>
          <p:cNvPr id="4" name="Рисунок 3"/>
          <p:cNvPicPr>
            <a:picLocks noChangeAspect="1"/>
          </p:cNvPicPr>
          <p:nvPr/>
        </p:nvPicPr>
        <p:blipFill>
          <a:blip r:embed="rId3"/>
          <a:stretch>
            <a:fillRect/>
          </a:stretch>
        </p:blipFill>
        <p:spPr>
          <a:xfrm>
            <a:off x="3351524" y="0"/>
            <a:ext cx="2568703" cy="3471220"/>
          </a:xfrm>
          <a:prstGeom prst="rect">
            <a:avLst/>
          </a:prstGeom>
        </p:spPr>
      </p:pic>
      <p:sp>
        <p:nvSpPr>
          <p:cNvPr id="5" name="Прямоугольник 4"/>
          <p:cNvSpPr/>
          <p:nvPr/>
        </p:nvSpPr>
        <p:spPr>
          <a:xfrm>
            <a:off x="3644900" y="3782989"/>
            <a:ext cx="1676400" cy="954107"/>
          </a:xfrm>
          <a:prstGeom prst="rect">
            <a:avLst/>
          </a:prstGeom>
        </p:spPr>
        <p:txBody>
          <a:bodyPr wrap="square">
            <a:spAutoFit/>
          </a:bodyPr>
          <a:lstStyle/>
          <a:p>
            <a:pPr lvl="0" algn="ctr" fontAlgn="base"/>
            <a:r>
              <a:rPr lang="ru-RU" sz="1400" b="1" dirty="0">
                <a:solidFill>
                  <a:srgbClr val="000000"/>
                </a:solidFill>
                <a:latin typeface="Georgia" panose="02040502050405020303" pitchFamily="18" charset="0"/>
              </a:rPr>
              <a:t>Энгр. </a:t>
            </a:r>
            <a:r>
              <a:rPr lang="ru-RU" sz="1400" b="1" i="0" dirty="0">
                <a:solidFill>
                  <a:srgbClr val="000000"/>
                </a:solidFill>
                <a:effectLst/>
                <a:latin typeface="Georgia" panose="02040502050405020303" pitchFamily="18" charset="0"/>
              </a:rPr>
              <a:t>Портрет </a:t>
            </a:r>
          </a:p>
          <a:p>
            <a:pPr lvl="0" algn="ctr" fontAlgn="base"/>
            <a:r>
              <a:rPr lang="ru-RU" sz="1400" b="1" i="0" dirty="0">
                <a:solidFill>
                  <a:srgbClr val="000000"/>
                </a:solidFill>
                <a:effectLst/>
                <a:latin typeface="Georgia" panose="02040502050405020303" pitchFamily="18" charset="0"/>
              </a:rPr>
              <a:t>принцессы </a:t>
            </a:r>
          </a:p>
          <a:p>
            <a:pPr lvl="0" algn="ctr" fontAlgn="base"/>
            <a:r>
              <a:rPr lang="ru-RU" sz="1400" b="1" i="0" dirty="0">
                <a:solidFill>
                  <a:srgbClr val="000000"/>
                </a:solidFill>
                <a:effectLst/>
                <a:latin typeface="Georgia" panose="02040502050405020303" pitchFamily="18" charset="0"/>
              </a:rPr>
              <a:t>де </a:t>
            </a:r>
            <a:r>
              <a:rPr lang="ru-RU" sz="1400" b="1" i="0" dirty="0" err="1">
                <a:solidFill>
                  <a:srgbClr val="000000"/>
                </a:solidFill>
                <a:effectLst/>
                <a:latin typeface="Georgia" panose="02040502050405020303" pitchFamily="18" charset="0"/>
              </a:rPr>
              <a:t>Брольи</a:t>
            </a:r>
            <a:r>
              <a:rPr lang="ru-RU" sz="1400" b="1" i="0" dirty="0">
                <a:solidFill>
                  <a:srgbClr val="000000"/>
                </a:solidFill>
                <a:effectLst/>
                <a:latin typeface="Georgia" panose="02040502050405020303" pitchFamily="18" charset="0"/>
              </a:rPr>
              <a:t>, 1853 г.</a:t>
            </a:r>
          </a:p>
        </p:txBody>
      </p:sp>
      <p:pic>
        <p:nvPicPr>
          <p:cNvPr id="6" name="Рисунок 5"/>
          <p:cNvPicPr>
            <a:picLocks noChangeAspect="1"/>
          </p:cNvPicPr>
          <p:nvPr/>
        </p:nvPicPr>
        <p:blipFill>
          <a:blip r:embed="rId4"/>
          <a:stretch>
            <a:fillRect/>
          </a:stretch>
        </p:blipFill>
        <p:spPr>
          <a:xfrm>
            <a:off x="6065188" y="1322464"/>
            <a:ext cx="2643218" cy="5535536"/>
          </a:xfrm>
          <a:prstGeom prst="rect">
            <a:avLst/>
          </a:prstGeom>
        </p:spPr>
      </p:pic>
      <p:sp>
        <p:nvSpPr>
          <p:cNvPr id="8" name="Прямоугольник 7"/>
          <p:cNvSpPr/>
          <p:nvPr/>
        </p:nvSpPr>
        <p:spPr>
          <a:xfrm>
            <a:off x="3505199" y="5631383"/>
            <a:ext cx="2561021" cy="954107"/>
          </a:xfrm>
          <a:prstGeom prst="rect">
            <a:avLst/>
          </a:prstGeom>
        </p:spPr>
        <p:txBody>
          <a:bodyPr wrap="square">
            <a:spAutoFit/>
          </a:bodyPr>
          <a:lstStyle/>
          <a:p>
            <a:pPr lvl="0" algn="ctr" fontAlgn="base"/>
            <a:r>
              <a:rPr lang="ru-RU" sz="1400" b="1" dirty="0">
                <a:solidFill>
                  <a:srgbClr val="000000"/>
                </a:solidFill>
                <a:latin typeface="Georgia" panose="02040502050405020303" pitchFamily="18" charset="0"/>
              </a:rPr>
              <a:t>Джеймс </a:t>
            </a:r>
            <a:r>
              <a:rPr lang="ru-RU" sz="1400" b="1" dirty="0" err="1">
                <a:solidFill>
                  <a:srgbClr val="000000"/>
                </a:solidFill>
                <a:latin typeface="Georgia" panose="02040502050405020303" pitchFamily="18" charset="0"/>
              </a:rPr>
              <a:t>Уистле</a:t>
            </a:r>
            <a:r>
              <a:rPr lang="ru-RU" sz="1400" b="1" dirty="0">
                <a:solidFill>
                  <a:srgbClr val="000000"/>
                </a:solidFill>
                <a:latin typeface="Georgia" panose="02040502050405020303" pitchFamily="18" charset="0"/>
              </a:rPr>
              <a:t>. </a:t>
            </a:r>
          </a:p>
          <a:p>
            <a:pPr lvl="0" algn="ctr" fontAlgn="base"/>
            <a:r>
              <a:rPr lang="ru-RU" sz="1400" b="1" dirty="0">
                <a:solidFill>
                  <a:srgbClr val="000000"/>
                </a:solidFill>
                <a:latin typeface="Georgia" panose="02040502050405020303" pitchFamily="18" charset="0"/>
              </a:rPr>
              <a:t>Розово-серый ноктюрн. </a:t>
            </a:r>
          </a:p>
          <a:p>
            <a:pPr lvl="0" algn="ctr" fontAlgn="base"/>
            <a:r>
              <a:rPr lang="ru-RU" sz="1400" b="1" dirty="0">
                <a:solidFill>
                  <a:srgbClr val="000000"/>
                </a:solidFill>
                <a:latin typeface="Georgia" panose="02040502050405020303" pitchFamily="18" charset="0"/>
              </a:rPr>
              <a:t>Портрет леди </a:t>
            </a:r>
            <a:r>
              <a:rPr lang="ru-RU" sz="1400" b="1" dirty="0" err="1">
                <a:solidFill>
                  <a:srgbClr val="000000"/>
                </a:solidFill>
                <a:latin typeface="Georgia" panose="02040502050405020303" pitchFamily="18" charset="0"/>
              </a:rPr>
              <a:t>Мё</a:t>
            </a:r>
            <a:endParaRPr lang="ru-RU" sz="1400" b="1" dirty="0">
              <a:solidFill>
                <a:srgbClr val="000000"/>
              </a:solidFill>
              <a:latin typeface="Georgia" panose="02040502050405020303" pitchFamily="18" charset="0"/>
            </a:endParaRPr>
          </a:p>
          <a:p>
            <a:pPr lvl="0" algn="ctr" fontAlgn="base"/>
            <a:r>
              <a:rPr lang="ru-RU" sz="1400" b="1" dirty="0">
                <a:solidFill>
                  <a:srgbClr val="000000"/>
                </a:solidFill>
                <a:latin typeface="Georgia" panose="02040502050405020303" pitchFamily="18" charset="0"/>
              </a:rPr>
              <a:t>1881 г.</a:t>
            </a:r>
          </a:p>
        </p:txBody>
      </p:sp>
      <p:pic>
        <p:nvPicPr>
          <p:cNvPr id="9" name="Рисунок 8"/>
          <p:cNvPicPr>
            <a:picLocks noChangeAspect="1"/>
          </p:cNvPicPr>
          <p:nvPr/>
        </p:nvPicPr>
        <p:blipFill>
          <a:blip r:embed="rId5"/>
          <a:stretch>
            <a:fillRect/>
          </a:stretch>
        </p:blipFill>
        <p:spPr>
          <a:xfrm>
            <a:off x="8835081" y="142177"/>
            <a:ext cx="3163329" cy="3205885"/>
          </a:xfrm>
          <a:prstGeom prst="rect">
            <a:avLst/>
          </a:prstGeom>
        </p:spPr>
      </p:pic>
      <p:sp>
        <p:nvSpPr>
          <p:cNvPr id="10" name="Прямоугольник 9"/>
          <p:cNvSpPr/>
          <p:nvPr/>
        </p:nvSpPr>
        <p:spPr>
          <a:xfrm>
            <a:off x="6153665" y="321848"/>
            <a:ext cx="2483708" cy="954107"/>
          </a:xfrm>
          <a:prstGeom prst="rect">
            <a:avLst/>
          </a:prstGeom>
        </p:spPr>
        <p:txBody>
          <a:bodyPr wrap="square">
            <a:spAutoFit/>
          </a:bodyPr>
          <a:lstStyle/>
          <a:p>
            <a:pPr algn="ctr"/>
            <a:r>
              <a:rPr lang="ru-RU" sz="1400" b="1" dirty="0">
                <a:solidFill>
                  <a:srgbClr val="000000"/>
                </a:solidFill>
                <a:latin typeface="Georgia" panose="02040502050405020303" pitchFamily="18" charset="0"/>
              </a:rPr>
              <a:t>Эдгар </a:t>
            </a:r>
            <a:r>
              <a:rPr lang="ru-RU" sz="1400" b="1" dirty="0" err="1">
                <a:solidFill>
                  <a:srgbClr val="000000"/>
                </a:solidFill>
                <a:latin typeface="Georgia" panose="02040502050405020303" pitchFamily="18" charset="0"/>
              </a:rPr>
              <a:t>дега</a:t>
            </a:r>
            <a:r>
              <a:rPr lang="ru-RU" sz="1400" b="1" dirty="0">
                <a:solidFill>
                  <a:srgbClr val="000000"/>
                </a:solidFill>
                <a:latin typeface="Georgia" panose="02040502050405020303" pitchFamily="18" charset="0"/>
              </a:rPr>
              <a:t>.</a:t>
            </a:r>
          </a:p>
          <a:p>
            <a:r>
              <a:rPr lang="ru-RU" sz="1400" b="1" dirty="0">
                <a:solidFill>
                  <a:srgbClr val="000000"/>
                </a:solidFill>
                <a:latin typeface="Georgia" panose="02040502050405020303" pitchFamily="18" charset="0"/>
              </a:rPr>
              <a:t>Голубые танцовщицы.</a:t>
            </a:r>
          </a:p>
          <a:p>
            <a:r>
              <a:rPr lang="ru-RU" sz="1400" b="1" dirty="0">
                <a:solidFill>
                  <a:srgbClr val="000000"/>
                </a:solidFill>
                <a:latin typeface="Georgia" panose="02040502050405020303" pitchFamily="18" charset="0"/>
              </a:rPr>
              <a:t>                   1897 г. Звездная</a:t>
            </a:r>
            <a:endParaRPr lang="ru-RU" dirty="0"/>
          </a:p>
        </p:txBody>
      </p:sp>
      <p:pic>
        <p:nvPicPr>
          <p:cNvPr id="11" name="Рисунок 10"/>
          <p:cNvPicPr>
            <a:picLocks noChangeAspect="1"/>
          </p:cNvPicPr>
          <p:nvPr/>
        </p:nvPicPr>
        <p:blipFill>
          <a:blip r:embed="rId6"/>
          <a:stretch>
            <a:fillRect/>
          </a:stretch>
        </p:blipFill>
        <p:spPr>
          <a:xfrm>
            <a:off x="8810368" y="3507773"/>
            <a:ext cx="3295135" cy="2249316"/>
          </a:xfrm>
          <a:prstGeom prst="rect">
            <a:avLst/>
          </a:prstGeom>
        </p:spPr>
      </p:pic>
      <p:sp>
        <p:nvSpPr>
          <p:cNvPr id="12" name="Прямоугольник 11"/>
          <p:cNvSpPr/>
          <p:nvPr/>
        </p:nvSpPr>
        <p:spPr>
          <a:xfrm>
            <a:off x="9202473" y="5944172"/>
            <a:ext cx="2696572" cy="738664"/>
          </a:xfrm>
          <a:prstGeom prst="rect">
            <a:avLst/>
          </a:prstGeom>
        </p:spPr>
        <p:txBody>
          <a:bodyPr wrap="none">
            <a:spAutoFit/>
          </a:bodyPr>
          <a:lstStyle/>
          <a:p>
            <a:pPr lvl="0" algn="ctr"/>
            <a:r>
              <a:rPr lang="ru-RU" sz="1400" b="1" dirty="0">
                <a:solidFill>
                  <a:srgbClr val="000000"/>
                </a:solidFill>
                <a:latin typeface="Georgia" panose="02040502050405020303" pitchFamily="18" charset="0"/>
              </a:rPr>
              <a:t>Ван Гог. </a:t>
            </a:r>
          </a:p>
          <a:p>
            <a:pPr lvl="0" algn="ctr"/>
            <a:r>
              <a:rPr lang="ru-RU" sz="1400" b="1" dirty="0">
                <a:solidFill>
                  <a:srgbClr val="000000"/>
                </a:solidFill>
                <a:latin typeface="Georgia" panose="02040502050405020303" pitchFamily="18" charset="0"/>
              </a:rPr>
              <a:t>Звездная ночь над Роной.</a:t>
            </a:r>
          </a:p>
          <a:p>
            <a:pPr lvl="0" algn="ctr"/>
            <a:r>
              <a:rPr lang="ru-RU" sz="1400" b="1" dirty="0">
                <a:solidFill>
                  <a:srgbClr val="000000"/>
                </a:solidFill>
                <a:latin typeface="Georgia" panose="02040502050405020303" pitchFamily="18" charset="0"/>
              </a:rPr>
              <a:t>1888 г.</a:t>
            </a:r>
            <a:endParaRPr lang="ru-RU" dirty="0">
              <a:solidFill>
                <a:prstClr val="black"/>
              </a:solidFill>
            </a:endParaRPr>
          </a:p>
        </p:txBody>
      </p:sp>
    </p:spTree>
    <p:extLst>
      <p:ext uri="{BB962C8B-B14F-4D97-AF65-F5344CB8AC3E}">
        <p14:creationId xmlns:p14="http://schemas.microsoft.com/office/powerpoint/2010/main" val="216781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rot="16200000">
            <a:off x="2672147" y="-2672147"/>
            <a:ext cx="6858001" cy="12202295"/>
          </a:xfrm>
          <a:prstGeom prst="rect">
            <a:avLst/>
          </a:prstGeom>
        </p:spPr>
      </p:pic>
      <p:sp>
        <p:nvSpPr>
          <p:cNvPr id="3" name="Прямоугольник 2"/>
          <p:cNvSpPr/>
          <p:nvPr/>
        </p:nvSpPr>
        <p:spPr>
          <a:xfrm>
            <a:off x="94735" y="117693"/>
            <a:ext cx="3241589" cy="6740307"/>
          </a:xfrm>
          <a:prstGeom prst="rect">
            <a:avLst/>
          </a:prstGeom>
        </p:spPr>
        <p:txBody>
          <a:bodyPr wrap="square">
            <a:spAutoFit/>
          </a:bodyPr>
          <a:lstStyle/>
          <a:p>
            <a:r>
              <a:rPr lang="ru-RU" b="0" i="0" dirty="0">
                <a:solidFill>
                  <a:srgbClr val="404040"/>
                </a:solidFill>
                <a:effectLst/>
                <a:latin typeface="roboto"/>
              </a:rPr>
              <a:t>Виды пастели для рисования:</a:t>
            </a:r>
          </a:p>
          <a:p>
            <a:pPr lvl="0">
              <a:buFont typeface="Arial" panose="020B0604020202020204" pitchFamily="34" charset="0"/>
              <a:buChar char="•"/>
            </a:pPr>
            <a:r>
              <a:rPr lang="ru-RU" b="0" i="0" dirty="0">
                <a:solidFill>
                  <a:srgbClr val="404040"/>
                </a:solidFill>
                <a:effectLst/>
                <a:latin typeface="roboto"/>
              </a:rPr>
              <a:t>масляная – требует определенных навыков, так как исправить нарисованное сложно, можно сочетать с акварельными карандашами</a:t>
            </a:r>
            <a:r>
              <a:rPr lang="ru-RU" dirty="0">
                <a:solidFill>
                  <a:srgbClr val="404040"/>
                </a:solidFill>
                <a:latin typeface="roboto"/>
              </a:rPr>
              <a:t> </a:t>
            </a:r>
          </a:p>
          <a:p>
            <a:pPr lvl="0">
              <a:buFont typeface="Arial" panose="020B0604020202020204" pitchFamily="34" charset="0"/>
              <a:buChar char="•"/>
            </a:pPr>
            <a:r>
              <a:rPr lang="ru-RU" dirty="0">
                <a:solidFill>
                  <a:srgbClr val="404040"/>
                </a:solidFill>
                <a:latin typeface="roboto"/>
              </a:rPr>
              <a:t>сухая – легко растушевывается, ее можно стереть ластиком, цвета можно перекрывать;</a:t>
            </a:r>
            <a:endParaRPr lang="ru-RU" b="0" i="0" dirty="0">
              <a:solidFill>
                <a:srgbClr val="404040"/>
              </a:solidFill>
              <a:effectLst/>
              <a:latin typeface="roboto"/>
            </a:endParaRPr>
          </a:p>
          <a:p>
            <a:pPr>
              <a:buFont typeface="Arial" panose="020B0604020202020204" pitchFamily="34" charset="0"/>
              <a:buChar char="•"/>
            </a:pPr>
            <a:r>
              <a:rPr lang="ru-RU" b="0" i="0" dirty="0">
                <a:solidFill>
                  <a:srgbClr val="404040"/>
                </a:solidFill>
                <a:effectLst/>
                <a:latin typeface="roboto"/>
              </a:rPr>
              <a:t>восковая – не растушевывается, ложится красивым глянцевым слоем, работать с ней не просто; ее часто используют в технике процарапывания по вощеной бумаге для рисунка-подложки;</a:t>
            </a:r>
          </a:p>
          <a:p>
            <a:r>
              <a:rPr lang="ru-RU" b="0" i="0" dirty="0">
                <a:solidFill>
                  <a:srgbClr val="404040"/>
                </a:solidFill>
                <a:effectLst/>
                <a:latin typeface="roboto"/>
              </a:rPr>
              <a:t>Сочетать в одном рисунке несколько видов пастели не принято. </a:t>
            </a:r>
          </a:p>
        </p:txBody>
      </p:sp>
      <p:pic>
        <p:nvPicPr>
          <p:cNvPr id="4" name="Рисунок 3"/>
          <p:cNvPicPr>
            <a:picLocks noChangeAspect="1"/>
          </p:cNvPicPr>
          <p:nvPr/>
        </p:nvPicPr>
        <p:blipFill>
          <a:blip r:embed="rId3"/>
          <a:stretch>
            <a:fillRect/>
          </a:stretch>
        </p:blipFill>
        <p:spPr>
          <a:xfrm>
            <a:off x="3711274" y="3941601"/>
            <a:ext cx="3974629" cy="2644935"/>
          </a:xfrm>
          <a:prstGeom prst="rect">
            <a:avLst/>
          </a:prstGeom>
        </p:spPr>
      </p:pic>
      <p:sp>
        <p:nvSpPr>
          <p:cNvPr id="5" name="Прямоугольник 4"/>
          <p:cNvSpPr/>
          <p:nvPr/>
        </p:nvSpPr>
        <p:spPr>
          <a:xfrm>
            <a:off x="7957753" y="6199654"/>
            <a:ext cx="1173891" cy="369332"/>
          </a:xfrm>
          <a:prstGeom prst="rect">
            <a:avLst/>
          </a:prstGeom>
        </p:spPr>
        <p:txBody>
          <a:bodyPr wrap="square">
            <a:spAutoFit/>
          </a:bodyPr>
          <a:lstStyle/>
          <a:p>
            <a:pPr lvl="0"/>
            <a:r>
              <a:rPr lang="ru-RU" dirty="0">
                <a:solidFill>
                  <a:srgbClr val="404040"/>
                </a:solidFill>
                <a:latin typeface="roboto"/>
              </a:rPr>
              <a:t>восковая </a:t>
            </a:r>
            <a:endParaRPr lang="ru-RU" dirty="0"/>
          </a:p>
        </p:txBody>
      </p:sp>
      <p:sp>
        <p:nvSpPr>
          <p:cNvPr id="6" name="Прямоугольник 5"/>
          <p:cNvSpPr/>
          <p:nvPr/>
        </p:nvSpPr>
        <p:spPr>
          <a:xfrm>
            <a:off x="4621427" y="3518238"/>
            <a:ext cx="1482811" cy="369332"/>
          </a:xfrm>
          <a:prstGeom prst="rect">
            <a:avLst/>
          </a:prstGeom>
        </p:spPr>
        <p:txBody>
          <a:bodyPr wrap="square">
            <a:spAutoFit/>
          </a:bodyPr>
          <a:lstStyle/>
          <a:p>
            <a:pPr lvl="0"/>
            <a:r>
              <a:rPr lang="ru-RU" dirty="0">
                <a:solidFill>
                  <a:srgbClr val="404040"/>
                </a:solidFill>
                <a:latin typeface="roboto"/>
              </a:rPr>
              <a:t>масляная</a:t>
            </a:r>
            <a:endParaRPr lang="ru-RU" dirty="0"/>
          </a:p>
        </p:txBody>
      </p:sp>
      <p:sp>
        <p:nvSpPr>
          <p:cNvPr id="7" name="Прямоугольник 6"/>
          <p:cNvSpPr/>
          <p:nvPr/>
        </p:nvSpPr>
        <p:spPr>
          <a:xfrm>
            <a:off x="9675340" y="5272898"/>
            <a:ext cx="827902" cy="369332"/>
          </a:xfrm>
          <a:prstGeom prst="rect">
            <a:avLst/>
          </a:prstGeom>
        </p:spPr>
        <p:txBody>
          <a:bodyPr wrap="square">
            <a:spAutoFit/>
          </a:bodyPr>
          <a:lstStyle/>
          <a:p>
            <a:pPr lvl="0"/>
            <a:r>
              <a:rPr lang="ru-RU" dirty="0">
                <a:solidFill>
                  <a:srgbClr val="404040"/>
                </a:solidFill>
                <a:latin typeface="roboto"/>
              </a:rPr>
              <a:t>сухая</a:t>
            </a:r>
            <a:endParaRPr lang="ru-RU" dirty="0"/>
          </a:p>
        </p:txBody>
      </p:sp>
      <p:pic>
        <p:nvPicPr>
          <p:cNvPr id="9" name="Рисунок 8"/>
          <p:cNvPicPr>
            <a:picLocks noChangeAspect="1"/>
          </p:cNvPicPr>
          <p:nvPr/>
        </p:nvPicPr>
        <p:blipFill>
          <a:blip r:embed="rId4"/>
          <a:stretch>
            <a:fillRect/>
          </a:stretch>
        </p:blipFill>
        <p:spPr>
          <a:xfrm>
            <a:off x="3340572" y="320039"/>
            <a:ext cx="4569806" cy="3040998"/>
          </a:xfrm>
          <a:prstGeom prst="rect">
            <a:avLst/>
          </a:prstGeom>
        </p:spPr>
      </p:pic>
      <p:pic>
        <p:nvPicPr>
          <p:cNvPr id="11" name="Рисунок 10"/>
          <p:cNvPicPr>
            <a:picLocks noChangeAspect="1"/>
          </p:cNvPicPr>
          <p:nvPr/>
        </p:nvPicPr>
        <p:blipFill>
          <a:blip r:embed="rId5"/>
          <a:stretch>
            <a:fillRect/>
          </a:stretch>
        </p:blipFill>
        <p:spPr>
          <a:xfrm>
            <a:off x="8099596" y="291567"/>
            <a:ext cx="3886457" cy="4809971"/>
          </a:xfrm>
          <a:prstGeom prst="rect">
            <a:avLst/>
          </a:prstGeom>
        </p:spPr>
      </p:pic>
    </p:spTree>
    <p:extLst>
      <p:ext uri="{BB962C8B-B14F-4D97-AF65-F5344CB8AC3E}">
        <p14:creationId xmlns:p14="http://schemas.microsoft.com/office/powerpoint/2010/main" val="203520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6689" t="2373" r="9797" b="2346"/>
          <a:stretch/>
        </p:blipFill>
        <p:spPr>
          <a:xfrm rot="16200000">
            <a:off x="-166816" y="166818"/>
            <a:ext cx="6858000" cy="6524367"/>
          </a:xfrm>
          <a:prstGeom prst="rect">
            <a:avLst/>
          </a:prstGeom>
        </p:spPr>
      </p:pic>
      <p:sp>
        <p:nvSpPr>
          <p:cNvPr id="7" name="Прямоугольник 6"/>
          <p:cNvSpPr/>
          <p:nvPr/>
        </p:nvSpPr>
        <p:spPr>
          <a:xfrm>
            <a:off x="205946" y="127855"/>
            <a:ext cx="5070389" cy="7017306"/>
          </a:xfrm>
          <a:prstGeom prst="rect">
            <a:avLst/>
          </a:prstGeom>
        </p:spPr>
        <p:txBody>
          <a:bodyPr wrap="square">
            <a:spAutoFit/>
          </a:bodyPr>
          <a:lstStyle/>
          <a:p>
            <a:r>
              <a:rPr lang="ru-RU" dirty="0">
                <a:solidFill>
                  <a:srgbClr val="404040"/>
                </a:solidFill>
                <a:latin typeface="roboto"/>
              </a:rPr>
              <a:t>Пастель - материал нежный и хрупкий, требует бережного обращения, как с самими мелками, так и с готовой работой. </a:t>
            </a:r>
          </a:p>
          <a:p>
            <a:r>
              <a:rPr lang="ru-RU" dirty="0">
                <a:solidFill>
                  <a:srgbClr val="404040"/>
                </a:solidFill>
                <a:latin typeface="roboto"/>
              </a:rPr>
              <a:t>Рисование сухой пастелью хорошо подходит как для быстрых набросков или этюдов, так и длительных постановок – возвращаясь к работе снова и снова, ее можно постараться довести до  совершенства.</a:t>
            </a:r>
          </a:p>
          <a:p>
            <a:r>
              <a:rPr lang="ru-RU" b="0" i="0" dirty="0">
                <a:solidFill>
                  <a:srgbClr val="404040"/>
                </a:solidFill>
                <a:effectLst/>
                <a:latin typeface="roboto"/>
              </a:rPr>
              <a:t>Пастель удобна для </a:t>
            </a:r>
            <a:r>
              <a:rPr lang="ru-RU" b="0" i="0" dirty="0" err="1">
                <a:solidFill>
                  <a:srgbClr val="404040"/>
                </a:solidFill>
                <a:effectLst/>
                <a:latin typeface="roboto"/>
              </a:rPr>
              <a:t>пленера</a:t>
            </a:r>
            <a:r>
              <a:rPr lang="ru-RU" b="0" i="0" dirty="0">
                <a:solidFill>
                  <a:srgbClr val="404040"/>
                </a:solidFill>
                <a:effectLst/>
                <a:latin typeface="roboto"/>
              </a:rPr>
              <a:t> (рисования на природе). </a:t>
            </a:r>
          </a:p>
          <a:p>
            <a:r>
              <a:rPr lang="ru-RU" dirty="0">
                <a:solidFill>
                  <a:srgbClr val="404040"/>
                </a:solidFill>
                <a:latin typeface="roboto"/>
              </a:rPr>
              <a:t>Н</a:t>
            </a:r>
            <a:r>
              <a:rPr lang="ru-RU" b="0" i="0" dirty="0">
                <a:solidFill>
                  <a:srgbClr val="404040"/>
                </a:solidFill>
                <a:effectLst/>
                <a:latin typeface="roboto"/>
              </a:rPr>
              <a:t>еобходимо соблюдать определенные условия хранения пастельных работ (это не касается восковой пастели):</a:t>
            </a:r>
          </a:p>
          <a:p>
            <a:pPr>
              <a:buFont typeface="Arial" panose="020B0604020202020204" pitchFamily="34" charset="0"/>
              <a:buChar char="•"/>
            </a:pPr>
            <a:r>
              <a:rPr lang="ru-RU" b="0" i="0" dirty="0">
                <a:solidFill>
                  <a:srgbClr val="404040"/>
                </a:solidFill>
                <a:effectLst/>
                <a:latin typeface="roboto"/>
              </a:rPr>
              <a:t>работу необходимо </a:t>
            </a:r>
            <a:r>
              <a:rPr lang="ru-RU" dirty="0">
                <a:solidFill>
                  <a:srgbClr val="404040"/>
                </a:solidFill>
                <a:latin typeface="roboto"/>
              </a:rPr>
              <a:t>по</a:t>
            </a:r>
            <a:r>
              <a:rPr lang="ru-RU" b="0" i="0" dirty="0">
                <a:solidFill>
                  <a:srgbClr val="404040"/>
                </a:solidFill>
                <a:effectLst/>
                <a:latin typeface="roboto"/>
              </a:rPr>
              <a:t>крывать фиксатором, иначе со временем она осыпается;</a:t>
            </a:r>
          </a:p>
          <a:p>
            <a:pPr>
              <a:buFont typeface="Arial" panose="020B0604020202020204" pitchFamily="34" charset="0"/>
              <a:buChar char="•"/>
            </a:pPr>
            <a:r>
              <a:rPr lang="ru-RU" b="0" i="0" dirty="0">
                <a:solidFill>
                  <a:srgbClr val="404040"/>
                </a:solidFill>
                <a:effectLst/>
                <a:latin typeface="roboto"/>
              </a:rPr>
              <a:t>пастельный рисунок в интерьере должен быть помещен под стекло или пластик, лучше всего там, где его не достанут солнечные лучи;</a:t>
            </a:r>
          </a:p>
          <a:p>
            <a:pPr>
              <a:buFont typeface="Arial" panose="020B0604020202020204" pitchFamily="34" charset="0"/>
              <a:buChar char="•"/>
            </a:pPr>
            <a:r>
              <a:rPr lang="ru-RU" b="0" i="0" dirty="0">
                <a:solidFill>
                  <a:srgbClr val="404040"/>
                </a:solidFill>
                <a:effectLst/>
                <a:latin typeface="roboto"/>
              </a:rPr>
              <a:t>для хранения работ нужно завести папку, в которой каждый рисунок будет переложен листом кальки, либо можно изначально пользоваться специальным альбомом для пастели.</a:t>
            </a:r>
          </a:p>
          <a:p>
            <a:pPr lvl="0"/>
            <a:endParaRPr lang="ru-RU" dirty="0"/>
          </a:p>
        </p:txBody>
      </p:sp>
      <p:pic>
        <p:nvPicPr>
          <p:cNvPr id="5" name="Рисунок 4"/>
          <p:cNvPicPr>
            <a:picLocks noChangeAspect="1"/>
          </p:cNvPicPr>
          <p:nvPr/>
        </p:nvPicPr>
        <p:blipFill rotWithShape="1">
          <a:blip r:embed="rId3"/>
          <a:srcRect l="3305" t="564" b="-1"/>
          <a:stretch/>
        </p:blipFill>
        <p:spPr>
          <a:xfrm>
            <a:off x="6248400" y="38100"/>
            <a:ext cx="5943600" cy="6819900"/>
          </a:xfrm>
          <a:prstGeom prst="rect">
            <a:avLst/>
          </a:prstGeom>
        </p:spPr>
      </p:pic>
      <p:pic>
        <p:nvPicPr>
          <p:cNvPr id="4" name="Рисунок 3"/>
          <p:cNvPicPr>
            <a:picLocks noChangeAspect="1"/>
          </p:cNvPicPr>
          <p:nvPr/>
        </p:nvPicPr>
        <p:blipFill rotWithShape="1">
          <a:blip r:embed="rId4"/>
          <a:srcRect l="14438" t="825" r="14197" b="-2097"/>
          <a:stretch/>
        </p:blipFill>
        <p:spPr>
          <a:xfrm>
            <a:off x="5432511" y="203200"/>
            <a:ext cx="2885362" cy="4094547"/>
          </a:xfrm>
          <a:prstGeom prst="rect">
            <a:avLst/>
          </a:prstGeom>
        </p:spPr>
      </p:pic>
      <p:pic>
        <p:nvPicPr>
          <p:cNvPr id="6" name="Рисунок 5"/>
          <p:cNvPicPr>
            <a:picLocks noChangeAspect="1"/>
          </p:cNvPicPr>
          <p:nvPr/>
        </p:nvPicPr>
        <p:blipFill>
          <a:blip r:embed="rId5"/>
          <a:stretch>
            <a:fillRect/>
          </a:stretch>
        </p:blipFill>
        <p:spPr>
          <a:xfrm>
            <a:off x="8212432" y="2946400"/>
            <a:ext cx="3649367" cy="3462337"/>
          </a:xfrm>
          <a:prstGeom prst="rect">
            <a:avLst/>
          </a:prstGeom>
        </p:spPr>
      </p:pic>
    </p:spTree>
    <p:extLst>
      <p:ext uri="{BB962C8B-B14F-4D97-AF65-F5344CB8AC3E}">
        <p14:creationId xmlns:p14="http://schemas.microsoft.com/office/powerpoint/2010/main" val="2639633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49741" r="837" b="-52578"/>
          <a:stretch/>
        </p:blipFill>
        <p:spPr>
          <a:xfrm>
            <a:off x="259494" y="2051222"/>
            <a:ext cx="5847152" cy="9111436"/>
          </a:xfrm>
          <a:prstGeom prst="rect">
            <a:avLst/>
          </a:prstGeom>
        </p:spPr>
      </p:pic>
      <p:pic>
        <p:nvPicPr>
          <p:cNvPr id="3" name="Рисунок 2"/>
          <p:cNvPicPr>
            <a:picLocks noChangeAspect="1"/>
          </p:cNvPicPr>
          <p:nvPr/>
        </p:nvPicPr>
        <p:blipFill rotWithShape="1">
          <a:blip r:embed="rId3"/>
          <a:srcRect l="-740" t="-558" r="627" b="50488"/>
          <a:stretch/>
        </p:blipFill>
        <p:spPr>
          <a:xfrm>
            <a:off x="6042454" y="1199375"/>
            <a:ext cx="5908103" cy="4435306"/>
          </a:xfrm>
          <a:prstGeom prst="rect">
            <a:avLst/>
          </a:prstGeom>
        </p:spPr>
      </p:pic>
      <p:sp>
        <p:nvSpPr>
          <p:cNvPr id="4" name="Прямоугольник 3"/>
          <p:cNvSpPr/>
          <p:nvPr/>
        </p:nvSpPr>
        <p:spPr>
          <a:xfrm>
            <a:off x="2360139" y="426993"/>
            <a:ext cx="7772401" cy="461665"/>
          </a:xfrm>
          <a:prstGeom prst="rect">
            <a:avLst/>
          </a:prstGeom>
        </p:spPr>
        <p:txBody>
          <a:bodyPr wrap="square">
            <a:spAutoFit/>
          </a:bodyPr>
          <a:lstStyle/>
          <a:p>
            <a:r>
              <a:rPr lang="ru-RU" sz="2400" dirty="0">
                <a:latin typeface="roboto"/>
              </a:rPr>
              <a:t>Рисование сухой пастелью на тонированной бумаге</a:t>
            </a:r>
            <a:endParaRPr lang="ru-RU" sz="2400" dirty="0"/>
          </a:p>
        </p:txBody>
      </p:sp>
    </p:spTree>
    <p:extLst>
      <p:ext uri="{BB962C8B-B14F-4D97-AF65-F5344CB8AC3E}">
        <p14:creationId xmlns:p14="http://schemas.microsoft.com/office/powerpoint/2010/main" val="1412021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rot="16200000">
            <a:off x="603250" y="-603250"/>
            <a:ext cx="6858000" cy="8064500"/>
          </a:xfrm>
          <a:prstGeom prst="rect">
            <a:avLst/>
          </a:prstGeom>
        </p:spPr>
      </p:pic>
      <p:pic>
        <p:nvPicPr>
          <p:cNvPr id="3" name="Рисунок 2"/>
          <p:cNvPicPr>
            <a:picLocks noChangeAspect="1"/>
          </p:cNvPicPr>
          <p:nvPr/>
        </p:nvPicPr>
        <p:blipFill>
          <a:blip r:embed="rId3"/>
          <a:stretch>
            <a:fillRect/>
          </a:stretch>
        </p:blipFill>
        <p:spPr>
          <a:xfrm>
            <a:off x="8077200" y="0"/>
            <a:ext cx="4114800" cy="6867033"/>
          </a:xfrm>
          <a:prstGeom prst="rect">
            <a:avLst/>
          </a:prstGeom>
        </p:spPr>
      </p:pic>
      <p:sp>
        <p:nvSpPr>
          <p:cNvPr id="4" name="Прямоугольник 3"/>
          <p:cNvSpPr/>
          <p:nvPr/>
        </p:nvSpPr>
        <p:spPr>
          <a:xfrm>
            <a:off x="8662086" y="2213573"/>
            <a:ext cx="3348681" cy="3046988"/>
          </a:xfrm>
          <a:prstGeom prst="rect">
            <a:avLst/>
          </a:prstGeom>
        </p:spPr>
        <p:txBody>
          <a:bodyPr wrap="square">
            <a:spAutoFit/>
          </a:bodyPr>
          <a:lstStyle/>
          <a:p>
            <a:r>
              <a:rPr lang="ru-RU" sz="2400" dirty="0">
                <a:latin typeface="Montserrat"/>
              </a:rPr>
              <a:t>Сухая пастель — мягкий графический материал, который обладает меловой основой и выпускается в форме мелков или карандашей.</a:t>
            </a:r>
            <a:endParaRPr lang="ru-RU" sz="2400" dirty="0"/>
          </a:p>
        </p:txBody>
      </p:sp>
    </p:spTree>
    <p:extLst>
      <p:ext uri="{BB962C8B-B14F-4D97-AF65-F5344CB8AC3E}">
        <p14:creationId xmlns:p14="http://schemas.microsoft.com/office/powerpoint/2010/main" val="168093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alpha val="18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03839" y="630196"/>
            <a:ext cx="8983360" cy="6140028"/>
          </a:xfrm>
          <a:prstGeom prst="rect">
            <a:avLst/>
          </a:prstGeom>
        </p:spPr>
      </p:pic>
      <p:sp>
        <p:nvSpPr>
          <p:cNvPr id="3" name="Прямоугольник 2"/>
          <p:cNvSpPr/>
          <p:nvPr/>
        </p:nvSpPr>
        <p:spPr>
          <a:xfrm>
            <a:off x="4800323" y="0"/>
            <a:ext cx="5431071" cy="461665"/>
          </a:xfrm>
          <a:prstGeom prst="rect">
            <a:avLst/>
          </a:prstGeom>
        </p:spPr>
        <p:txBody>
          <a:bodyPr wrap="square">
            <a:spAutoFit/>
          </a:bodyPr>
          <a:lstStyle/>
          <a:p>
            <a:r>
              <a:rPr lang="ru-RU" sz="2400" dirty="0">
                <a:latin typeface="roboto"/>
              </a:rPr>
              <a:t>Рисование масляной пастелью</a:t>
            </a:r>
            <a:endParaRPr lang="ru-RU" sz="2400" dirty="0"/>
          </a:p>
        </p:txBody>
      </p:sp>
      <p:sp>
        <p:nvSpPr>
          <p:cNvPr id="4" name="Прямоугольник 3"/>
          <p:cNvSpPr/>
          <p:nvPr/>
        </p:nvSpPr>
        <p:spPr>
          <a:xfrm>
            <a:off x="0" y="333632"/>
            <a:ext cx="2792627" cy="6186309"/>
          </a:xfrm>
          <a:prstGeom prst="rect">
            <a:avLst/>
          </a:prstGeom>
        </p:spPr>
        <p:txBody>
          <a:bodyPr wrap="square">
            <a:spAutoFit/>
          </a:bodyPr>
          <a:lstStyle/>
          <a:p>
            <a:pPr marL="285750" indent="-285750">
              <a:buFont typeface="Wingdings" panose="05000000000000000000" pitchFamily="2" charset="2"/>
              <a:buChar char="v"/>
            </a:pPr>
            <a:r>
              <a:rPr lang="ru-RU" dirty="0">
                <a:latin typeface="Montserrat"/>
              </a:rPr>
              <a:t>Масляная пастель представляет собой мелки, которые состоят из пигмента и масляной основы</a:t>
            </a:r>
          </a:p>
          <a:p>
            <a:pPr marL="285750" indent="-285750">
              <a:buFont typeface="Wingdings" panose="05000000000000000000" pitchFamily="2" charset="2"/>
              <a:buChar char="v"/>
            </a:pPr>
            <a:r>
              <a:rPr lang="ru-RU" dirty="0">
                <a:solidFill>
                  <a:srgbClr val="000000"/>
                </a:solidFill>
                <a:latin typeface="Montserrat"/>
              </a:rPr>
              <a:t>Рисунок масляной пастелью всегда будет ярким, в отличии от сухой пастели, картина масляной пастелью не требует закрепления.</a:t>
            </a:r>
          </a:p>
          <a:p>
            <a:pPr marL="285750" indent="-285750">
              <a:buFont typeface="Wingdings" panose="05000000000000000000" pitchFamily="2" charset="2"/>
              <a:buChar char="v"/>
            </a:pPr>
            <a:r>
              <a:rPr lang="ru-RU" dirty="0">
                <a:solidFill>
                  <a:srgbClr val="000000"/>
                </a:solidFill>
                <a:latin typeface="Montserrat"/>
              </a:rPr>
              <a:t>Масляная пастель никогда не застывает полностью, а при высоких температурах или на солнце может даже плавится. Поэтому важно хранить пастель в тени. </a:t>
            </a:r>
            <a:endParaRPr lang="ru-RU" dirty="0"/>
          </a:p>
        </p:txBody>
      </p:sp>
    </p:spTree>
    <p:extLst>
      <p:ext uri="{BB962C8B-B14F-4D97-AF65-F5344CB8AC3E}">
        <p14:creationId xmlns:p14="http://schemas.microsoft.com/office/powerpoint/2010/main" val="94454148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845</Words>
  <Application>Microsoft Office PowerPoint</Application>
  <PresentationFormat>Широкоэкранный</PresentationFormat>
  <Paragraphs>60</Paragraphs>
  <Slides>10</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10</vt:i4>
      </vt:variant>
    </vt:vector>
  </HeadingPairs>
  <TitlesOfParts>
    <vt:vector size="21" baseType="lpstr">
      <vt:lpstr>Arial</vt:lpstr>
      <vt:lpstr>Calibri</vt:lpstr>
      <vt:lpstr>Calibri Light</vt:lpstr>
      <vt:lpstr>fjalla one</vt:lpstr>
      <vt:lpstr>Georgia</vt:lpstr>
      <vt:lpstr>inherit</vt:lpstr>
      <vt:lpstr>Montserrat</vt:lpstr>
      <vt:lpstr>Nova</vt:lpstr>
      <vt:lpstr>roboto</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Тамара Ганиева</dc:creator>
  <cp:lastModifiedBy>Михаил Ошкин</cp:lastModifiedBy>
  <cp:revision>20</cp:revision>
  <dcterms:created xsi:type="dcterms:W3CDTF">2022-01-18T08:42:04Z</dcterms:created>
  <dcterms:modified xsi:type="dcterms:W3CDTF">2024-01-03T20:02:18Z</dcterms:modified>
</cp:coreProperties>
</file>