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0"/>
  </p:notesMasterIdLst>
  <p:sldIdLst>
    <p:sldId id="276" r:id="rId2"/>
    <p:sldId id="263" r:id="rId3"/>
    <p:sldId id="271" r:id="rId4"/>
    <p:sldId id="260" r:id="rId5"/>
    <p:sldId id="277" r:id="rId6"/>
    <p:sldId id="257" r:id="rId7"/>
    <p:sldId id="256" r:id="rId8"/>
    <p:sldId id="273" r:id="rId9"/>
    <p:sldId id="264" r:id="rId10"/>
    <p:sldId id="265" r:id="rId11"/>
    <p:sldId id="259" r:id="rId12"/>
    <p:sldId id="266" r:id="rId13"/>
    <p:sldId id="275" r:id="rId14"/>
    <p:sldId id="274" r:id="rId15"/>
    <p:sldId id="272" r:id="rId16"/>
    <p:sldId id="269" r:id="rId17"/>
    <p:sldId id="268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6600"/>
    <a:srgbClr val="FF3399"/>
    <a:srgbClr val="504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7B49B-37EC-416E-A26C-0522CB40A3B8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FDF7E-0931-4AD7-BF04-6380ED14D3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0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FDF7E-0931-4AD7-BF04-6380ED14D32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4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fld id="{45815A7A-29A6-46FA-B18A-F7C286788792}" type="datetimeFigureOut">
              <a:rPr lang="ru-RU" smtClean="0"/>
              <a:pPr/>
              <a:t>11.07.2022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2064DE38-0719-4BB0-B3B0-5645DBE3ED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wipe dir="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plickers.com/live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&#1074;&#1080;&#1076;&#1077;&#1086;%20&#1087;&#1088;&#1080;&#1083;&#1086;&#1078;&#1077;&#1085;&#1080;&#1077;.mp4" TargetMode="External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hyperlink" Target="&#1091;&#1088;&#1086;&#1082;.mp4" TargetMode="External"/><Relationship Id="rId5" Type="http://schemas.openxmlformats.org/officeDocument/2006/relationships/hyperlink" Target="http://wiki.pskovedu.ru/index.php/%D0%A4%D0%B0%D0%B9%D0%BB:1210178739fUm81t.jpg" TargetMode="External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74;&#1080;&#1076;&#1077;&#1086;%20&#1087;&#1088;&#1080;&#1083;&#1086;&#1078;&#1077;&#1085;&#1080;&#1077;.mp4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4brain.ru/blog/%D0%BC%D0%B0%D0%B3%D0%B8%D1%8F-%D1%87%D0%B8%D1%81%D0%B5%D0%BB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&#1063;&#1080;&#1089;&#1083;&#1072;%20&#1060;&#1080;&#1073;&#1086;&#1085;&#1072;&#1095;&#1095;&#1080;.wmv%20(online-video-cutter.com).mp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500430" y="500042"/>
            <a:ext cx="55007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1350" algn="l"/>
                <a:tab pos="2970213" algn="ctr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Величественная книга открыта у нас перед глазами (я имею в виду Вселенную), которую невозможно понять, если не научиться предварительно ее языку...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1350" algn="l"/>
                <a:tab pos="2970213" algn="ctr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Ее язык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математика...»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41350" algn="l"/>
                <a:tab pos="2970213" algn="ctr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Галилео Галилей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9472" name="Picture 16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2645185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4" name="Picture 18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286124"/>
            <a:ext cx="3453494" cy="258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0" name="Picture 14" descr="Картинки по запросу спираль фибоначчи композиц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1" y="4572008"/>
            <a:ext cx="3054741" cy="209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8" name="Picture 12" descr="Картинки по запросу спираль фибоначчи композиц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2134" y="4357694"/>
            <a:ext cx="3041866" cy="232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6555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plicker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4115768" cy="3571900"/>
          </a:xfrm>
          <a:prstGeom prst="rect">
            <a:avLst/>
          </a:prstGeom>
          <a:noFill/>
        </p:spPr>
      </p:pic>
      <p:pic>
        <p:nvPicPr>
          <p:cNvPr id="22532" name="Picture 4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786058"/>
            <a:ext cx="4071934" cy="392534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00826" y="2428868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A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4429132"/>
            <a:ext cx="50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72264" y="628652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501090" y="442913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929190" y="1500174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ВЕРНЫЙ ВАРИАНТ ОТВЕТА 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572264" y="1928802"/>
            <a:ext cx="357190" cy="6429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285852" y="571481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Задание 3.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Тестирование в приложении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Plickers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&amp;Kcy;&amp;acy;&amp;rcy;&amp;tcy;&amp;icy;&amp;ncy;&amp;kcy;&amp;icy; &amp;pcy;&amp;ocy; &amp;zcy;&amp;acy;&amp;pcy;&amp;rcy;&amp;ocy;&amp;scy;&amp;ucy; &amp;scy;&amp;pcy;&amp;icy;&amp;rcy;&amp;acy;&amp;lcy;&amp;softcy; &amp;fcy;&amp;icy;&amp;bcy;&amp;ocy;&amp;ncy;&amp;acy;&amp;chcy;&amp;chcy;&amp;icy; &amp;vcy; &amp;pcy;&amp;rcy;&amp;icy;&amp;rcy;&amp;ocy;&amp;d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&amp;Kcy;&amp;acy;&amp;rcy;&amp;tcy;&amp;icy;&amp;ncy;&amp;kcy;&amp;icy; &amp;pcy;&amp;ocy; &amp;zcy;&amp;acy;&amp;pcy;&amp;rcy;&amp;ocy;&amp;scy;&amp;ucy; &amp;scy;&amp;pcy;&amp;icy;&amp;rcy;&amp;acy;&amp;lcy;&amp;softcy; &amp;fcy;&amp;icy;&amp;bcy;&amp;ocy;&amp;ncy;&amp;acy;&amp;chcy;&amp;chcy;&amp;icy; &amp;vcy; &amp;pcy;&amp;rcy;&amp;icy;&amp;rcy;&amp;ocy;&amp;dcy;&amp;iecy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&amp;Kcy;&amp;acy;&amp;rcy;&amp;tcy;&amp;icy;&amp;ncy;&amp;kcy;&amp;icy; &amp;pcy;&amp;ocy; &amp;zcy;&amp;acy;&amp;pcy;&amp;rcy;&amp;ocy;&amp;scy;&amp;ucy; &amp;scy;&amp;pcy;&amp;icy;&amp;rcy;&amp;acy;&amp;lcy;&amp;softcy; &amp;fcy;&amp;icy;&amp;bcy;&amp;ocy;&amp;ncy;&amp;acy;&amp;chcy;&amp;chcy;&amp;icy; &amp;vcy; &amp;pcy;&amp;rcy;&amp;icy;&amp;rcy;&amp;ocy;&amp;dcy;&amp;iecy;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4714884"/>
            <a:ext cx="3101219" cy="192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71737" y="404664"/>
            <a:ext cx="6547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Мир последовательностей</a:t>
            </a:r>
            <a:endParaRPr lang="ru-RU" sz="4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Рисунок 6" descr="1210178739fUm81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57166"/>
            <a:ext cx="2267744" cy="170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&amp;Kcy;&amp;acy;&amp;rcy;&amp;tcy;&amp;icy;&amp;ncy;&amp;kcy;&amp;icy; &amp;pcy;&amp;ocy; &amp;zcy;&amp;acy;&amp;pcy;&amp;rcy;&amp;ocy;&amp;scy;&amp;ucy; &amp;mcy;&amp;icy;&amp;rcy; &amp;chcy;&amp;icy;&amp;scy;&amp;lcy;&amp;ocy;&amp;vcy;&amp;ycy;&amp;khcy; &amp;pcy;&amp;ocy;&amp;scy;&amp;lcy;&amp;iecy;&amp;dcy;&amp;ocy;&amp;vcy;&amp;acy;&amp;tcy;&amp;iecy;&amp;lcy;&amp;softcy;&amp;ncy;&amp;ocy;&amp;scy;&amp;tcy;&amp;iecy;&amp;j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785926"/>
            <a:ext cx="1553160" cy="181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&amp;Kcy;&amp;acy;&amp;rcy;&amp;tcy;&amp;icy;&amp;ncy;&amp;kcy;&amp;icy; &amp;pcy;&amp;ocy; &amp;zcy;&amp;acy;&amp;pcy;&amp;rcy;&amp;ocy;&amp;scy;&amp;ucy; &amp;mcy;&amp;icy;&amp;rcy; &amp;chcy;&amp;icy;&amp;scy;&amp;lcy;&amp;ocy;&amp;vcy;&amp;ycy;&amp;khcy; &amp;pcy;&amp;ocy;&amp;scy;&amp;lcy;&amp;iecy;&amp;dcy;&amp;ocy;&amp;vcy;&amp;acy;&amp;tcy;&amp;iecy;&amp;lcy;&amp;softcy;&amp;ncy;&amp;ocy;&amp;scy;&amp;tcy;&amp;iecy;&amp;j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18" y="4714884"/>
            <a:ext cx="2352382" cy="1977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&amp;Kcy;&amp;acy;&amp;rcy;&amp;tcy;&amp;icy;&amp;ncy;&amp;kcy;&amp;icy; &amp;pcy;&amp;ocy; &amp;zcy;&amp;acy;&amp;pcy;&amp;rcy;&amp;ocy;&amp;scy;&amp;ucy; &amp;yacy;&amp;mcy;&amp;bcy; &amp;khcy;&amp;ocy;&amp;rcy;&amp;iecy;&amp;j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4714884"/>
            <a:ext cx="334079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&amp;Kcy;&amp;acy;&amp;rcy;&amp;tcy;&amp;icy;&amp;ncy;&amp;kcy;&amp;icy; &amp;pcy;&amp;ocy; &amp;zcy;&amp;acy;&amp;pcy;&amp;rcy;&amp;ocy;&amp;scy;&amp;ucy; &amp;bcy;&amp;acy;&amp;ncy;&amp;kcy;&amp;ocy;&amp;vcy;&amp;scy;&amp;kcy;&amp;icy;&amp;iecy; &amp;pcy;&amp;rcy;&amp;ocy;&amp;tscy;&amp;iecy;&amp;ncy;&amp;tcy;&amp;ycy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8" descr="&amp;Kcy;&amp;acy;&amp;rcy;&amp;tcy;&amp;icy;&amp;ncy;&amp;kcy;&amp;icy; &amp;pcy;&amp;ocy; &amp;zcy;&amp;acy;&amp;pcy;&amp;rcy;&amp;ocy;&amp;scy;&amp;ucy; &amp;bcy;&amp;acy;&amp;ncy;&amp;kcy;&amp;ocy;&amp;vcy;&amp;scy;&amp;kcy;&amp;icy;&amp;iecy; &amp;pcy;&amp;rcy;&amp;ocy;&amp;tscy;&amp;iecy;&amp;ncy;&amp;tcy;&amp;ycy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&amp;Kcy;&amp;acy;&amp;rcy;&amp;tcy;&amp;icy;&amp;ncy;&amp;kcy;&amp;icy; &amp;pcy;&amp;ocy; &amp;zcy;&amp;acy;&amp;pcy;&amp;rcy;&amp;ocy;&amp;scy;&amp;ucy; &amp;bcy;&amp;acy;&amp;ncy;&amp;kcy;&amp;ocy;&amp;vcy;&amp;scy;&amp;kcy;&amp;icy;&amp;iecy; &amp;pcy;&amp;rcy;&amp;ocy;&amp;tscy;&amp;iecy;&amp;ncy;&amp;tcy;&amp;y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214686"/>
            <a:ext cx="1903318" cy="152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43306" y="1857364"/>
            <a:ext cx="4286280" cy="281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1000100" y="500042"/>
            <a:ext cx="758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Задание 4. Решение задачи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500174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 группа: Задача о кроликах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3786190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 группа: Задача о стихотворных размерах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26431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2 группа: Задача о бактериях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5143512"/>
            <a:ext cx="650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4</a:t>
            </a:r>
            <a:r>
              <a:rPr lang="en-US" b="1" dirty="0" smtClean="0"/>
              <a:t> </a:t>
            </a:r>
            <a:r>
              <a:rPr lang="ru-RU" b="1" dirty="0" smtClean="0"/>
              <a:t>группа: Последовательности вокруг нас</a:t>
            </a:r>
            <a:endParaRPr lang="ru-RU" b="1" dirty="0"/>
          </a:p>
        </p:txBody>
      </p:sp>
      <p:pic>
        <p:nvPicPr>
          <p:cNvPr id="9" name="Picture 12" descr="&amp;Kcy;&amp;acy;&amp;rcy;&amp;tcy;&amp;icy;&amp;ncy;&amp;kcy;&amp;icy; &amp;pcy;&amp;ocy; &amp;zcy;&amp;acy;&amp;pcy;&amp;rcy;&amp;ocy;&amp;scy;&amp;ucy; &amp;yacy;&amp;mcy;&amp;bcy; &amp;khcy;&amp;ocy;&amp;rcy;&amp;iecy;&amp;j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171" y="3786190"/>
            <a:ext cx="2037953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286256"/>
            <a:ext cx="1785950" cy="81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&amp;Kcy;&amp;acy;&amp;rcy;&amp;tcy;&amp;icy;&amp;ncy;&amp;kcy;&amp;icy; &amp;pcy;&amp;ocy; &amp;zcy;&amp;acy;&amp;pcy;&amp;rcy;&amp;ocy;&amp;scy;&amp;ucy; &amp;mcy;&amp;icy;&amp;rcy; &amp;chcy;&amp;icy;&amp;scy;&amp;lcy;&amp;ocy;&amp;vcy;&amp;ycy;&amp;khcy; &amp;pcy;&amp;ocy;&amp;scy;&amp;lcy;&amp;iecy;&amp;dcy;&amp;ocy;&amp;vcy;&amp;acy;&amp;tcy;&amp;iecy;&amp;lcy;&amp;softcy;&amp;ncy;&amp;ocy;&amp;scy;&amp;tcy;&amp;iecy;&amp;j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77" y="1071546"/>
            <a:ext cx="1699253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ello_html_m70ea7cc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2714620"/>
            <a:ext cx="1993265" cy="98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&amp;Kcy;&amp;acy;&amp;rcy;&amp;tcy;&amp;icy;&amp;ncy;&amp;kcy;&amp;icy; &amp;pcy;&amp;ocy; &amp;zcy;&amp;acy;&amp;pcy;&amp;rcy;&amp;ocy;&amp;scy;&amp;ucy; &amp;scy;&amp;pcy;&amp;icy;&amp;rcy;&amp;acy;&amp;lcy;&amp;softcy; &amp;fcy;&amp;icy;&amp;bcy;&amp;ocy;&amp;ncy;&amp;acy;&amp;chcy;&amp;chcy;&amp;icy; &amp;vcy; &amp;pcy;&amp;rcy;&amp;icy;&amp;rcy;&amp;ocy;&amp;dcy;&amp;iecy;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5643578"/>
            <a:ext cx="1380326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Похожее изображение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22492" y="5286388"/>
            <a:ext cx="2010432" cy="133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229600" cy="1143000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Числа Фибоначчи: кролики, Вселенная, математика, красота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14422"/>
            <a:ext cx="147622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28662" y="3000372"/>
            <a:ext cx="8215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Числа Фибоначчи являются элементами числовой последовательности, где каждое последующее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/>
              </a:rPr>
              <a:t>число образуется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посредством суммирования двух предыдущих, например: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1, 1, 2, 3, 5, 8, 13, 21, 34, 55, 89…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правило, записывается такая последовательность формулой: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= 1, F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= 1,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="1" baseline="-250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= F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n-1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+ F</a:t>
            </a:r>
            <a:r>
              <a:rPr lang="ru-RU" b="1" baseline="-25000" dirty="0" smtClean="0">
                <a:latin typeface="Times New Roman" pitchFamily="18" charset="0"/>
                <a:cs typeface="Times New Roman" pitchFamily="18" charset="0"/>
              </a:rPr>
              <a:t>n-2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1428736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Последовательность Фибоначчи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ряд чисел, описанный в виде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загадки о кроликах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Итальянским математиком Леонардо Пизанским, более известным под прозвищем Фибоначчи, в XIII веке.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Похожее изображение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71600" y="548681"/>
            <a:ext cx="791284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09077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3" name="Рисунок 72" descr="Картинки по запросу вопрос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928802"/>
            <a:ext cx="50006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7050" y="2357430"/>
            <a:ext cx="8616950" cy="4335480"/>
            <a:chOff x="1531" y="2414"/>
            <a:chExt cx="13569" cy="5876"/>
          </a:xfrm>
        </p:grpSpPr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2816" y="3076"/>
              <a:ext cx="3761" cy="4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Область применения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6370" y="4061"/>
              <a:ext cx="4761" cy="8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Числовые последовательности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 flipH="1" flipV="1">
              <a:off x="5046" y="3542"/>
              <a:ext cx="1324" cy="8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11274" y="3218"/>
              <a:ext cx="3826" cy="4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Способы задания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 flipV="1">
              <a:off x="11131" y="3684"/>
              <a:ext cx="1362" cy="7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6292" y="5501"/>
              <a:ext cx="4904" cy="9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Виды числовых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последовательностей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6876" y="2880"/>
              <a:ext cx="3762" cy="8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Свойства последовательностей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>
              <a:off x="8744" y="4917"/>
              <a:ext cx="0" cy="5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 flipV="1">
              <a:off x="8744" y="3684"/>
              <a:ext cx="1" cy="3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1531" y="6941"/>
              <a:ext cx="4203" cy="1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Арифметическая прогрессия</a:t>
              </a: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6785" y="7356"/>
              <a:ext cx="3516" cy="9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11274" y="6941"/>
              <a:ext cx="3749" cy="108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Геометрическая прогрессия</a:t>
              </a:r>
            </a:p>
          </p:txBody>
        </p:sp>
        <p:cxnSp>
          <p:nvCxnSpPr>
            <p:cNvPr id="1039" name="AutoShape 15"/>
            <p:cNvCxnSpPr>
              <a:cxnSpLocks noChangeShapeType="1"/>
            </p:cNvCxnSpPr>
            <p:nvPr/>
          </p:nvCxnSpPr>
          <p:spPr bwMode="auto">
            <a:xfrm flipH="1">
              <a:off x="4592" y="5994"/>
              <a:ext cx="1700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8705" y="6409"/>
              <a:ext cx="13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>
              <a:off x="11131" y="5994"/>
              <a:ext cx="1751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42" name="AutoShape 18"/>
            <p:cNvSpPr>
              <a:spLocks noChangeArrowheads="1"/>
            </p:cNvSpPr>
            <p:nvPr/>
          </p:nvSpPr>
          <p:spPr bwMode="auto">
            <a:xfrm rot="10800000">
              <a:off x="12965" y="2752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3" name="AutoShape 19"/>
            <p:cNvSpPr>
              <a:spLocks noChangeArrowheads="1"/>
            </p:cNvSpPr>
            <p:nvPr/>
          </p:nvSpPr>
          <p:spPr bwMode="auto">
            <a:xfrm rot="10800000">
              <a:off x="4435" y="2610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4" name="AutoShape 20"/>
            <p:cNvSpPr>
              <a:spLocks noChangeArrowheads="1"/>
            </p:cNvSpPr>
            <p:nvPr/>
          </p:nvSpPr>
          <p:spPr bwMode="auto">
            <a:xfrm rot="10800000">
              <a:off x="8593" y="2414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4" name="Рисунок 73" descr="Картинки по запросу вопрос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072206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/>
        </p:nvSpPr>
        <p:spPr>
          <a:xfrm>
            <a:off x="928662" y="500042"/>
            <a:ext cx="821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Задание №1. Заполнение кластера «Числовые последовательности»</a:t>
            </a:r>
            <a:endParaRPr lang="ru-RU" b="1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3714744" y="928670"/>
          <a:ext cx="2500330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0330"/>
              </a:tblGrid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Возрастающая (убывающая)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Ограниченная (неограниченная)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Конечная</a:t>
                      </a:r>
                      <a:r>
                        <a:rPr lang="ru-RU" sz="1400" baseline="0" dirty="0" smtClean="0"/>
                        <a:t> (бесконечная)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6858016" y="1071546"/>
          <a:ext cx="1928826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826"/>
              </a:tblGrid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Словесный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Табличный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Графический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Аналитический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Рекуррентный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857233"/>
            <a:ext cx="821533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Домашнее задание:</a:t>
            </a:r>
          </a:p>
          <a:p>
            <a:endParaRPr lang="ru-RU" dirty="0" smtClean="0"/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1) Найти примеры применения различных числовых  последовательностей в биологии, искусстве, музыке, рассказать о них в коллективной презентации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2)  Эссе по теме "Я ... числовая последовательность"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04" y="571480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МИШЕНЬ РЕФЛЕКСИИ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1891" r="2233"/>
          <a:stretch>
            <a:fillRect/>
          </a:stretch>
        </p:blipFill>
        <p:spPr bwMode="auto">
          <a:xfrm>
            <a:off x="1785918" y="1142984"/>
            <a:ext cx="6286544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Было полезно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715008" y="1285860"/>
            <a:ext cx="2459831" cy="988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Атмосфера на уроке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357290" y="1357298"/>
            <a:ext cx="2379762" cy="988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Узнал новое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928662" y="5143512"/>
            <a:ext cx="2500330" cy="988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Было полезно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005849" y="5198111"/>
            <a:ext cx="2423803" cy="988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Было интересно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04" y="571480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МИШЕНЬ РЕФЛЕКСИИ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1891" r="2233"/>
          <a:stretch>
            <a:fillRect/>
          </a:stretch>
        </p:blipFill>
        <p:spPr bwMode="auto">
          <a:xfrm>
            <a:off x="1785918" y="1142984"/>
            <a:ext cx="6286544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Было полезно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715008" y="1285860"/>
            <a:ext cx="2459831" cy="988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Атмосфера на уроке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357290" y="1357298"/>
            <a:ext cx="2379762" cy="988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Работа в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группах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928662" y="5143512"/>
            <a:ext cx="2500330" cy="988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Моё настроение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005849" y="5198111"/>
            <a:ext cx="2423803" cy="9883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Было интересно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4286248" y="3929066"/>
            <a:ext cx="428628" cy="42862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4929190" y="3929066"/>
            <a:ext cx="428628" cy="42862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4857752" y="3357562"/>
            <a:ext cx="428628" cy="42862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4286248" y="3357562"/>
            <a:ext cx="428628" cy="42862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219" y="18445"/>
            <a:ext cx="9144000" cy="6858000"/>
          </a:xfrm>
          <a:prstGeom prst="rect">
            <a:avLst/>
          </a:prstGeom>
          <a:noFill/>
        </p:spPr>
      </p:pic>
      <p:sp>
        <p:nvSpPr>
          <p:cNvPr id="1026" name="AutoShape 2" descr="Картинки по запросу фон для релаксаци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фон для релаксаци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фон для релаксаци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Картинки по запросу фон для релаксаци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Картинки по запросу фон для релаксаци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5" name="Picture 21" descr="Картинки по запросу френк рамсе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000108"/>
            <a:ext cx="2228847" cy="260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3643314"/>
            <a:ext cx="2928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Фрэнк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Пламптон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Рамсей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английский математик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(1903-1930 г.)</a:t>
            </a: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2857488" y="1214422"/>
            <a:ext cx="592932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Талантливый математик Фрэнк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Пламптон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Рамсей доказал, что полная неупорядоченность невозможна. Им была создана теория, доказывающая, что даже самая неупорядоченная система имеет определённые математические закономерности.  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71472" y="4857760"/>
          <a:ext cx="6286545" cy="870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5"/>
                <a:gridCol w="698505"/>
                <a:gridCol w="698505"/>
                <a:gridCol w="698505"/>
                <a:gridCol w="698505"/>
                <a:gridCol w="698505"/>
                <a:gridCol w="698505"/>
                <a:gridCol w="698505"/>
                <a:gridCol w="698505"/>
              </a:tblGrid>
              <a:tr h="870906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2" name="релаксац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75054" y="6139658"/>
            <a:ext cx="609600" cy="609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1428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Теория Рамсея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57166"/>
            <a:ext cx="7086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955678" y="1785926"/>
            <a:ext cx="8188322" cy="4475667"/>
            <a:chOff x="1531" y="2414"/>
            <a:chExt cx="13569" cy="6066"/>
          </a:xfrm>
        </p:grpSpPr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2816" y="3076"/>
              <a:ext cx="3761" cy="4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Область применения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6340" y="4061"/>
              <a:ext cx="4791" cy="12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600" b="1" u="sng" dirty="0" smtClean="0">
                  <a:latin typeface="Calibri" pitchFamily="34" charset="0"/>
                  <a:cs typeface="Arial" pitchFamily="34" charset="0"/>
                </a:rPr>
                <a:t>Числовые последовательности</a:t>
              </a:r>
            </a:p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600" b="1" i="1" dirty="0" smtClean="0">
                  <a:latin typeface="Calibri" pitchFamily="34" charset="0"/>
                  <a:cs typeface="Arial" pitchFamily="34" charset="0"/>
                </a:rPr>
                <a:t>(конечные, бесконечные)</a:t>
              </a:r>
              <a:endParaRPr lang="ru-RU" i="1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 flipH="1" flipV="1">
              <a:off x="5046" y="3542"/>
              <a:ext cx="1324" cy="8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11274" y="3218"/>
              <a:ext cx="3826" cy="4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Способы задания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 flipV="1">
              <a:off x="11131" y="3684"/>
              <a:ext cx="1362" cy="7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6340" y="5706"/>
              <a:ext cx="4904" cy="9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Виды числовых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последовательностей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6876" y="2880"/>
              <a:ext cx="3762" cy="8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Свойства последовательностей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4" name="AutoShape 10"/>
            <p:cNvCxnSpPr>
              <a:cxnSpLocks noChangeShapeType="1"/>
              <a:stCxn id="1028" idx="2"/>
            </p:cNvCxnSpPr>
            <p:nvPr/>
          </p:nvCxnSpPr>
          <p:spPr bwMode="auto">
            <a:xfrm rot="5400000">
              <a:off x="8527" y="5500"/>
              <a:ext cx="390" cy="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 flipV="1">
              <a:off x="8744" y="3684"/>
              <a:ext cx="1" cy="3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1531" y="6941"/>
              <a:ext cx="4203" cy="1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6932" y="7546"/>
              <a:ext cx="3516" cy="9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11274" y="6941"/>
              <a:ext cx="3749" cy="1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9" name="AutoShape 15"/>
            <p:cNvCxnSpPr>
              <a:cxnSpLocks noChangeShapeType="1"/>
            </p:cNvCxnSpPr>
            <p:nvPr/>
          </p:nvCxnSpPr>
          <p:spPr bwMode="auto">
            <a:xfrm flipH="1">
              <a:off x="4592" y="5994"/>
              <a:ext cx="1700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8707" y="6577"/>
              <a:ext cx="13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>
              <a:off x="11131" y="5994"/>
              <a:ext cx="1751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42" name="AutoShape 18"/>
            <p:cNvSpPr>
              <a:spLocks noChangeArrowheads="1"/>
            </p:cNvSpPr>
            <p:nvPr/>
          </p:nvSpPr>
          <p:spPr bwMode="auto">
            <a:xfrm rot="10800000">
              <a:off x="12965" y="2752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3" name="AutoShape 19"/>
            <p:cNvSpPr>
              <a:spLocks noChangeArrowheads="1"/>
            </p:cNvSpPr>
            <p:nvPr/>
          </p:nvSpPr>
          <p:spPr bwMode="auto">
            <a:xfrm rot="10800000">
              <a:off x="4435" y="2610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4" name="AutoShape 20"/>
            <p:cNvSpPr>
              <a:spLocks noChangeArrowheads="1"/>
            </p:cNvSpPr>
            <p:nvPr/>
          </p:nvSpPr>
          <p:spPr bwMode="auto">
            <a:xfrm rot="10800000">
              <a:off x="8593" y="2414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928662" y="500042"/>
            <a:ext cx="821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Задание №1. Заполнение кластера «Числовые последовательности»</a:t>
            </a:r>
            <a:endParaRPr lang="ru-RU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3" name="Рисунок 72" descr="Картинки по запросу вопрос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928802"/>
            <a:ext cx="50006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7050" y="2357430"/>
            <a:ext cx="8616950" cy="4335480"/>
            <a:chOff x="1531" y="2414"/>
            <a:chExt cx="13569" cy="5876"/>
          </a:xfrm>
        </p:grpSpPr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2816" y="3076"/>
              <a:ext cx="3761" cy="4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Область применения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6326" y="4061"/>
              <a:ext cx="4805" cy="9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Числовые последовательности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1600" b="1" i="1" dirty="0" smtClean="0">
                  <a:latin typeface="Calibri" pitchFamily="34" charset="0"/>
                  <a:cs typeface="Arial" pitchFamily="34" charset="0"/>
                </a:rPr>
                <a:t>(конечные, бесконечные)</a:t>
              </a:r>
              <a:endParaRPr kumimoji="0" lang="ru-RU" sz="18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 flipH="1" flipV="1">
              <a:off x="5046" y="3542"/>
              <a:ext cx="1324" cy="8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11274" y="3218"/>
              <a:ext cx="3826" cy="4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Способы задания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 flipV="1">
              <a:off x="11131" y="3684"/>
              <a:ext cx="1362" cy="7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6292" y="5501"/>
              <a:ext cx="4904" cy="9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Виды числовых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последовательностей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6876" y="2880"/>
              <a:ext cx="3762" cy="8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Свойства последовательностей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4" name="AutoShape 10"/>
            <p:cNvCxnSpPr>
              <a:cxnSpLocks noChangeShapeType="1"/>
              <a:stCxn id="1028" idx="2"/>
            </p:cNvCxnSpPr>
            <p:nvPr/>
          </p:nvCxnSpPr>
          <p:spPr bwMode="auto">
            <a:xfrm rot="16200000" flipH="1">
              <a:off x="8500" y="5257"/>
              <a:ext cx="473" cy="1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 flipV="1">
              <a:off x="8744" y="3684"/>
              <a:ext cx="1" cy="3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1531" y="6941"/>
              <a:ext cx="4203" cy="1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Арифметическая прогрессия</a:t>
              </a: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6785" y="7356"/>
              <a:ext cx="3516" cy="9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11274" y="6941"/>
              <a:ext cx="3749" cy="108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Геометрическая прогрессия</a:t>
              </a:r>
            </a:p>
          </p:txBody>
        </p:sp>
        <p:cxnSp>
          <p:nvCxnSpPr>
            <p:cNvPr id="1039" name="AutoShape 15"/>
            <p:cNvCxnSpPr>
              <a:cxnSpLocks noChangeShapeType="1"/>
            </p:cNvCxnSpPr>
            <p:nvPr/>
          </p:nvCxnSpPr>
          <p:spPr bwMode="auto">
            <a:xfrm flipH="1">
              <a:off x="4592" y="5994"/>
              <a:ext cx="1700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8705" y="6409"/>
              <a:ext cx="13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>
              <a:off x="11131" y="5994"/>
              <a:ext cx="1751" cy="9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42" name="AutoShape 18"/>
            <p:cNvSpPr>
              <a:spLocks noChangeArrowheads="1"/>
            </p:cNvSpPr>
            <p:nvPr/>
          </p:nvSpPr>
          <p:spPr bwMode="auto">
            <a:xfrm rot="10800000">
              <a:off x="12965" y="2752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3" name="AutoShape 19"/>
            <p:cNvSpPr>
              <a:spLocks noChangeArrowheads="1"/>
            </p:cNvSpPr>
            <p:nvPr/>
          </p:nvSpPr>
          <p:spPr bwMode="auto">
            <a:xfrm rot="10800000">
              <a:off x="4435" y="2610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4" name="AutoShape 20"/>
            <p:cNvSpPr>
              <a:spLocks noChangeArrowheads="1"/>
            </p:cNvSpPr>
            <p:nvPr/>
          </p:nvSpPr>
          <p:spPr bwMode="auto">
            <a:xfrm rot="10800000">
              <a:off x="8593" y="2414"/>
              <a:ext cx="311" cy="466"/>
            </a:xfrm>
            <a:prstGeom prst="downArrow">
              <a:avLst>
                <a:gd name="adj1" fmla="val 50000"/>
                <a:gd name="adj2" fmla="val 374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4" name="Рисунок 73" descr="Картинки по запросу вопрос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072206"/>
            <a:ext cx="57150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/>
        </p:nvSpPr>
        <p:spPr>
          <a:xfrm>
            <a:off x="928662" y="500042"/>
            <a:ext cx="821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Задание №1. Заполнение кластера «Числовые последовательности»</a:t>
            </a:r>
            <a:endParaRPr lang="ru-RU" b="1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3857620" y="1285860"/>
          <a:ext cx="250033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0330"/>
              </a:tblGrid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Возрастающая (убывающая)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Ограниченная</a:t>
                      </a:r>
                    </a:p>
                    <a:p>
                      <a:pPr algn="ctr"/>
                      <a:r>
                        <a:rPr lang="ru-RU" sz="1400" dirty="0" smtClean="0"/>
                        <a:t>(неограниченная)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6858016" y="1071546"/>
          <a:ext cx="1928826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826"/>
              </a:tblGrid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Словесный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Табличный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Графический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Аналитический</a:t>
                      </a:r>
                      <a:endParaRPr lang="ru-RU" sz="1400" dirty="0"/>
                    </a:p>
                  </a:txBody>
                  <a:tcPr/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Рекуррентный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99267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71480"/>
            <a:ext cx="7872410" cy="2428892"/>
          </a:xfrm>
        </p:spPr>
        <p:txBody>
          <a:bodyPr/>
          <a:lstStyle/>
          <a:p>
            <a:pPr lvl="0"/>
            <a:r>
              <a:rPr lang="ru-RU" b="1" i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Числовые последовательности вокруг нас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Картинки по запросу притча про мудреца и лук и ц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6492" y="4500570"/>
            <a:ext cx="374780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2" name="Picture 12" descr="Картинки по запросу притча про мудреца и мишень це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6924" y="500042"/>
            <a:ext cx="7059751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притч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603411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714356"/>
            <a:ext cx="7858180" cy="4643470"/>
          </a:xfrm>
        </p:spPr>
        <p:txBody>
          <a:bodyPr/>
          <a:lstStyle/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Цель урока: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Изучение новых видов числовых последовательностей, их применение в практической деятельности.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повторить изученный материал;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 познакомиться с новыми видами числовых последовательностей;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3) показать связь математики с другими науками.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42976" y="1571612"/>
          <a:ext cx="7786742" cy="28850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3334"/>
                <a:gridCol w="6083408"/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группа</a:t>
                      </a:r>
                    </a:p>
                    <a:p>
                      <a:pPr algn="l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(Аналитический способ задания)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группа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7; 21; 35; 49; 63;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77      (Словесный способ задания)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81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группа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729;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9;  27;  81;  243;  3 (Табличный способ задания)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814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группа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30;  5;  10;  15;  25;  20  (Графический способ задания)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1785926"/>
            <a:ext cx="2021912" cy="53378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00100" y="428604"/>
            <a:ext cx="78581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 №2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Составить числовую последовательность;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 Определить вид последовательности, свойства;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            3) Задайте последовательность различными способами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4500570"/>
            <a:ext cx="404119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4500570"/>
            <a:ext cx="2310840" cy="148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5429264"/>
            <a:ext cx="2413362" cy="67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6072206"/>
            <a:ext cx="601178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3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Тема13</Template>
  <TotalTime>2059</TotalTime>
  <Words>472</Words>
  <Application>Microsoft Office PowerPoint</Application>
  <PresentationFormat>Экран (4:3)</PresentationFormat>
  <Paragraphs>116</Paragraphs>
  <Slides>18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Тема13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Числовые последовательности вокруг нас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Числа Фибоначчи: кролики, Вселенная, математика, красота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160</cp:revision>
  <dcterms:created xsi:type="dcterms:W3CDTF">2017-11-20T10:51:53Z</dcterms:created>
  <dcterms:modified xsi:type="dcterms:W3CDTF">2022-07-11T10:15:57Z</dcterms:modified>
</cp:coreProperties>
</file>