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76" r:id="rId4"/>
    <p:sldId id="257" r:id="rId5"/>
    <p:sldId id="277" r:id="rId6"/>
    <p:sldId id="258" r:id="rId7"/>
    <p:sldId id="259" r:id="rId8"/>
    <p:sldId id="278" r:id="rId9"/>
    <p:sldId id="279" r:id="rId10"/>
    <p:sldId id="280" r:id="rId11"/>
    <p:sldId id="281" r:id="rId12"/>
    <p:sldId id="260" r:id="rId13"/>
    <p:sldId id="261" r:id="rId14"/>
    <p:sldId id="262" r:id="rId15"/>
    <p:sldId id="263" r:id="rId16"/>
    <p:sldId id="264" r:id="rId17"/>
    <p:sldId id="275" r:id="rId18"/>
    <p:sldId id="282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83293A-228B-4AAD-9845-220CDFA53536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94D76A-E178-46F2-AD82-5E5A82107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17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41F44E-0C47-4F80-9964-5F32FB73055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4D76A-E178-46F2-AD82-5E5A821079C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0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4D76A-E178-46F2-AD82-5E5A821079C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0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4D76A-E178-46F2-AD82-5E5A821079C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0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4D76A-E178-46F2-AD82-5E5A821079C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06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4D76A-E178-46F2-AD82-5E5A821079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0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D284-A1CE-46ED-81BF-A89C30B3E8D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CC57-71F4-4E78-BCE6-7D29ED45E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D4AB-D271-4D48-A14C-4314C639D21E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8668-49B5-42E5-B2F5-FAC4A47A8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7AA-3DA0-43EA-BC67-E12B6D8BA81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88BFC-10C0-4587-A270-9D871B607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1BFF7-2EA7-45D2-8D64-FD6B659F6DAA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9BD6-1B4D-409C-BE18-276965E05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22BE-5633-40D2-8F0B-8ECA9143D86F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ED68B-9E8B-4922-9313-2D5CA9AC4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5B3F-42D9-4301-BE77-5611C37A43A7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9E89-DD08-47B1-82F1-3ABB8EDF9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8560-1174-457B-A720-01C110D8BD80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47E9-3B27-44C0-ACE3-48BB8C6BA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5D8A-FF5E-4B38-AE67-F5706F2EBDF5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C192A-B090-47B9-AF0F-1AD4C9D95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09FA-7135-4637-835E-4A3E65CD5B57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AFF5-4DD8-4B19-A4FC-2BE4FABD2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6F7E-0FFB-485E-82B7-CE68E2B513CE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C66AB-7893-41D7-A86A-6221D4469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02C5-AFB7-42C1-93F7-2FE362213511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FF8D-0897-40E2-9774-EF59D98FA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84DB7-A830-4D81-ACE9-D95D4C2F23E8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16BA8-5F9B-426B-8A8F-ED84E71BD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4" descr="C:\Documents and Settings\User\Рабочий стол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8734" y="-315913"/>
            <a:ext cx="9632734" cy="75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-348276" y="2149475"/>
            <a:ext cx="94922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452103"/>
                </a:solidFill>
                <a:latin typeface="Times New Roman" pitchFamily="18" charset="0"/>
              </a:rPr>
              <a:t>Презентация</a:t>
            </a:r>
          </a:p>
          <a:p>
            <a:pPr algn="ctr"/>
            <a:r>
              <a:rPr lang="ru-RU" sz="3600" b="1" i="1" dirty="0">
                <a:solidFill>
                  <a:srgbClr val="452103"/>
                </a:solidFill>
                <a:latin typeface="Times New Roman" pitchFamily="18" charset="0"/>
              </a:rPr>
              <a:t>и</a:t>
            </a:r>
            <a:r>
              <a:rPr lang="ru-RU" sz="3600" b="1" i="1" dirty="0" smtClean="0">
                <a:solidFill>
                  <a:srgbClr val="452103"/>
                </a:solidFill>
                <a:latin typeface="Times New Roman" pitchFamily="18" charset="0"/>
              </a:rPr>
              <a:t>сследовательской деятельности</a:t>
            </a:r>
          </a:p>
          <a:p>
            <a:pPr algn="ctr"/>
            <a:r>
              <a:rPr lang="ru-RU" sz="3600" b="1" i="1" dirty="0">
                <a:solidFill>
                  <a:srgbClr val="452103"/>
                </a:solidFill>
                <a:latin typeface="Times New Roman" pitchFamily="18" charset="0"/>
              </a:rPr>
              <a:t>н</a:t>
            </a:r>
            <a:r>
              <a:rPr lang="ru-RU" sz="3600" b="1" i="1" dirty="0" smtClean="0">
                <a:solidFill>
                  <a:srgbClr val="452103"/>
                </a:solidFill>
                <a:latin typeface="Times New Roman" pitchFamily="18" charset="0"/>
              </a:rPr>
              <a:t>а тему</a:t>
            </a:r>
            <a:endParaRPr lang="ru-RU" sz="3600" b="1" i="1" dirty="0">
              <a:solidFill>
                <a:srgbClr val="452103"/>
              </a:solidFill>
              <a:latin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452103"/>
                </a:solidFill>
                <a:latin typeface="Times New Roman" pitchFamily="18" charset="0"/>
              </a:rPr>
              <a:t>«Секреты шоколада»</a:t>
            </a:r>
          </a:p>
          <a:p>
            <a:pPr algn="ctr"/>
            <a:r>
              <a:rPr lang="ru-RU" sz="3600" b="1" i="1" dirty="0" smtClean="0">
                <a:solidFill>
                  <a:srgbClr val="452103"/>
                </a:solidFill>
                <a:latin typeface="Times New Roman" pitchFamily="18" charset="0"/>
              </a:rPr>
              <a:t>Возрастная </a:t>
            </a:r>
            <a:r>
              <a:rPr lang="ru-RU" sz="3600" b="1" i="1" dirty="0">
                <a:solidFill>
                  <a:srgbClr val="452103"/>
                </a:solidFill>
                <a:latin typeface="Times New Roman" pitchFamily="18" charset="0"/>
              </a:rPr>
              <a:t>группа: старшая (5-6 лет).</a:t>
            </a:r>
          </a:p>
        </p:txBody>
      </p:sp>
      <p:pic>
        <p:nvPicPr>
          <p:cNvPr id="14341" name="Picture 5" descr="C:\Documents and Settings\User\Рабочий стол\фетр\10784d0f9904b84dd7bbed24af13aa6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700" y="5011797"/>
            <a:ext cx="3024188" cy="21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C:\Documents and Settings\User\Рабочий стол\8 марта\shokolad2-680x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88734" y="-315913"/>
            <a:ext cx="9632734" cy="193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Прямоугольник 4"/>
          <p:cNvSpPr>
            <a:spLocks noChangeArrowheads="1"/>
          </p:cNvSpPr>
          <p:nvPr/>
        </p:nvSpPr>
        <p:spPr bwMode="auto">
          <a:xfrm>
            <a:off x="4421368" y="4865241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 smtClean="0">
                <a:solidFill>
                  <a:srgbClr val="452103"/>
                </a:solidFill>
                <a:latin typeface="Times New Roman" pitchFamily="18" charset="0"/>
              </a:rPr>
              <a:t>Воспитатель: </a:t>
            </a:r>
            <a:r>
              <a:rPr lang="ru-RU" sz="3200" b="1" i="1" dirty="0" err="1" smtClean="0">
                <a:solidFill>
                  <a:srgbClr val="452103"/>
                </a:solidFill>
                <a:latin typeface="Times New Roman" pitchFamily="18" charset="0"/>
              </a:rPr>
              <a:t>Темникова</a:t>
            </a:r>
            <a:r>
              <a:rPr lang="ru-RU" sz="3200" b="1" i="1" dirty="0" smtClean="0">
                <a:solidFill>
                  <a:srgbClr val="452103"/>
                </a:solidFill>
                <a:latin typeface="Times New Roman" pitchFamily="18" charset="0"/>
              </a:rPr>
              <a:t> Н.А </a:t>
            </a:r>
          </a:p>
          <a:p>
            <a:endParaRPr lang="ru-RU" sz="3200" i="1" dirty="0">
              <a:solidFill>
                <a:srgbClr val="452103"/>
              </a:solidFill>
              <a:latin typeface="Times New Roman" pitchFamily="18" charset="0"/>
            </a:endParaRPr>
          </a:p>
        </p:txBody>
      </p:sp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1371600" y="415131"/>
            <a:ext cx="60124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</a:rPr>
              <a:t>Муниципальное бюджетное дошкольное</a:t>
            </a:r>
          </a:p>
          <a:p>
            <a:pPr indent="228600"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</a:rPr>
              <a:t> образовательное учреждение </a:t>
            </a:r>
          </a:p>
          <a:p>
            <a:pPr indent="228600"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</a:rPr>
              <a:t>«Детский сад №8» г. Алейска.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2890" y="-37699"/>
            <a:ext cx="917733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218458"/>
            <a:ext cx="8981266" cy="565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Оксанка\Desktop\НОД по исследованию Темникова Н.А\IMG-20240318-WA01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1"/>
          <a:stretch/>
        </p:blipFill>
        <p:spPr bwMode="auto">
          <a:xfrm>
            <a:off x="-324544" y="1599568"/>
            <a:ext cx="3399477" cy="22614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Оксанка\Desktop\НОД по исследованию Темникова Н.А\IMG-20240318-WA017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2"/>
          <a:stretch/>
        </p:blipFill>
        <p:spPr bwMode="auto">
          <a:xfrm>
            <a:off x="6357723" y="147547"/>
            <a:ext cx="2692986" cy="2554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8" name="Picture 4" descr="C:\Users\Оксанка\Desktop\НОД по исследованию Темникова Н.А\IMG-20240318-WA01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" y="414908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9" name="Picture 5" descr="C:\Users\Оксанка\Desktop\НОД по исследованию Темникова Н.А\IMG-20240318-WA01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89" y="4010276"/>
            <a:ext cx="3571446" cy="26785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259632" y="72387"/>
            <a:ext cx="4788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Опыт №1. Свойства </a:t>
            </a:r>
            <a:r>
              <a:rPr lang="ru-RU" dirty="0" smtClean="0"/>
              <a:t>шоколада, </a:t>
            </a:r>
            <a:r>
              <a:rPr lang="ru-RU" dirty="0"/>
              <a:t>Классификация шоколада:1. Черный (горький) шоколад </a:t>
            </a:r>
          </a:p>
          <a:p>
            <a:r>
              <a:rPr lang="ru-RU" dirty="0"/>
              <a:t>2. Молочный шоколад </a:t>
            </a:r>
          </a:p>
          <a:p>
            <a:r>
              <a:rPr lang="ru-RU" dirty="0"/>
              <a:t>3. Белый шоколад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00646" y="1599568"/>
            <a:ext cx="2747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hangingPunct="0"/>
            <a:r>
              <a:rPr lang="ru-RU" sz="2000" i="1" dirty="0" smtClean="0">
                <a:solidFill>
                  <a:srgbClr val="452103"/>
                </a:solidFill>
                <a:latin typeface="Times New Roman" pitchFamily="18" charset="0"/>
              </a:rPr>
              <a:t>Сравнивали разные </a:t>
            </a:r>
            <a:r>
              <a:rPr lang="ru-RU" sz="2000" i="1" dirty="0">
                <a:solidFill>
                  <a:srgbClr val="452103"/>
                </a:solidFill>
                <a:latin typeface="Times New Roman" pitchFamily="18" charset="0"/>
              </a:rPr>
              <a:t>плитки </a:t>
            </a:r>
            <a:r>
              <a:rPr lang="ru-RU" sz="2000" i="1" dirty="0" smtClean="0">
                <a:solidFill>
                  <a:srgbClr val="452103"/>
                </a:solidFill>
                <a:latin typeface="Times New Roman" pitchFamily="18" charset="0"/>
              </a:rPr>
              <a:t>шоколада по цвету, пробовали на вкус, может ли ломаться, легко ли трется  </a:t>
            </a:r>
            <a:r>
              <a:rPr lang="ru-RU" sz="2000" i="1" dirty="0">
                <a:solidFill>
                  <a:srgbClr val="452103"/>
                </a:solidFill>
                <a:latin typeface="Times New Roman" pitchFamily="18" charset="0"/>
              </a:rPr>
              <a:t>на терке. Шоколад хрупкий с легкостью ломается, легко трется.</a:t>
            </a:r>
          </a:p>
        </p:txBody>
      </p:sp>
    </p:spTree>
    <p:extLst>
      <p:ext uri="{BB962C8B-B14F-4D97-AF65-F5344CB8AC3E}">
        <p14:creationId xmlns:p14="http://schemas.microsoft.com/office/powerpoint/2010/main" val="29784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560" y="-23813"/>
            <a:ext cx="917733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218458"/>
            <a:ext cx="8981266" cy="565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967" y="146735"/>
            <a:ext cx="7179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Опыт №2. Свойства шоколада в воде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 descr="C:\Users\Оксанка\Desktop\НОД по исследованию Темникова Н.А\IMG-20240318-WA01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4" r="26945" b="23469"/>
          <a:stretch/>
        </p:blipFill>
        <p:spPr bwMode="auto">
          <a:xfrm>
            <a:off x="-33338" y="1218459"/>
            <a:ext cx="4474985" cy="300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Оксанка\Desktop\НОД по исследованию Темникова Н.А\IMG-20240318-WA01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4"/>
          <a:stretch/>
        </p:blipFill>
        <p:spPr bwMode="auto">
          <a:xfrm>
            <a:off x="2987824" y="3068960"/>
            <a:ext cx="561662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46848" y="14438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just" eaLnBrk="0" hangingPunct="0"/>
            <a:r>
              <a:rPr lang="ru-RU" sz="2000" i="1" dirty="0" smtClean="0">
                <a:solidFill>
                  <a:srgbClr val="452103"/>
                </a:solidFill>
                <a:latin typeface="Times New Roman" pitchFamily="18" charset="0"/>
              </a:rPr>
              <a:t>Узнали свойство шоколада в горячей и холодной воде. </a:t>
            </a:r>
            <a:endParaRPr lang="ru-RU" sz="2000" i="1" dirty="0">
              <a:solidFill>
                <a:srgbClr val="45210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3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:\фетр\krasivie-fony-dlya-prezentacii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764704"/>
            <a:ext cx="9178925" cy="6883400"/>
          </a:xfrm>
        </p:spPr>
      </p:pic>
      <p:pic>
        <p:nvPicPr>
          <p:cNvPr id="20482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4704"/>
            <a:ext cx="9144000" cy="61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Опыт №3. Плавление шоколада в 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руках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800" dirty="0" smtClean="0"/>
          </a:p>
        </p:txBody>
      </p:sp>
      <p:pic>
        <p:nvPicPr>
          <p:cNvPr id="8194" name="Picture 2" descr="C:\Users\Оксанка\Desktop\НОД по исследованию Темникова Н.А\IMG-20240318-WA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75064"/>
            <a:ext cx="3596297" cy="269722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ксанка\Desktop\НОД по исследованию Темникова Н.А\IMG-20240318-WA0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312368" cy="24842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Оксанка\Desktop\НОД по исследованию Темникова Н.А\IMG-20240318-WA01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978" y="740154"/>
            <a:ext cx="4104456" cy="3078342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Оксанка\Desktop\НОД по исследованию Темникова Н.А\IMG-20240318-WA01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5362"/>
          <a:stretch/>
        </p:blipFill>
        <p:spPr bwMode="auto">
          <a:xfrm>
            <a:off x="395536" y="3536657"/>
            <a:ext cx="4012863" cy="332134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55823" y="3818496"/>
            <a:ext cx="4077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Увидели как шоколад тает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-42056"/>
            <a:ext cx="91789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4704"/>
            <a:ext cx="8892480" cy="61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14903" y="144500"/>
            <a:ext cx="28870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Опыт №4. Тонет не тонет.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 descr="C:\Users\Оксанка\Desktop\НОД по исследованию Темникова Н.А\IMG-20240318-WA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31" y="764704"/>
            <a:ext cx="5628116" cy="42210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67544" y="5445224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Проверяли какой шоколад тонет в воде, а какой- плавает и почему!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Польза и вред шоколада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0"/>
            <a:ext cx="917892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7390"/>
            <a:ext cx="8892480" cy="547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51720" y="197061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/>
                <a:ea typeface="Calibri"/>
              </a:rPr>
              <a:t>Пальчиковая гимнастика «Готовим шоколад». </a:t>
            </a:r>
            <a:endParaRPr lang="ru-RU" sz="3600" dirty="0"/>
          </a:p>
        </p:txBody>
      </p:sp>
      <p:pic>
        <p:nvPicPr>
          <p:cNvPr id="10243" name="Picture 3" descr="C:\Users\Оксанка\Desktop\НОД по исследованию Темникова Н.А\IMG-20240318-WA01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72" y="1397390"/>
            <a:ext cx="7457488" cy="559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38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5400"/>
            <a:ext cx="3203575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560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Обсуждение технологии приготовления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конфет.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Оксанка\Desktop\НОД по исследованию Темникова Н.А\IMG-20240318-WA00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830" r="19777" b="10296"/>
          <a:stretch/>
        </p:blipFill>
        <p:spPr bwMode="auto">
          <a:xfrm>
            <a:off x="179512" y="1484784"/>
            <a:ext cx="3906498" cy="368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7" name="Picture 3" descr="C:\Users\Оксанка\Desktop\НОД по исследованию Темникова Н.А\IMG-20240318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26" y="2420888"/>
            <a:ext cx="4740037" cy="3980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4584700" y="915988"/>
            <a:ext cx="4016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i="1" dirty="0">
              <a:solidFill>
                <a:srgbClr val="452103"/>
              </a:solidFill>
              <a:latin typeface="Times New Roman" pitchFamily="18" charset="0"/>
            </a:endParaRPr>
          </a:p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0568" y="33121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риготовление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конфет для Бабы –Яги</a:t>
            </a:r>
            <a:endParaRPr lang="ru-RU" dirty="0"/>
          </a:p>
        </p:txBody>
      </p:sp>
      <p:pic>
        <p:nvPicPr>
          <p:cNvPr id="12290" name="Picture 2" descr="C:\Users\Оксанка\Desktop\НОД по исследованию Темникова Н.А\IMG-20240318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4" y="1079281"/>
            <a:ext cx="3810068" cy="28575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2291" name="Picture 3" descr="C:\Users\Оксанка\Desktop\НОД по исследованию Темникова Н.А\IMG-20240318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73" y="915988"/>
            <a:ext cx="3194236" cy="4258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292" name="Picture 4" descr="C:\Users\Оксанка\Desktop\НОД по исследованию Темникова Н.А\IMG-20240318-WA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7112"/>
            <a:ext cx="3605063" cy="24208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5602" y="1285320"/>
            <a:ext cx="2282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hangingPunct="0"/>
            <a:r>
              <a:rPr lang="ru-RU" sz="2000" i="1" dirty="0">
                <a:solidFill>
                  <a:srgbClr val="452103"/>
                </a:solidFill>
                <a:latin typeface="Times New Roman" pitchFamily="18" charset="0"/>
              </a:rPr>
              <a:t>в результате данного эксперимента, через несколько минут улучшается настроение.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35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5"/>
          <p:cNvSpPr>
            <a:spLocks noChangeArrowheads="1"/>
          </p:cNvSpPr>
          <p:nvPr/>
        </p:nvSpPr>
        <p:spPr bwMode="auto">
          <a:xfrm>
            <a:off x="3000375" y="357188"/>
            <a:ext cx="248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452103"/>
                </a:solidFill>
                <a:latin typeface="Times New Roman" pitchFamily="18" charset="0"/>
              </a:rPr>
              <a:t>.</a:t>
            </a:r>
            <a:endParaRPr lang="ru-RU" sz="2000" b="1" i="1" dirty="0">
              <a:solidFill>
                <a:srgbClr val="452103"/>
              </a:solidFill>
              <a:latin typeface="Times New Roman" pitchFamily="18" charset="0"/>
            </a:endParaRPr>
          </a:p>
        </p:txBody>
      </p:sp>
      <p:pic>
        <p:nvPicPr>
          <p:cNvPr id="13314" name="Picture 2" descr="C:\Users\Оксанка\Desktop\НОД по исследованию Темникова Н.А\IMG-20240318-WA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188"/>
            <a:ext cx="4105275" cy="307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Оксанка\Desktop\НОД по исследованию Темникова Н.А\IMG-20240318-WA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59717"/>
            <a:ext cx="4896247" cy="36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20183" y="4766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Конфеты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мы отправим по почте, на адрес: «Дремучий лес, избушка на курьих ножках», для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Бабы-Яги. Остальными конфетами угостили гостей.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7338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2160240"/>
          </a:xfrm>
        </p:spPr>
        <p:txBody>
          <a:bodyPr/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452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>
                <a:solidFill>
                  <a:srgbClr val="452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кусочек шоколада </a:t>
            </a:r>
            <a:r>
              <a:rPr lang="ru-RU" sz="2000" i="1" dirty="0" smtClean="0">
                <a:solidFill>
                  <a:srgbClr val="452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 smtClean="0">
                <a:solidFill>
                  <a:srgbClr val="452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452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i="1" dirty="0">
                <a:solidFill>
                  <a:srgbClr val="452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лучшее средство от плохого настроения и усталости</a:t>
            </a:r>
            <a:r>
              <a:rPr lang="ru-RU" sz="2000" i="1" dirty="0" smtClean="0">
                <a:solidFill>
                  <a:srgbClr val="452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i="1" dirty="0" smtClean="0">
                <a:solidFill>
                  <a:srgbClr val="4521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Оксанка\Desktop\НОД по исследованию Темникова Н.А\IMG-20240318-WA0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59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Оксанка\Desktop\НОД по исследованию Темникова Н.А\IMG-20240318-WA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"/>
            <a:ext cx="4139951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Оксанка\Desktop\НОД по исследованию Темникова Н.А\IMG-20240318-WA00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7619" r="13932"/>
          <a:stretch/>
        </p:blipFill>
        <p:spPr bwMode="auto">
          <a:xfrm>
            <a:off x="31156" y="3861048"/>
            <a:ext cx="4135403" cy="29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Оксанка\Desktop\НОД по исследованию Темникова Н.А\IMG-20240318-WA00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69" y="3861048"/>
            <a:ext cx="452024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21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672"/>
            <a:ext cx="867645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-8945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  <a:ea typeface="Calibri"/>
              </a:rPr>
              <a:t>Итог занятия:</a:t>
            </a:r>
          </a:p>
          <a:p>
            <a:r>
              <a:rPr lang="ru-RU" sz="3200" dirty="0" smtClean="0">
                <a:latin typeface="Times New Roman"/>
                <a:ea typeface="Calibri"/>
              </a:rPr>
              <a:t>Дети познакомились с </a:t>
            </a:r>
            <a:r>
              <a:rPr lang="ru-RU" sz="3200" dirty="0">
                <a:latin typeface="Times New Roman"/>
                <a:ea typeface="Calibri"/>
              </a:rPr>
              <a:t>историей шоколада, </a:t>
            </a:r>
            <a:r>
              <a:rPr lang="ru-RU" sz="3200" dirty="0" smtClean="0">
                <a:latin typeface="Times New Roman"/>
                <a:ea typeface="Calibri"/>
              </a:rPr>
              <a:t>расширили </a:t>
            </a:r>
            <a:r>
              <a:rPr lang="ru-RU" sz="3200" dirty="0">
                <a:latin typeface="Times New Roman"/>
                <a:ea typeface="Calibri"/>
              </a:rPr>
              <a:t>представление </a:t>
            </a:r>
            <a:r>
              <a:rPr lang="ru-RU" sz="3200" dirty="0" smtClean="0">
                <a:latin typeface="Times New Roman"/>
                <a:ea typeface="Calibri"/>
              </a:rPr>
              <a:t>о </a:t>
            </a:r>
            <a:r>
              <a:rPr lang="ru-RU" sz="3200" dirty="0">
                <a:latin typeface="Times New Roman"/>
                <a:ea typeface="Calibri"/>
              </a:rPr>
              <a:t>свойствах шоколада (сладкий, горький, растворяется, тонет, не тонет, хрупкий) через элементарное </a:t>
            </a:r>
            <a:r>
              <a:rPr lang="ru-RU" sz="3200" dirty="0" smtClean="0">
                <a:latin typeface="Times New Roman"/>
                <a:ea typeface="Calibri"/>
              </a:rPr>
              <a:t>экспериментирование.</a:t>
            </a:r>
          </a:p>
          <a:p>
            <a:r>
              <a:rPr lang="ru-RU" sz="3200" dirty="0" smtClean="0">
                <a:latin typeface="Times New Roman"/>
                <a:ea typeface="Calibri"/>
              </a:rPr>
              <a:t> В ходе образовательной деятельности дети свободно общались со сверстниками, задавали вопросы, делали выводы, наблюдали, </a:t>
            </a:r>
          </a:p>
          <a:p>
            <a:r>
              <a:rPr lang="ru-RU" sz="3200" dirty="0" smtClean="0">
                <a:latin typeface="Times New Roman"/>
                <a:ea typeface="Calibri"/>
              </a:rPr>
              <a:t>концентрировали внимание. 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4" descr="C:\Documents and Settings\User\Рабочий стол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91264" cy="42862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6388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35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51521" y="1928813"/>
            <a:ext cx="86067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6390" name="Picture 2" descr="C:\Documents and Settings\User\Рабочий стол\фетр\ki042017-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C:\Documents and Settings\User\Рабочий стол\фетр\chocolate_begi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237038"/>
            <a:ext cx="36433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1" y="2060848"/>
            <a:ext cx="82809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Цель: Познакомить детей с историей шоколада, сформировать и расширить представление воспитанников о свойствах шоколада (сладкий, горький, растворяется, тонет, не тонет, хрупкий) через элементарное экспериментирование. </a:t>
            </a:r>
            <a:endParaRPr lang="ru-RU" sz="28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576" y="0"/>
            <a:ext cx="9756576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4585" y="0"/>
            <a:ext cx="32035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-450812" y="3446291"/>
            <a:ext cx="9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algn="just"/>
            <a:r>
              <a:rPr lang="ru-RU" sz="6600" b="1" i="1" dirty="0" smtClean="0">
                <a:solidFill>
                  <a:srgbClr val="002060"/>
                </a:solidFill>
                <a:latin typeface="Times New Roman" pitchFamily="18" charset="0"/>
              </a:rPr>
              <a:t>Спасибо за внимание !</a:t>
            </a:r>
            <a:endParaRPr lang="ru-RU" sz="66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3819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  <a:t>Я ведь – лакомство для всех!</a:t>
            </a:r>
            <a:b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  <a:t>Есть во мне изюм, орех,</a:t>
            </a:r>
            <a:b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  <a:t>Вафли, разная начинка,</a:t>
            </a:r>
            <a:b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  <a:t>Что положат в серединку.</a:t>
            </a:r>
            <a:b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  <a:t>Мне любой бывает рад –</a:t>
            </a:r>
            <a:b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</a:br>
            <a:r>
              <a:rPr lang="ru-RU" sz="2800" b="1" i="1" dirty="0">
                <a:solidFill>
                  <a:srgbClr val="452103"/>
                </a:solidFill>
                <a:latin typeface="Times New Roman" pitchFamily="18" charset="0"/>
              </a:rPr>
              <a:t>Люди любят … шоколад!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4" descr="C:\Documents and Settings\User\Рабочий стол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91264" cy="42862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6388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35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51521" y="1928813"/>
            <a:ext cx="86067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6390" name="Picture 2" descr="C:\Documents and Settings\User\Рабочий стол\фетр\ki042017-5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C:\Documents and Settings\User\Рабочий стол\фетр\chocolate_begi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237038"/>
            <a:ext cx="36433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422" y="1851769"/>
            <a:ext cx="835292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-Познакомить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историей возникновение шоколада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Познакомить детей с разными видами шоколада и изучить его свойства.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-Познакомить с пользой и вредом шоколада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Развитие любознательности.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-Развитие свободного общения со сверстниками и взрослым в ходе образовательной деятельности.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-Развитие у детей внимания, памяти.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-Развитие мыслительных способностей (умение формулировать вопросы, сравнивать объекты, обобщать и систематизировать, делать выводы);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-Развитие логического мышления;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-Совершенствование умения наблюдать за ходом эксперимента, длительно концентрировать внимание.</a:t>
            </a:r>
          </a:p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Воспитывать чувство уважения к труду людей и познакомить с профессией шоколатье.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Закрепление умения выслушивать и следовать инструкциям взрослого;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-Воспитание усидчивости и аккуратности, ответственности за порядок на рабочем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месте.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:\фетр\krasivie-fony-dlya-prezentacii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763"/>
            <a:ext cx="9144000" cy="6858001"/>
          </a:xfrm>
        </p:spPr>
      </p:pic>
      <p:pic>
        <p:nvPicPr>
          <p:cNvPr id="17410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35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611188" y="2565400"/>
            <a:ext cx="8229600" cy="3743325"/>
          </a:xfrm>
        </p:spPr>
        <p:txBody>
          <a:bodyPr/>
          <a:lstStyle/>
          <a:p>
            <a:pPr algn="l" eaLnBrk="1" hangingPunct="1"/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</a:rPr>
              <a:t>Мотивация и методы стимулирования деятельности детей</a:t>
            </a:r>
            <a:r>
              <a:rPr lang="ru-RU" sz="2400" i="1" dirty="0" smtClean="0">
                <a:solidFill>
                  <a:srgbClr val="452103"/>
                </a:solidFill>
                <a:latin typeface="Times New Roman" pitchFamily="18" charset="0"/>
              </a:rPr>
              <a:t>:</a:t>
            </a:r>
            <a:br>
              <a:rPr lang="ru-RU" sz="2400" i="1" dirty="0" smtClean="0">
                <a:solidFill>
                  <a:srgbClr val="452103"/>
                </a:solidFill>
                <a:latin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</a:rPr>
              <a:t>1.Развития эмоционального стимулирование  - появление сказочного персонажа.</a:t>
            </a:r>
            <a:br>
              <a:rPr lang="ru-RU" sz="2400" i="1" dirty="0" smtClean="0">
                <a:latin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</a:rPr>
              <a:t>2.Развитие познавательного интереса –создание проблемной ситуации, решение проблемы с помощью творческого поиска.</a:t>
            </a:r>
          </a:p>
        </p:txBody>
      </p:sp>
      <p:pic>
        <p:nvPicPr>
          <p:cNvPr id="17412" name="Picture 3" descr="C:\Documents and Settings\User\Рабочий стол\8 марта\shok_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:\фетр\krasivie-fony-dlya-prezentacii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763"/>
            <a:ext cx="9144000" cy="6858001"/>
          </a:xfrm>
        </p:spPr>
      </p:pic>
      <p:pic>
        <p:nvPicPr>
          <p:cNvPr id="17410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0357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611188" y="2565400"/>
            <a:ext cx="8229600" cy="3743325"/>
          </a:xfrm>
        </p:spPr>
        <p:txBody>
          <a:bodyPr anchor="t"/>
          <a:lstStyle/>
          <a:p>
            <a:pPr algn="just"/>
            <a:r>
              <a:rPr lang="ru-RU" sz="1800" u="sng" dirty="0">
                <a:solidFill>
                  <a:srgbClr val="111111"/>
                </a:solidFill>
                <a:latin typeface="Arial"/>
              </a:rPr>
              <a:t>Методические приемы</a:t>
            </a:r>
            <a:r>
              <a:rPr lang="ru-RU" sz="1800" dirty="0">
                <a:solidFill>
                  <a:srgbClr val="111111"/>
                </a:solidFill>
                <a:latin typeface="Arial"/>
              </a:rPr>
              <a:t>: словесные, наглядные, </a:t>
            </a:r>
            <a:r>
              <a:rPr lang="ru-RU" sz="1800" dirty="0" smtClean="0">
                <a:solidFill>
                  <a:srgbClr val="111111"/>
                </a:solidFill>
                <a:latin typeface="Arial"/>
              </a:rPr>
              <a:t>проблемно-поисковый, эксперимент, наблюдения.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3" descr="C:\Documents and Settings\User\Рабочий стол\8 марта\shok_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19" y="3339379"/>
            <a:ext cx="39751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0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068960"/>
            <a:ext cx="8748462" cy="380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User\Рабочий стол\8 марта\shok_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528" y="1946465"/>
            <a:ext cx="84249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28600" algn="just">
              <a:defRPr/>
            </a:pPr>
            <a:endParaRPr lang="ru-RU" sz="2400" b="1" i="1" dirty="0" smtClean="0">
              <a:solidFill>
                <a:srgbClr val="452103"/>
              </a:solidFill>
              <a:latin typeface="Times New Roman" pitchFamily="18" charset="0"/>
              <a:ea typeface="+mj-ea"/>
              <a:cs typeface="+mj-cs"/>
            </a:endParaRPr>
          </a:p>
          <a:p>
            <a:pPr indent="228600" algn="just">
              <a:defRPr/>
            </a:pPr>
            <a:r>
              <a:rPr lang="ru-RU" sz="2400" b="1" i="1" dirty="0" smtClean="0">
                <a:solidFill>
                  <a:srgbClr val="452103"/>
                </a:solidFill>
                <a:latin typeface="Times New Roman" pitchFamily="18" charset="0"/>
                <a:ea typeface="+mj-ea"/>
                <a:cs typeface="+mj-cs"/>
              </a:rPr>
              <a:t>Организационный </a:t>
            </a:r>
            <a:r>
              <a:rPr lang="ru-RU" sz="2400" b="1" i="1" dirty="0">
                <a:solidFill>
                  <a:srgbClr val="452103"/>
                </a:solidFill>
                <a:latin typeface="Times New Roman" pitchFamily="18" charset="0"/>
                <a:ea typeface="+mj-ea"/>
                <a:cs typeface="+mj-cs"/>
              </a:rPr>
              <a:t>момент.</a:t>
            </a:r>
          </a:p>
          <a:p>
            <a:pPr indent="228600" algn="just">
              <a:defRPr/>
            </a:pPr>
            <a:r>
              <a:rPr lang="ru-RU" sz="2400" b="1" i="1" dirty="0">
                <a:solidFill>
                  <a:srgbClr val="452103"/>
                </a:solidFill>
                <a:latin typeface="Times New Roman" pitchFamily="18" charset="0"/>
                <a:ea typeface="+mj-ea"/>
                <a:cs typeface="+mj-cs"/>
              </a:rPr>
              <a:t>Упражнение на эмоциональный настрой</a:t>
            </a:r>
          </a:p>
          <a:p>
            <a:pPr indent="228600" algn="just">
              <a:defRPr/>
            </a:pPr>
            <a:endParaRPr lang="ru-RU" sz="2400" b="1" i="1" dirty="0">
              <a:solidFill>
                <a:srgbClr val="452103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051" name="Picture 3" descr="C:\Users\Оксанка\Desktop\НОД по исследованию Темникова Н.А\IMG-20240318-WA0148 - копия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9" t="23801" b="19865"/>
          <a:stretch/>
        </p:blipFill>
        <p:spPr bwMode="auto">
          <a:xfrm>
            <a:off x="107504" y="3149156"/>
            <a:ext cx="3174892" cy="2327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2" name="Picture 4" descr="C:\Users\Оксанка\Desktop\НОД по исследованию Темникова Н.А\IMG-20240318-WA01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6" t="20786" r="16542" b="12413"/>
          <a:stretch/>
        </p:blipFill>
        <p:spPr bwMode="auto">
          <a:xfrm>
            <a:off x="5672753" y="3149156"/>
            <a:ext cx="3075710" cy="24106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ксанка\Desktop\НОД по исследованию Темникова Н.А\IMG-20240318-WA01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40" y="4809684"/>
            <a:ext cx="2454812" cy="18411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-23813"/>
            <a:ext cx="917733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6751"/>
            <a:ext cx="9036496" cy="56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91193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ea typeface="+mj-ea"/>
                <a:cs typeface="+mj-cs"/>
              </a:rPr>
              <a:t>Мотивация и методы стимулирования деятельности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+mj-cs"/>
              </a:rPr>
              <a:t>детей</a:t>
            </a:r>
            <a:r>
              <a:rPr lang="ru-RU" sz="2400" i="1" dirty="0" smtClean="0">
                <a:solidFill>
                  <a:srgbClr val="452103"/>
                </a:solidFill>
                <a:latin typeface="Times New Roman" pitchFamily="18" charset="0"/>
                <a:ea typeface="+mj-ea"/>
                <a:cs typeface="+mj-cs"/>
              </a:rPr>
              <a:t>: появление сказочного персонажа –Баба-Яга.</a:t>
            </a:r>
            <a:r>
              <a:rPr lang="ru-RU" sz="2400" i="1" dirty="0">
                <a:solidFill>
                  <a:srgbClr val="452103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ru-RU" sz="2400" i="1" dirty="0">
                <a:solidFill>
                  <a:srgbClr val="452103"/>
                </a:solidFill>
                <a:latin typeface="Times New Roman" pitchFamily="18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074" name="Picture 2" descr="C:\Users\Оксанка\Desktop\НОД по исследованию Темникова Н.А\IMG-20240318-WA0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1" y="1279717"/>
            <a:ext cx="4148447" cy="3111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Оксанка\Desktop\НОД по исследованию Темникова Н.А\IMG-20240318-WA01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29" y="3417093"/>
            <a:ext cx="4523656" cy="33927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-23813"/>
            <a:ext cx="917733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6751"/>
            <a:ext cx="9036496" cy="56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91193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ea typeface="+mj-ea"/>
                <a:cs typeface="+mj-cs"/>
              </a:rPr>
              <a:t>Рассказ о происхождении шоколада с помощью презентации </a:t>
            </a:r>
            <a:endParaRPr lang="ru-RU" dirty="0"/>
          </a:p>
        </p:txBody>
      </p:sp>
      <p:pic>
        <p:nvPicPr>
          <p:cNvPr id="4098" name="Picture 2" descr="C:\Users\Оксанка\Desktop\НОД по исследованию Темникова Н.А\IMG-20240318-WA01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7429"/>
            <a:ext cx="2687398" cy="201554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ка\Desktop\НОД по исследованию Темникова Н.А\IMG-20240318-WA01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4437111"/>
            <a:ext cx="2661177" cy="199588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Оксанка\Desktop\НОД по исследованию Темникова Н.А\IMG-20240318-WA01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37" y="2009177"/>
            <a:ext cx="5419959" cy="4064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:\фетр\krasivie-fony-dlya-prezentacii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338" y="-23813"/>
            <a:ext cx="9177338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H:\фетр\krasivie-fony-dlya-prezentacii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338" y="1183682"/>
            <a:ext cx="9036496" cy="568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40494" y="11663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</a:rPr>
              <a:t>Физкультминутка «Веселый шоколад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».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Отправление в лабораторию для изучения шоколада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</a:rPr>
              <a:t>Повторение правил как вести себя в лаборатории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Оксанка\Desktop\НОД по исследованию Темникова Н.А\IMG-20240318-WA0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" y="1197991"/>
            <a:ext cx="3255977" cy="2441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ксанка\Desktop\НОД по исследованию Темникова Н.А\IMG-20240318-WA01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39" y="1163711"/>
            <a:ext cx="3669351" cy="2752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4" name="Picture 4" descr="C:\Users\Оксанка\Desktop\НОД по исследованию Темникова Н.А\IMG-20240318-WA01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87670"/>
            <a:ext cx="3960440" cy="297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09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340</Words>
  <Application>Microsoft Office PowerPoint</Application>
  <PresentationFormat>Экран (4:3)</PresentationFormat>
  <Paragraphs>72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Мотивация и методы стимулирования деятельности детей: 1.Развития эмоционального стимулирование  - появление сказочного персонажа.  2.Развитие познавательного интереса –создание проблемной ситуации, решение проблемы с помощью творческого поиска.</vt:lpstr>
      <vt:lpstr>Методические приемы: словесные, наглядные, проблемно-поисковый, эксперимент, наблюдения.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№3. Плавление шоколада в руках </vt:lpstr>
      <vt:lpstr>Презентация PowerPoint</vt:lpstr>
      <vt:lpstr>Польза и вред шоколада</vt:lpstr>
      <vt:lpstr>Презентация PowerPoint</vt:lpstr>
      <vt:lpstr>Презентация PowerPoint</vt:lpstr>
      <vt:lpstr>Презентация PowerPoint</vt:lpstr>
      <vt:lpstr> – Небольшой кусочек шоколада  — лучшее средство от плохого настроения и усталости.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111</cp:revision>
  <dcterms:modified xsi:type="dcterms:W3CDTF">2024-03-19T09:52:02Z</dcterms:modified>
</cp:coreProperties>
</file>