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0" r:id="rId5"/>
    <p:sldId id="265" r:id="rId6"/>
    <p:sldId id="262" r:id="rId7"/>
    <p:sldId id="264" r:id="rId8"/>
    <p:sldId id="267" r:id="rId9"/>
    <p:sldId id="268" r:id="rId10"/>
    <p:sldId id="269" r:id="rId11"/>
    <p:sldId id="257" r:id="rId12"/>
    <p:sldId id="270" r:id="rId13"/>
    <p:sldId id="271" r:id="rId14"/>
    <p:sldId id="274" r:id="rId15"/>
    <p:sldId id="263" r:id="rId16"/>
    <p:sldId id="273" r:id="rId17"/>
    <p:sldId id="272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>
        <p:scale>
          <a:sx n="92" d="100"/>
          <a:sy n="92" d="100"/>
        </p:scale>
        <p:origin x="-11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A5E5-8889-4994-AFA1-DDDC1C524BE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54BF9-1467-45B3-9EF6-3FFFBD081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A5E5-8889-4994-AFA1-DDDC1C524BE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54BF9-1467-45B3-9EF6-3FFFBD081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A5E5-8889-4994-AFA1-DDDC1C524BE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54BF9-1467-45B3-9EF6-3FFFBD081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A5E5-8889-4994-AFA1-DDDC1C524BE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54BF9-1467-45B3-9EF6-3FFFBD081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A5E5-8889-4994-AFA1-DDDC1C524BE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54BF9-1467-45B3-9EF6-3FFFBD081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A5E5-8889-4994-AFA1-DDDC1C524BE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54BF9-1467-45B3-9EF6-3FFFBD081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A5E5-8889-4994-AFA1-DDDC1C524BE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54BF9-1467-45B3-9EF6-3FFFBD081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A5E5-8889-4994-AFA1-DDDC1C524BE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54BF9-1467-45B3-9EF6-3FFFBD081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A5E5-8889-4994-AFA1-DDDC1C524BE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54BF9-1467-45B3-9EF6-3FFFBD081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A5E5-8889-4994-AFA1-DDDC1C524BE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54BF9-1467-45B3-9EF6-3FFFBD081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2A5E5-8889-4994-AFA1-DDDC1C524BE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54BF9-1467-45B3-9EF6-3FFFBD081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F62A5E5-8889-4994-AFA1-DDDC1C524BE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054BF9-1467-45B3-9EF6-3FFFBD081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30108"/>
              </p:ext>
            </p:extLst>
          </p:nvPr>
        </p:nvGraphicFramePr>
        <p:xfrm>
          <a:off x="2032000" y="719666"/>
          <a:ext cx="8127999" cy="583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Дата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Исторические события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Русский князь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aseline="0" dirty="0" smtClean="0"/>
                        <a:t>  988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Владимир</a:t>
                      </a:r>
                      <a:endParaRPr lang="ru-RU" sz="2800" dirty="0"/>
                    </a:p>
                  </a:txBody>
                  <a:tcPr/>
                </a:tc>
              </a:tr>
              <a:tr h="1017694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Основание Москвы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1240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Александр Невский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Ледовое побоище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1380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Дмитрий Донской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Стояние на Угре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855779" y="1789384"/>
            <a:ext cx="2349062" cy="362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Крещение Руси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89273" y="2473036"/>
            <a:ext cx="2223654" cy="477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Юрий Долгорукий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5218" y="2473036"/>
            <a:ext cx="1974273" cy="477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1147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7049" y="3262743"/>
            <a:ext cx="2349062" cy="85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Битва на Неве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65218" y="4260273"/>
            <a:ext cx="2223655" cy="768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1242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89273" y="4260272"/>
            <a:ext cx="2431472" cy="768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cs typeface="Aharoni" panose="02010803020104030203" pitchFamily="2" charset="-79"/>
              </a:rPr>
              <a:t>Александр Невский</a:t>
            </a:r>
            <a:endParaRPr lang="ru-RU" sz="28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55779" y="5234152"/>
            <a:ext cx="2617076" cy="725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Куликовская  битва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31569" y="6117021"/>
            <a:ext cx="2490952" cy="378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1480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89273" y="6117021"/>
            <a:ext cx="2431472" cy="378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Иван </a:t>
            </a:r>
            <a:r>
              <a:rPr lang="en-US" sz="2800" dirty="0" smtClean="0">
                <a:solidFill>
                  <a:schemeClr val="bg1"/>
                </a:solidFill>
              </a:rPr>
              <a:t>III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  <p:bldP spid="11" grpId="0" animBg="1"/>
      <p:bldP spid="13" grpId="0" animBg="1"/>
      <p:bldP spid="2" grpId="0" animBg="1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601" y="187889"/>
            <a:ext cx="9858212" cy="6563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1" y="152401"/>
            <a:ext cx="5328744" cy="6540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21500" y="482600"/>
            <a:ext cx="4964684" cy="42672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Стрельцы, так называли людей которые составляли постоянное войско (армию). Стрельцы были опорой царя.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storiarusi.ru/img/vasilij-3-kar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429" y="0"/>
            <a:ext cx="7032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152/176102/img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1" y="0"/>
            <a:ext cx="6654799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75600" y="152400"/>
            <a:ext cx="3935984" cy="652780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+mn-lt"/>
              </a:rPr>
              <a:t>Опричники 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–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( воины ,которые не входили в состав Стрелецкого Войска),которые объезжали Русь, собирали налоги, убивали и грабили людей.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57438"/>
              </p:ext>
            </p:extLst>
          </p:nvPr>
        </p:nvGraphicFramePr>
        <p:xfrm>
          <a:off x="1655379" y="703900"/>
          <a:ext cx="9828924" cy="559495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276308"/>
                <a:gridCol w="3276308"/>
                <a:gridCol w="3276308"/>
              </a:tblGrid>
              <a:tr h="8095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Положительные стороны царя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Отрицательные стороны царя</a:t>
                      </a:r>
                      <a:endParaRPr lang="ru-RU" sz="2000" dirty="0"/>
                    </a:p>
                  </a:txBody>
                  <a:tcPr/>
                </a:tc>
              </a:tr>
              <a:tr h="20898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+mn-lt"/>
                        </a:rPr>
                        <a:t>Раздражительный</a:t>
                      </a:r>
                    </a:p>
                    <a:p>
                      <a:r>
                        <a:rPr lang="ru-RU" sz="2800" dirty="0" smtClean="0">
                          <a:latin typeface="+mn-lt"/>
                        </a:rPr>
                        <a:t>Умный</a:t>
                      </a:r>
                    </a:p>
                    <a:p>
                      <a:r>
                        <a:rPr lang="ru-RU" sz="2800" dirty="0" smtClean="0">
                          <a:latin typeface="+mn-lt"/>
                        </a:rPr>
                        <a:t>Начитанный</a:t>
                      </a:r>
                    </a:p>
                    <a:p>
                      <a:r>
                        <a:rPr lang="ru-RU" sz="2800" dirty="0" smtClean="0">
                          <a:latin typeface="+mn-lt"/>
                        </a:rPr>
                        <a:t>Подозрительный</a:t>
                      </a:r>
                    </a:p>
                    <a:p>
                      <a:r>
                        <a:rPr lang="ru-RU" sz="2800" dirty="0" smtClean="0">
                          <a:latin typeface="+mn-lt"/>
                        </a:rPr>
                        <a:t>Сборник Законов</a:t>
                      </a:r>
                      <a:r>
                        <a:rPr lang="ru-RU" sz="2800" baseline="0" dirty="0" smtClean="0">
                          <a:latin typeface="+mn-lt"/>
                        </a:rPr>
                        <a:t> «</a:t>
                      </a:r>
                      <a:r>
                        <a:rPr lang="ru-RU" sz="2800" dirty="0" smtClean="0">
                          <a:latin typeface="+mn-lt"/>
                        </a:rPr>
                        <a:t>Судебник»</a:t>
                      </a:r>
                    </a:p>
                    <a:p>
                      <a:r>
                        <a:rPr lang="ru-RU" sz="2800" dirty="0" smtClean="0">
                          <a:latin typeface="+mn-lt"/>
                        </a:rPr>
                        <a:t>Озлобленный</a:t>
                      </a:r>
                    </a:p>
                    <a:p>
                      <a:r>
                        <a:rPr lang="ru-RU" sz="2800" dirty="0" smtClean="0">
                          <a:latin typeface="+mn-lt"/>
                        </a:rPr>
                        <a:t>Расширил земли</a:t>
                      </a:r>
                    </a:p>
                    <a:p>
                      <a:r>
                        <a:rPr lang="ru-RU" sz="2800" dirty="0" smtClean="0">
                          <a:latin typeface="+mn-lt"/>
                        </a:rPr>
                        <a:t>Воины опричники</a:t>
                      </a:r>
                    </a:p>
                    <a:p>
                      <a:r>
                        <a:rPr lang="ru-RU" sz="2800" dirty="0" smtClean="0">
                          <a:latin typeface="+mn-lt"/>
                        </a:rPr>
                        <a:t>Создал армию (войско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8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32800"/>
              </p:ext>
            </p:extLst>
          </p:nvPr>
        </p:nvGraphicFramePr>
        <p:xfrm>
          <a:off x="2032000" y="472965"/>
          <a:ext cx="8128000" cy="616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54133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Положительные</a:t>
                      </a:r>
                      <a:r>
                        <a:rPr lang="ru-RU" sz="2800" baseline="0" dirty="0" smtClean="0"/>
                        <a:t> стороны царя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Отрицательные стороны царя</a:t>
                      </a:r>
                      <a:endParaRPr lang="ru-RU" sz="2800" dirty="0"/>
                    </a:p>
                  </a:txBody>
                  <a:tcPr/>
                </a:tc>
              </a:tr>
              <a:tr h="54133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Умный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Раздражительный</a:t>
                      </a:r>
                      <a:endParaRPr lang="ru-RU" sz="2800" dirty="0"/>
                    </a:p>
                  </a:txBody>
                  <a:tcPr/>
                </a:tc>
              </a:tr>
              <a:tr h="54133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Начитанный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Подозрительный</a:t>
                      </a:r>
                      <a:endParaRPr lang="ru-RU" sz="2800" dirty="0"/>
                    </a:p>
                  </a:txBody>
                  <a:tcPr/>
                </a:tc>
              </a:tr>
              <a:tr h="54133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Талантливый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озлобленный</a:t>
                      </a:r>
                      <a:endParaRPr lang="ru-RU" sz="2800" dirty="0"/>
                    </a:p>
                  </a:txBody>
                  <a:tcPr/>
                </a:tc>
              </a:tr>
              <a:tr h="98713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Сборник  законов  «Судебник»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Воины опричники</a:t>
                      </a:r>
                      <a:endParaRPr lang="ru-RU" sz="2800" dirty="0"/>
                    </a:p>
                  </a:txBody>
                  <a:tcPr/>
                </a:tc>
              </a:tr>
              <a:tr h="54133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Расширил </a:t>
                      </a:r>
                      <a:r>
                        <a:rPr lang="ru-RU" sz="2800" baseline="0" dirty="0" smtClean="0"/>
                        <a:t> земли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54133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Создал армию ( войско)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54133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Строил</a:t>
                      </a:r>
                      <a:r>
                        <a:rPr lang="ru-RU" sz="2800" baseline="0" dirty="0" smtClean="0"/>
                        <a:t> соборы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98713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Новые училища для образования народа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70037"/>
              </p:ext>
            </p:extLst>
          </p:nvPr>
        </p:nvGraphicFramePr>
        <p:xfrm>
          <a:off x="1450427" y="346841"/>
          <a:ext cx="10089931" cy="6243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9931"/>
              </a:tblGrid>
              <a:tr h="1248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48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48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48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48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Лента лицом вверх 6"/>
          <p:cNvSpPr/>
          <p:nvPr/>
        </p:nvSpPr>
        <p:spPr>
          <a:xfrm>
            <a:off x="1970690" y="394138"/>
            <a:ext cx="9774619" cy="1008994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Иван Грозный</a:t>
            </a:r>
            <a:endParaRPr lang="ru-RU" sz="3600" b="1" dirty="0"/>
          </a:p>
        </p:txBody>
      </p:sp>
      <p:sp>
        <p:nvSpPr>
          <p:cNvPr id="8" name="Лента лицом вверх 7"/>
          <p:cNvSpPr/>
          <p:nvPr/>
        </p:nvSpPr>
        <p:spPr>
          <a:xfrm>
            <a:off x="1418898" y="1592317"/>
            <a:ext cx="10657488" cy="85133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Умный, подозрительный</a:t>
            </a:r>
            <a:endParaRPr lang="ru-RU" sz="3600" b="1" dirty="0"/>
          </a:p>
        </p:txBody>
      </p:sp>
      <p:sp>
        <p:nvSpPr>
          <p:cNvPr id="3" name="Лента лицом вверх 2"/>
          <p:cNvSpPr/>
          <p:nvPr/>
        </p:nvSpPr>
        <p:spPr>
          <a:xfrm>
            <a:off x="1418899" y="2847109"/>
            <a:ext cx="10326411" cy="86203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/>
              <a:t>П</a:t>
            </a:r>
            <a:r>
              <a:rPr lang="ru-RU" sz="2400" b="1" dirty="0" smtClean="0"/>
              <a:t>равил, создавал, расширял </a:t>
            </a:r>
            <a:endParaRPr lang="ru-RU" sz="2400" b="1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1418899" y="4218710"/>
            <a:ext cx="10326410" cy="85205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Расширил территорию Руси</a:t>
            </a:r>
            <a:endParaRPr lang="ru-RU" sz="2400" b="1" dirty="0"/>
          </a:p>
        </p:txBody>
      </p:sp>
      <p:sp>
        <p:nvSpPr>
          <p:cNvPr id="5" name="Лента лицом вверх 4"/>
          <p:cNvSpPr/>
          <p:nvPr/>
        </p:nvSpPr>
        <p:spPr>
          <a:xfrm>
            <a:off x="1418899" y="5611091"/>
            <a:ext cx="10326410" cy="82046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Царь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447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370111"/>
              </p:ext>
            </p:extLst>
          </p:nvPr>
        </p:nvGraphicFramePr>
        <p:xfrm>
          <a:off x="1454727" y="374072"/>
          <a:ext cx="10453257" cy="6172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419"/>
                <a:gridCol w="3484419"/>
                <a:gridCol w="3484419"/>
              </a:tblGrid>
              <a:tr h="141095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Я знаю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Хочу знать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Узнал (а)</a:t>
                      </a:r>
                      <a:endParaRPr lang="ru-RU" sz="3600" dirty="0"/>
                    </a:p>
                  </a:txBody>
                  <a:tcPr/>
                </a:tc>
              </a:tr>
              <a:tr h="47619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41762" y="2867891"/>
            <a:ext cx="3223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 такое типография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37015" y="2170514"/>
            <a:ext cx="30133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каком году была издана первая книга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sz="2400" b="1" dirty="0" smtClean="0"/>
              <a:t>Как выглядела первая книга?</a:t>
            </a:r>
          </a:p>
          <a:p>
            <a:r>
              <a:rPr lang="ru-RU" sz="2400" b="1" dirty="0" smtClean="0"/>
              <a:t>Кто напечатал первую книгу?</a:t>
            </a:r>
          </a:p>
          <a:p>
            <a:r>
              <a:rPr lang="ru-RU" sz="2400" b="1" dirty="0" smtClean="0"/>
              <a:t>Какая книга считается первой печатной русской	 книгой?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4888" y="285057"/>
            <a:ext cx="565266" cy="448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37" y="40623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756" y="752532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756" y="1696431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64" y="263357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64" y="1259320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64" y="1696431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64" y="2172681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76" y="2157095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12" y="2157095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00" y="21573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88" y="31098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88" y="263357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88" y="21573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88" y="168107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88" y="12048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88" y="733944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37" y="728345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37" y="1204595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37" y="1680845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37" y="2157095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52" y="2157095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64" y="40623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64" y="358607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64" y="31098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378" y="21573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590" y="21573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1210194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14" y="2157095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26" y="2157095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06" y="21573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14" y="168107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02" y="2157095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756" y="1220181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166" y="2157095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37" y="358607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37" y="31098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378" y="31098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378" y="2633345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94" y="358607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6" name="Picture 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94" y="31098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7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94" y="263357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8" name="Picture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37" y="2633345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9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94" y="40623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0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37" y="453857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1" name="Picture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94" y="453857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2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94" y="501482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3" name="Picture 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94" y="5491076"/>
            <a:ext cx="585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8626" y="32725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1868" y="779663"/>
            <a:ext cx="33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1832" y="12736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817" y="173430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8626" y="22261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8626" y="2687035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1450" y="3163285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0882" y="132709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7676" y="179094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0882" y="222614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9699" y="268703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7061" y="317783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9699" y="364819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20463" y="412947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3482" y="7879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8197" y="1215634"/>
            <a:ext cx="29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5614" y="170347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3847" y="223560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5614" y="274026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1023" y="321258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01023" y="364819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7817" y="416924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9037" y="459203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46196" y="127479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4249" y="173557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6946196" y="221170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968638" y="274049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05" name="TextBox 1104"/>
          <p:cNvSpPr txBox="1"/>
          <p:nvPr/>
        </p:nvSpPr>
        <p:spPr>
          <a:xfrm>
            <a:off x="6985470" y="318349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06" name="TextBox 1105"/>
          <p:cNvSpPr txBox="1"/>
          <p:nvPr/>
        </p:nvSpPr>
        <p:spPr>
          <a:xfrm>
            <a:off x="6983066" y="36395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1107" name="TextBox 1106"/>
          <p:cNvSpPr txBox="1"/>
          <p:nvPr/>
        </p:nvSpPr>
        <p:spPr>
          <a:xfrm>
            <a:off x="6985470" y="416908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08" name="TextBox 1107"/>
          <p:cNvSpPr txBox="1"/>
          <p:nvPr/>
        </p:nvSpPr>
        <p:spPr>
          <a:xfrm>
            <a:off x="6968638" y="464237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09" name="TextBox 1108"/>
          <p:cNvSpPr txBox="1"/>
          <p:nvPr/>
        </p:nvSpPr>
        <p:spPr>
          <a:xfrm>
            <a:off x="6987073" y="506828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10" name="TextBox 1109"/>
          <p:cNvSpPr txBox="1"/>
          <p:nvPr/>
        </p:nvSpPr>
        <p:spPr>
          <a:xfrm>
            <a:off x="6946196" y="55445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11" name="TextBox 1110"/>
          <p:cNvSpPr txBox="1"/>
          <p:nvPr/>
        </p:nvSpPr>
        <p:spPr>
          <a:xfrm>
            <a:off x="8692938" y="849227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12" name="TextBox 1111"/>
          <p:cNvSpPr txBox="1"/>
          <p:nvPr/>
        </p:nvSpPr>
        <p:spPr>
          <a:xfrm>
            <a:off x="8692938" y="1274794"/>
            <a:ext cx="40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113" name="TextBox 1112"/>
          <p:cNvSpPr txBox="1"/>
          <p:nvPr/>
        </p:nvSpPr>
        <p:spPr>
          <a:xfrm>
            <a:off x="8692938" y="175092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14" name="TextBox 1113"/>
          <p:cNvSpPr txBox="1"/>
          <p:nvPr/>
        </p:nvSpPr>
        <p:spPr>
          <a:xfrm>
            <a:off x="8728846" y="222614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15" name="TextBox 1114"/>
          <p:cNvSpPr txBox="1"/>
          <p:nvPr/>
        </p:nvSpPr>
        <p:spPr>
          <a:xfrm>
            <a:off x="8739426" y="274026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16" name="TextBox 1115"/>
          <p:cNvSpPr txBox="1"/>
          <p:nvPr/>
        </p:nvSpPr>
        <p:spPr>
          <a:xfrm>
            <a:off x="8712174" y="316715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17" name="TextBox 1116"/>
          <p:cNvSpPr txBox="1"/>
          <p:nvPr/>
        </p:nvSpPr>
        <p:spPr>
          <a:xfrm>
            <a:off x="1686127" y="223560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18" name="TextBox 1117"/>
          <p:cNvSpPr txBox="1"/>
          <p:nvPr/>
        </p:nvSpPr>
        <p:spPr>
          <a:xfrm>
            <a:off x="2283938" y="222625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19" name="TextBox 1118"/>
          <p:cNvSpPr txBox="1"/>
          <p:nvPr/>
        </p:nvSpPr>
        <p:spPr>
          <a:xfrm>
            <a:off x="3449102" y="220455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20" name="TextBox 1119"/>
          <p:cNvSpPr txBox="1"/>
          <p:nvPr/>
        </p:nvSpPr>
        <p:spPr>
          <a:xfrm>
            <a:off x="4615067" y="22117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21" name="TextBox 1120"/>
          <p:cNvSpPr txBox="1"/>
          <p:nvPr/>
        </p:nvSpPr>
        <p:spPr>
          <a:xfrm>
            <a:off x="5830617" y="221055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22" name="TextBox 1121"/>
          <p:cNvSpPr txBox="1"/>
          <p:nvPr/>
        </p:nvSpPr>
        <p:spPr>
          <a:xfrm>
            <a:off x="6379644" y="223676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123" name="TextBox 1122"/>
          <p:cNvSpPr txBox="1"/>
          <p:nvPr/>
        </p:nvSpPr>
        <p:spPr>
          <a:xfrm>
            <a:off x="7546411" y="223560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24" name="TextBox 1123"/>
          <p:cNvSpPr txBox="1"/>
          <p:nvPr/>
        </p:nvSpPr>
        <p:spPr>
          <a:xfrm>
            <a:off x="8128993" y="222614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25" name="TextBox 1124"/>
          <p:cNvSpPr txBox="1"/>
          <p:nvPr/>
        </p:nvSpPr>
        <p:spPr>
          <a:xfrm>
            <a:off x="9303068" y="220184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26" name="Пятно 2 1125"/>
          <p:cNvSpPr/>
          <p:nvPr/>
        </p:nvSpPr>
        <p:spPr>
          <a:xfrm>
            <a:off x="2148093" y="28126"/>
            <a:ext cx="791585" cy="792123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1127" name="Пятно 2 1126"/>
          <p:cNvSpPr/>
          <p:nvPr/>
        </p:nvSpPr>
        <p:spPr>
          <a:xfrm>
            <a:off x="3460647" y="820249"/>
            <a:ext cx="756344" cy="764717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28" name="Пятно 2 1127"/>
          <p:cNvSpPr/>
          <p:nvPr/>
        </p:nvSpPr>
        <p:spPr>
          <a:xfrm>
            <a:off x="4536672" y="312673"/>
            <a:ext cx="812341" cy="76783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129" name="Пятно 2 1128"/>
          <p:cNvSpPr/>
          <p:nvPr/>
        </p:nvSpPr>
        <p:spPr>
          <a:xfrm>
            <a:off x="6327195" y="763059"/>
            <a:ext cx="775396" cy="788497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30" name="Пятно 2 1129"/>
          <p:cNvSpPr/>
          <p:nvPr/>
        </p:nvSpPr>
        <p:spPr>
          <a:xfrm>
            <a:off x="8012590" y="313257"/>
            <a:ext cx="812341" cy="76725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131" name="Пятно 2 1130"/>
          <p:cNvSpPr/>
          <p:nvPr/>
        </p:nvSpPr>
        <p:spPr>
          <a:xfrm>
            <a:off x="1125883" y="1750925"/>
            <a:ext cx="730323" cy="717492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024" grpId="0"/>
      <p:bldP spid="1025" grpId="0"/>
      <p:bldP spid="1105" grpId="0"/>
      <p:bldP spid="1106" grpId="0"/>
      <p:bldP spid="1107" grpId="0"/>
      <p:bldP spid="1108" grpId="0"/>
      <p:bldP spid="1109" grpId="0"/>
      <p:bldP spid="1110" grpId="0"/>
      <p:bldP spid="1111" grpId="0"/>
      <p:bldP spid="1112" grpId="0"/>
      <p:bldP spid="1113" grpId="0"/>
      <p:bldP spid="1114" grpId="0"/>
      <p:bldP spid="1115" grpId="0"/>
      <p:bldP spid="1116" grpId="0"/>
      <p:bldP spid="1117" grpId="0"/>
      <p:bldP spid="1118" grpId="0"/>
      <p:bldP spid="1119" grpId="0"/>
      <p:bldP spid="1120" grpId="0"/>
      <p:bldP spid="1121" grpId="0"/>
      <p:bldP spid="1122" grpId="0"/>
      <p:bldP spid="1123" grpId="0"/>
      <p:bldP spid="1124" grpId="0"/>
      <p:bldP spid="1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f55/00005d74-64b74446/hello_html_m158306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79" y="173420"/>
            <a:ext cx="3862552" cy="641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155324" y="1066800"/>
            <a:ext cx="5549462" cy="1509712"/>
          </a:xfrm>
        </p:spPr>
        <p:txBody>
          <a:bodyPr>
            <a:normAutofit/>
          </a:bodyPr>
          <a:lstStyle/>
          <a:p>
            <a:endParaRPr lang="ru-RU" sz="4400" b="1" dirty="0">
              <a:solidFill>
                <a:schemeClr val="accent6"/>
              </a:solidFill>
              <a:cs typeface="Aharoni" panose="02010803020104030203" pitchFamily="2" charset="-79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849007" y="1174531"/>
            <a:ext cx="5738648" cy="1308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Александр Невский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6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072/0016e3d1-7a604da2/1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16" y="378373"/>
            <a:ext cx="9144000" cy="62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34" y="0"/>
            <a:ext cx="5303071" cy="687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2592" y="1066800"/>
            <a:ext cx="5019663" cy="150971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cs typeface="Aharoni" panose="02010803020104030203" pitchFamily="2" charset="-79"/>
              </a:rPr>
              <a:t>Иван Калита</a:t>
            </a:r>
            <a:endParaRPr lang="ru-RU" sz="4800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06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heslide.ru/img/thumbs/2dd80fba1ec130ebcdb0c50cafe2fca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eslide.ru/img/thumbs/2dd80fba1ec130ebcdb0c50cafe2fca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theslide.ru/img/thumbs/2dd80fba1ec130ebcdb0c50cafe2fca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heslide.ru/img/thumbs/2dd80fba1ec130ebcdb0c50cafe2fca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heslide.ru/img/thumbs/2dd80fba1ec130ebcdb0c50cafe2fca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ic.pics.livejournal.com/sovet_victor/65652092/7040/704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834" y="215900"/>
            <a:ext cx="9191297" cy="645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лья Глазунов. Иван Грозны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477" y="241300"/>
            <a:ext cx="378284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9366" y="274320"/>
            <a:ext cx="5943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62497" y="425669"/>
            <a:ext cx="4540469" cy="945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Иван Грозный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5569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Россия в правление царя </a:t>
            </a:r>
            <a:b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Ивана Васильевича Грозного</a:t>
            </a:r>
            <a:endParaRPr lang="ru-RU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096814" y="1970690"/>
            <a:ext cx="9695793" cy="27904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Цель : узнать </a:t>
            </a:r>
            <a:r>
              <a:rPr lang="ru-RU" sz="3200" b="1" dirty="0"/>
              <a:t> </a:t>
            </a:r>
            <a:r>
              <a:rPr lang="ru-RU" sz="3200" b="1" dirty="0" smtClean="0"/>
              <a:t>о правлении царя Ивана Грозного 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344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images-cbir/1484737/aD-vyVz-n7iOnndzWWwOvA2180/oc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300" y="317500"/>
            <a:ext cx="8437617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videouroki.net/html/2015/04/25/98710439/98710439_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0"/>
            <a:ext cx="93472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920</TotalTime>
  <Words>236</Words>
  <Application>Microsoft Office PowerPoint</Application>
  <PresentationFormat>Произвольный</PresentationFormat>
  <Paragraphs>120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Россия в правление царя  Ивана Васильевича Грозного</vt:lpstr>
      <vt:lpstr>Презентация PowerPoint</vt:lpstr>
      <vt:lpstr>Презентация PowerPoint</vt:lpstr>
      <vt:lpstr>Презентация PowerPoint</vt:lpstr>
      <vt:lpstr>Стрельцы, так называли людей которые составляли постоянное войско (армию). Стрельцы были опорой царя.</vt:lpstr>
      <vt:lpstr>Презентация PowerPoint</vt:lpstr>
      <vt:lpstr>Опричники – ( воины ,которые не входили в состав Стрелецкого Войска),которые объезжали Русь, собирали налоги, убивали и грабили людей.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Виола</cp:lastModifiedBy>
  <cp:revision>59</cp:revision>
  <dcterms:created xsi:type="dcterms:W3CDTF">2022-02-19T19:56:36Z</dcterms:created>
  <dcterms:modified xsi:type="dcterms:W3CDTF">2022-03-04T18:12:04Z</dcterms:modified>
</cp:coreProperties>
</file>