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8" r:id="rId1"/>
  </p:sldMasterIdLst>
  <p:notesMasterIdLst>
    <p:notesMasterId r:id="rId23"/>
  </p:notesMasterIdLst>
  <p:sldIdLst>
    <p:sldId id="257" r:id="rId2"/>
    <p:sldId id="277" r:id="rId3"/>
    <p:sldId id="258" r:id="rId4"/>
    <p:sldId id="262" r:id="rId5"/>
    <p:sldId id="265" r:id="rId6"/>
    <p:sldId id="268" r:id="rId7"/>
    <p:sldId id="270" r:id="rId8"/>
    <p:sldId id="278" r:id="rId9"/>
    <p:sldId id="271" r:id="rId10"/>
    <p:sldId id="279" r:id="rId11"/>
    <p:sldId id="280" r:id="rId12"/>
    <p:sldId id="281" r:id="rId13"/>
    <p:sldId id="282" r:id="rId14"/>
    <p:sldId id="259" r:id="rId15"/>
    <p:sldId id="272" r:id="rId16"/>
    <p:sldId id="273" r:id="rId17"/>
    <p:sldId id="274" r:id="rId18"/>
    <p:sldId id="275" r:id="rId19"/>
    <p:sldId id="284" r:id="rId20"/>
    <p:sldId id="276" r:id="rId21"/>
    <p:sldId id="283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43" autoAdjust="0"/>
    <p:restoredTop sz="94660"/>
  </p:normalViewPr>
  <p:slideViewPr>
    <p:cSldViewPr>
      <p:cViewPr varScale="1">
        <p:scale>
          <a:sx n="110" d="100"/>
          <a:sy n="110" d="100"/>
        </p:scale>
        <p:origin x="-165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361BB8-2CCD-4D0F-860D-C2E1F3BCD8ED}" type="datetimeFigureOut">
              <a:rPr lang="ru-RU" smtClean="0"/>
              <a:pPr/>
              <a:t>23.01.2024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9C932E-1444-4FA5-B065-6E9C5DBC5F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676193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9C932E-1444-4FA5-B065-6E9C5DBC5FB6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957606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9C932E-1444-4FA5-B065-6E9C5DBC5FB6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191562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76840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706248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4878061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556633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3859879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752980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632691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733708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946644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241373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94096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23.01.2024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106991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23.01.2024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360954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23.01.2024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92176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531804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543057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749"/>
            <a:ext cx="1952272" cy="6852504"/>
            <a:chOff x="6627813" y="196102"/>
            <a:chExt cx="1952625" cy="5677649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6102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23.01.2024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73776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9" r:id="rId1"/>
    <p:sldLayoutId id="2147483840" r:id="rId2"/>
    <p:sldLayoutId id="2147483841" r:id="rId3"/>
    <p:sldLayoutId id="2147483842" r:id="rId4"/>
    <p:sldLayoutId id="2147483843" r:id="rId5"/>
    <p:sldLayoutId id="2147483844" r:id="rId6"/>
    <p:sldLayoutId id="2147483845" r:id="rId7"/>
    <p:sldLayoutId id="2147483846" r:id="rId8"/>
    <p:sldLayoutId id="2147483847" r:id="rId9"/>
    <p:sldLayoutId id="2147483848" r:id="rId10"/>
    <p:sldLayoutId id="2147483849" r:id="rId11"/>
    <p:sldLayoutId id="2147483850" r:id="rId12"/>
    <p:sldLayoutId id="2147483851" r:id="rId13"/>
    <p:sldLayoutId id="2147483852" r:id="rId14"/>
    <p:sldLayoutId id="2147483853" r:id="rId15"/>
    <p:sldLayoutId id="214748385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1316657"/>
            <a:ext cx="748883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/>
              <a:t>Проект</a:t>
            </a:r>
            <a:endParaRPr lang="ru-RU" sz="3200" dirty="0"/>
          </a:p>
          <a:p>
            <a:pPr algn="ctr"/>
            <a:r>
              <a:rPr lang="ru-RU" sz="3200" b="1" dirty="0"/>
              <a:t>«Влияние табачных изделий на </a:t>
            </a:r>
            <a:endParaRPr lang="ru-RU" sz="3200" dirty="0"/>
          </a:p>
          <a:p>
            <a:pPr algn="ctr"/>
            <a:r>
              <a:rPr lang="ru-RU" sz="3200" b="1" dirty="0"/>
              <a:t> организм подростка».</a:t>
            </a:r>
            <a:endParaRPr lang="ru-RU" sz="3200" dirty="0"/>
          </a:p>
          <a:p>
            <a:r>
              <a:rPr lang="ru-RU" sz="3200" dirty="0"/>
              <a:t> </a:t>
            </a:r>
          </a:p>
          <a:p>
            <a:r>
              <a:rPr lang="ru-RU" sz="2000" dirty="0"/>
              <a:t> </a:t>
            </a:r>
          </a:p>
          <a:p>
            <a:r>
              <a:rPr lang="ru-RU" sz="2000" dirty="0"/>
              <a:t> </a:t>
            </a:r>
          </a:p>
          <a:p>
            <a:r>
              <a:rPr lang="ru-RU" sz="2000" dirty="0"/>
              <a:t> </a:t>
            </a:r>
          </a:p>
          <a:p>
            <a:pPr algn="r"/>
            <a:r>
              <a:rPr lang="ru-RU" sz="2400" dirty="0" smtClean="0"/>
              <a:t>Докладчик:</a:t>
            </a:r>
            <a:endParaRPr lang="ru-RU" sz="2400" dirty="0"/>
          </a:p>
          <a:p>
            <a:pPr algn="r"/>
            <a:r>
              <a:rPr lang="ru-RU" sz="2400" dirty="0" err="1"/>
              <a:t>Еговцева</a:t>
            </a:r>
            <a:r>
              <a:rPr lang="ru-RU" sz="2400" dirty="0"/>
              <a:t> Светлана </a:t>
            </a:r>
          </a:p>
          <a:p>
            <a:pPr algn="r"/>
            <a:r>
              <a:rPr lang="ru-RU" sz="2400" dirty="0"/>
              <a:t>8 класс</a:t>
            </a:r>
          </a:p>
          <a:p>
            <a:pPr algn="r"/>
            <a:r>
              <a:rPr lang="ru-RU" sz="2400" dirty="0" smtClean="0"/>
              <a:t>Научный руководитель</a:t>
            </a:r>
            <a:r>
              <a:rPr lang="ru-RU" sz="2400" dirty="0"/>
              <a:t>:</a:t>
            </a:r>
          </a:p>
          <a:p>
            <a:pPr algn="r"/>
            <a:r>
              <a:rPr lang="ru-RU" sz="2400" dirty="0"/>
              <a:t>Басанова Е.А</a:t>
            </a:r>
            <a:r>
              <a:rPr lang="ru-RU" sz="2400" dirty="0" smtClean="0"/>
              <a:t>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1900376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5656" y="260648"/>
            <a:ext cx="75608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HNB</a:t>
            </a:r>
            <a:r>
              <a:rPr lang="ru-RU" dirty="0"/>
              <a:t> - системах нагревания табака появились в 1988 году, однако сначала не имела коммерческого </a:t>
            </a:r>
            <a:r>
              <a:rPr lang="ru-RU" dirty="0" smtClean="0"/>
              <a:t>успеха.</a:t>
            </a:r>
          </a:p>
          <a:p>
            <a:r>
              <a:rPr lang="ru-RU" b="1" dirty="0" err="1"/>
              <a:t>iQOS</a:t>
            </a:r>
            <a:r>
              <a:rPr lang="ru-RU" dirty="0"/>
              <a:t> - I </a:t>
            </a:r>
            <a:r>
              <a:rPr lang="ru-RU" dirty="0" err="1"/>
              <a:t>quit</a:t>
            </a:r>
            <a:r>
              <a:rPr lang="ru-RU" dirty="0"/>
              <a:t> </a:t>
            </a:r>
            <a:r>
              <a:rPr lang="ru-RU" dirty="0" err="1"/>
              <a:t>original</a:t>
            </a:r>
            <a:r>
              <a:rPr lang="ru-RU" dirty="0"/>
              <a:t> </a:t>
            </a:r>
            <a:r>
              <a:rPr lang="ru-RU" dirty="0" err="1"/>
              <a:t>smoking</a:t>
            </a:r>
            <a:r>
              <a:rPr lang="ru-RU" dirty="0"/>
              <a:t> (русск. «я бросаю обычное курение»).  </a:t>
            </a:r>
            <a:endParaRPr lang="ru-RU" dirty="0" smtClean="0"/>
          </a:p>
          <a:p>
            <a:r>
              <a:rPr lang="ru-RU" dirty="0"/>
              <a:t>	</a:t>
            </a:r>
            <a:r>
              <a:rPr lang="ru-RU" dirty="0" smtClean="0"/>
              <a:t>По </a:t>
            </a:r>
            <a:r>
              <a:rPr lang="ru-RU" dirty="0"/>
              <a:t>мнению компании, HNB в будущем полностью заменят табачные сигареты и </a:t>
            </a:r>
            <a:r>
              <a:rPr lang="ru-RU" dirty="0" err="1" smtClean="0"/>
              <a:t>вейпы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4941456" y="2241352"/>
            <a:ext cx="4202544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	В </a:t>
            </a:r>
            <a:r>
              <a:rPr lang="ru-RU" dirty="0"/>
              <a:t>составе наполнителей этих устройств присутствует </a:t>
            </a:r>
            <a:r>
              <a:rPr lang="ru-RU" b="1" u="sng" dirty="0"/>
              <a:t>никотин, </a:t>
            </a:r>
            <a:r>
              <a:rPr lang="ru-RU" dirty="0"/>
              <a:t>вызывающий крайне высокую зависимость, не табачные добавки и нередко </a:t>
            </a:r>
            <a:r>
              <a:rPr lang="ru-RU" b="1" dirty="0" err="1"/>
              <a:t>ароматизаторы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r>
              <a:rPr lang="ru-RU" dirty="0"/>
              <a:t>Пользователи ИНТ подвергаются воздействию токсичных </a:t>
            </a:r>
            <a:r>
              <a:rPr lang="ru-RU" u="sng" dirty="0"/>
              <a:t>химических веществ</a:t>
            </a:r>
            <a:r>
              <a:rPr lang="ru-RU" dirty="0"/>
              <a:t>, многие из которых </a:t>
            </a:r>
            <a:r>
              <a:rPr lang="ru-RU" u="sng" dirty="0"/>
              <a:t>вызывают </a:t>
            </a:r>
            <a:r>
              <a:rPr lang="ru-RU" u="sng" dirty="0" smtClean="0"/>
              <a:t>рак</a:t>
            </a:r>
            <a:r>
              <a:rPr lang="ru-RU" dirty="0" smtClean="0"/>
              <a:t>.</a:t>
            </a:r>
          </a:p>
          <a:p>
            <a:r>
              <a:rPr lang="ru-RU" b="1" u="sng" dirty="0"/>
              <a:t>доказательств</a:t>
            </a:r>
            <a:r>
              <a:rPr lang="ru-RU" dirty="0"/>
              <a:t> того, что эти изделия являются менее вредными по сравнению с обычными сигаретами, </a:t>
            </a:r>
            <a:r>
              <a:rPr lang="ru-RU" sz="2400" b="1" u="sng" dirty="0"/>
              <a:t>нет</a:t>
            </a:r>
            <a:r>
              <a:rPr lang="ru-RU" dirty="0"/>
              <a:t>. 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7710" y="4193704"/>
            <a:ext cx="4743746" cy="26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339557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1640" y="260648"/>
            <a:ext cx="763274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/>
              <a:t>Результаты газовой хроматографии и масс-спектрометрии показали, что в фильтре </a:t>
            </a:r>
            <a:r>
              <a:rPr lang="ru-RU" dirty="0" smtClean="0"/>
              <a:t>содержатся: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/>
              <a:t> </a:t>
            </a:r>
            <a:r>
              <a:rPr lang="ru-RU" b="1" dirty="0" err="1"/>
              <a:t>лактид</a:t>
            </a:r>
            <a:r>
              <a:rPr lang="ru-RU" b="1" dirty="0"/>
              <a:t>, </a:t>
            </a:r>
            <a:endParaRPr lang="ru-RU" b="1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b="1" dirty="0" smtClean="0"/>
              <a:t>ε-</a:t>
            </a:r>
            <a:r>
              <a:rPr lang="ru-RU" b="1" dirty="0" err="1" smtClean="0"/>
              <a:t>капролактон</a:t>
            </a:r>
            <a:r>
              <a:rPr lang="ru-RU" b="1" dirty="0" smtClean="0"/>
              <a:t>, </a:t>
            </a:r>
            <a:endParaRPr lang="ru-RU" b="1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b="1" dirty="0" smtClean="0"/>
              <a:t> </a:t>
            </a:r>
            <a:r>
              <a:rPr lang="ru-RU" b="1" dirty="0"/>
              <a:t>1,2-диацетин</a:t>
            </a:r>
            <a:r>
              <a:rPr lang="ru-RU" dirty="0"/>
              <a:t>, которые используются при изготовлении </a:t>
            </a:r>
            <a:r>
              <a:rPr lang="ru-RU" b="1" u="sng" dirty="0"/>
              <a:t>пластика</a:t>
            </a:r>
            <a:r>
              <a:rPr lang="ru-RU" b="1" dirty="0"/>
              <a:t>. </a:t>
            </a:r>
            <a:endParaRPr lang="ru-RU" b="1" dirty="0" smtClean="0"/>
          </a:p>
          <a:p>
            <a:pPr algn="just"/>
            <a:r>
              <a:rPr lang="ru-RU" dirty="0" smtClean="0"/>
              <a:t>Также </a:t>
            </a:r>
            <a:r>
              <a:rPr lang="ru-RU" dirty="0"/>
              <a:t>был обнаружен токсичный </a:t>
            </a:r>
            <a:endParaRPr lang="ru-RU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b="1" dirty="0" smtClean="0"/>
              <a:t>Формальдегид,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b="1" dirty="0" err="1" smtClean="0"/>
              <a:t>циангидрин</a:t>
            </a:r>
            <a:r>
              <a:rPr lang="ru-RU" b="1" dirty="0" smtClean="0"/>
              <a:t>, </a:t>
            </a:r>
          </a:p>
          <a:p>
            <a:pPr algn="just"/>
            <a:r>
              <a:rPr lang="ru-RU" dirty="0" smtClean="0"/>
              <a:t>применяемый </a:t>
            </a:r>
            <a:r>
              <a:rPr lang="ru-RU" b="1" dirty="0"/>
              <a:t>для производства резины</a:t>
            </a:r>
            <a:r>
              <a:rPr lang="ru-RU" dirty="0"/>
              <a:t>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43808" y="3212976"/>
            <a:ext cx="4358258" cy="3486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933107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7704" y="548680"/>
            <a:ext cx="288032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/>
              <a:t>В </a:t>
            </a:r>
            <a:r>
              <a:rPr lang="ru-RU" b="1" dirty="0"/>
              <a:t>дыме табака содержится более 30 ядовитых веществ</a:t>
            </a:r>
            <a:r>
              <a:rPr lang="ru-RU" dirty="0"/>
              <a:t>: Никотин, Углекислый газ Окись углерода, Синильная кислота, </a:t>
            </a:r>
            <a:r>
              <a:rPr lang="ru-RU" dirty="0" err="1"/>
              <a:t>Амиак</a:t>
            </a:r>
            <a:r>
              <a:rPr lang="ru-RU" dirty="0"/>
              <a:t>, Смолистые вещества, Органические кислоты и другие.</a:t>
            </a:r>
            <a:br>
              <a:rPr lang="ru-RU" dirty="0"/>
            </a:br>
            <a:r>
              <a:rPr lang="ru-RU" dirty="0"/>
              <a:t>Никотин относится к нервным </a:t>
            </a:r>
            <a:r>
              <a:rPr lang="ru-RU" dirty="0" smtClean="0"/>
              <a:t>ядам, </a:t>
            </a:r>
            <a:r>
              <a:rPr lang="ru-RU" dirty="0"/>
              <a:t>способствует учащению дыхания и сердцебиения, нарушение ритма сердечных сокращений, тошноте и рвоте.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32216" y="0"/>
            <a:ext cx="38602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45908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932040" y="404664"/>
            <a:ext cx="3960440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	Особенно </a:t>
            </a:r>
            <a:r>
              <a:rPr lang="ru-RU" dirty="0"/>
              <a:t>вредно курение для детей и подростков. Еще не окрепшие нервная и кровеносная системы болезненно реагируют на табак. При поступлении в организм окиси углерода развивается кислородное голодание, за счет того, что угарный газ легче соединяется с гемоглобином, чем кислород и доставляется с кровью ко всем тканям и органам человека. Статистические данные говорят: по сравнению с некурящими длительно курящие в 13 раз чаще страдают болезнями сердца, в 10 раз - язвой желудка. Курильщики составляют 96 - 100% всех больных раком легких.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780" r="5174"/>
          <a:stretch/>
        </p:blipFill>
        <p:spPr>
          <a:xfrm>
            <a:off x="251520" y="1484784"/>
            <a:ext cx="4602674" cy="4797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537480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42309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260648"/>
            <a:ext cx="7632848" cy="59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/>
              <a:t>ИТОГИ НАШЕГО </a:t>
            </a:r>
            <a:r>
              <a:rPr lang="ru-RU" sz="1400" b="1" dirty="0" smtClean="0"/>
              <a:t>ИССЛЕДОВАНИЯ подростковая группа</a:t>
            </a:r>
          </a:p>
          <a:p>
            <a:endParaRPr lang="ru-RU" sz="14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b="1" dirty="0"/>
              <a:t>86% </a:t>
            </a:r>
            <a:r>
              <a:rPr lang="ru-RU" sz="2000" dirty="0"/>
              <a:t>участников считают, что курение относиться к вредным привычкам.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b="1" dirty="0"/>
              <a:t>100%</a:t>
            </a:r>
            <a:r>
              <a:rPr lang="ru-RU" sz="2000" dirty="0"/>
              <a:t> участников ответили, что в их окружении есть курящие люди.</a:t>
            </a:r>
          </a:p>
          <a:p>
            <a:pPr algn="just"/>
            <a:r>
              <a:rPr lang="ru-RU" sz="2000" dirty="0"/>
              <a:t>На вопрос как вы считаете почему дети начинают курить мы получили </a:t>
            </a:r>
            <a:r>
              <a:rPr lang="ru-RU" sz="2000" dirty="0" smtClean="0"/>
              <a:t>следующие  </a:t>
            </a:r>
            <a:r>
              <a:rPr lang="ru-RU" sz="2000" dirty="0"/>
              <a:t>результаты: </a:t>
            </a:r>
            <a:endParaRPr lang="ru-RU" sz="2000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b="1" dirty="0" smtClean="0"/>
              <a:t>14</a:t>
            </a:r>
            <a:r>
              <a:rPr lang="ru-RU" sz="2000" b="1" dirty="0"/>
              <a:t>% </a:t>
            </a:r>
            <a:r>
              <a:rPr lang="ru-RU" sz="2000" dirty="0"/>
              <a:t>- берут пример с взрослых, </a:t>
            </a:r>
            <a:endParaRPr lang="ru-RU" sz="2000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b="1" dirty="0" smtClean="0"/>
              <a:t>14</a:t>
            </a:r>
            <a:r>
              <a:rPr lang="ru-RU" sz="2000" b="1" dirty="0"/>
              <a:t>% </a:t>
            </a:r>
            <a:r>
              <a:rPr lang="ru-RU" sz="2000" dirty="0"/>
              <a:t>из-за проблем; </a:t>
            </a:r>
            <a:endParaRPr lang="ru-RU" sz="2000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b="1" dirty="0" smtClean="0"/>
              <a:t>10</a:t>
            </a:r>
            <a:r>
              <a:rPr lang="ru-RU" sz="2000" b="1" dirty="0"/>
              <a:t>% </a:t>
            </a:r>
            <a:r>
              <a:rPr lang="ru-RU" sz="2000" dirty="0"/>
              <a:t>- пытаются быть крутыми; </a:t>
            </a:r>
            <a:endParaRPr lang="ru-RU" sz="2000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b="1" dirty="0" smtClean="0"/>
              <a:t>5</a:t>
            </a:r>
            <a:r>
              <a:rPr lang="ru-RU" sz="2000" b="1" dirty="0"/>
              <a:t>%</a:t>
            </a:r>
            <a:r>
              <a:rPr lang="ru-RU" sz="2000" dirty="0"/>
              <a:t> - думают, что они взрослые.</a:t>
            </a:r>
          </a:p>
          <a:p>
            <a:pPr algn="just"/>
            <a:r>
              <a:rPr lang="ru-RU" sz="2000" b="1" dirty="0"/>
              <a:t>90% </a:t>
            </a:r>
            <a:r>
              <a:rPr lang="ru-RU" sz="2000" dirty="0"/>
              <a:t>участников ответили, что они не курят</a:t>
            </a:r>
            <a:r>
              <a:rPr lang="ru-RU" sz="2000" dirty="0" smtClean="0"/>
              <a:t>. </a:t>
            </a:r>
            <a:endParaRPr lang="ru-RU" sz="2000" dirty="0"/>
          </a:p>
          <a:p>
            <a:pPr algn="just"/>
            <a:r>
              <a:rPr lang="ru-RU" sz="2000" dirty="0"/>
              <a:t>На вопрос по какой причине вы стали курить</a:t>
            </a:r>
            <a:r>
              <a:rPr lang="ru-RU" sz="2000" b="1" dirty="0"/>
              <a:t> </a:t>
            </a:r>
            <a:r>
              <a:rPr lang="ru-RU" sz="2000" b="1" dirty="0" smtClean="0"/>
              <a:t>5</a:t>
            </a:r>
            <a:r>
              <a:rPr lang="ru-RU" sz="2000" b="1" dirty="0"/>
              <a:t>% </a:t>
            </a:r>
            <a:r>
              <a:rPr lang="ru-RU" sz="2000" dirty="0" smtClean="0"/>
              <a:t>- ответили </a:t>
            </a:r>
            <a:r>
              <a:rPr lang="ru-RU" sz="2000" dirty="0"/>
              <a:t>чтобы стать крутым;  </a:t>
            </a:r>
            <a:r>
              <a:rPr lang="ru-RU" sz="2000" b="1" dirty="0"/>
              <a:t>5% </a:t>
            </a:r>
            <a:r>
              <a:rPr lang="ru-RU" sz="2000" dirty="0"/>
              <a:t>- такова жизнь.</a:t>
            </a:r>
          </a:p>
          <a:p>
            <a:pPr algn="just"/>
            <a:r>
              <a:rPr lang="ru-RU" sz="2000" dirty="0"/>
              <a:t>На вопрос как много вы выкуриваете за 1 день участники ответили </a:t>
            </a:r>
            <a:r>
              <a:rPr lang="ru-RU" sz="2000" b="1" dirty="0"/>
              <a:t>50% </a:t>
            </a:r>
            <a:r>
              <a:rPr lang="ru-RU" sz="2000" dirty="0"/>
              <a:t>- 5 сигарет; </a:t>
            </a:r>
            <a:r>
              <a:rPr lang="ru-RU" sz="2000" b="1" dirty="0"/>
              <a:t>50% </a:t>
            </a:r>
            <a:r>
              <a:rPr lang="ru-RU" sz="2000" dirty="0"/>
              <a:t>- 10 сигарет.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b="1" dirty="0"/>
              <a:t>80% </a:t>
            </a:r>
            <a:r>
              <a:rPr lang="ru-RU" sz="2000" dirty="0"/>
              <a:t>респондентов ответили, что они знают о влияние табачного дыма и курения на организм.</a:t>
            </a:r>
          </a:p>
          <a:p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xmlns="" val="3073565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59632" y="332656"/>
            <a:ext cx="7632848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На вопрос какой вред организму наносит курение </a:t>
            </a:r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/>
              <a:t>76</a:t>
            </a:r>
            <a:r>
              <a:rPr lang="ru-RU" b="1" dirty="0"/>
              <a:t>% </a:t>
            </a:r>
            <a:r>
              <a:rPr lang="ru-RU" dirty="0"/>
              <a:t>респондентов ответили убивает человека.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/>
              <a:t>90%</a:t>
            </a:r>
            <a:r>
              <a:rPr lang="ru-RU" dirty="0"/>
              <a:t> участников ответили, что курение вызывает зависимость.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/>
              <a:t>71% </a:t>
            </a:r>
            <a:r>
              <a:rPr lang="ru-RU" dirty="0"/>
              <a:t>участников ответили, что нужно ужесточить закон о продаже и употребления табачной продукции несовершеннолетним.</a:t>
            </a:r>
          </a:p>
          <a:p>
            <a:r>
              <a:rPr lang="ru-RU" b="1" i="1" dirty="0"/>
              <a:t>100% </a:t>
            </a:r>
            <a:r>
              <a:rPr lang="ru-RU" dirty="0"/>
              <a:t>респондентов ответили, что вредно дышать табачным дымом в помещении.</a:t>
            </a:r>
          </a:p>
          <a:p>
            <a:r>
              <a:rPr lang="ru-RU" dirty="0"/>
              <a:t>На вопрос, курят ли ваши родители участники ответили</a:t>
            </a:r>
            <a:r>
              <a:rPr lang="ru-RU" dirty="0" smtClean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 </a:t>
            </a:r>
            <a:r>
              <a:rPr lang="ru-RU" b="1" dirty="0"/>
              <a:t>5</a:t>
            </a:r>
            <a:r>
              <a:rPr lang="ru-RU" b="1" dirty="0" smtClean="0"/>
              <a:t>%, - </a:t>
            </a:r>
            <a:r>
              <a:rPr lang="ru-RU" dirty="0" smtClean="0"/>
              <a:t>мама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/>
              <a:t>10</a:t>
            </a:r>
            <a:r>
              <a:rPr lang="ru-RU" b="1" dirty="0" smtClean="0"/>
              <a:t>%, - </a:t>
            </a:r>
            <a:r>
              <a:rPr lang="ru-RU" dirty="0" smtClean="0"/>
              <a:t>папа </a:t>
            </a:r>
            <a:endParaRPr lang="ru-RU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/>
              <a:t>55% - </a:t>
            </a:r>
            <a:r>
              <a:rPr lang="ru-RU" dirty="0" smtClean="0"/>
              <a:t>оба </a:t>
            </a:r>
            <a:r>
              <a:rPr lang="ru-RU" dirty="0"/>
              <a:t>родителя </a:t>
            </a:r>
            <a:r>
              <a:rPr lang="ru-RU" dirty="0" smtClean="0"/>
              <a:t> </a:t>
            </a:r>
            <a:endParaRPr lang="ru-RU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/>
              <a:t>30</a:t>
            </a:r>
            <a:r>
              <a:rPr lang="ru-RU" b="1" dirty="0" smtClean="0"/>
              <a:t>%. - </a:t>
            </a:r>
            <a:r>
              <a:rPr lang="ru-RU" dirty="0" smtClean="0"/>
              <a:t>не </a:t>
            </a:r>
            <a:r>
              <a:rPr lang="ru-RU" dirty="0"/>
              <a:t>курят </a:t>
            </a:r>
            <a:r>
              <a:rPr lang="ru-RU" dirty="0" smtClean="0"/>
              <a:t>вообще.</a:t>
            </a:r>
            <a:endParaRPr lang="ru-RU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i="1" dirty="0"/>
              <a:t>75% </a:t>
            </a:r>
            <a:r>
              <a:rPr lang="ru-RU" dirty="0"/>
              <a:t>участников ответили, что им не нравиться, что их родители курят</a:t>
            </a:r>
          </a:p>
          <a:p>
            <a:r>
              <a:rPr lang="ru-RU" b="1" dirty="0"/>
              <a:t>75%</a:t>
            </a:r>
            <a:r>
              <a:rPr lang="ru-RU" dirty="0"/>
              <a:t> респондентов ответили, что они не знают сколько стоит пачка сигарет</a:t>
            </a:r>
          </a:p>
          <a:p>
            <a:r>
              <a:rPr lang="ru-RU" dirty="0"/>
              <a:t>На вопрос, сколько денежных средств вы тратите в месяц на табачные изделия , участники ответили: более 500р. </a:t>
            </a:r>
          </a:p>
        </p:txBody>
      </p:sp>
    </p:spTree>
    <p:extLst>
      <p:ext uri="{BB962C8B-B14F-4D97-AF65-F5344CB8AC3E}">
        <p14:creationId xmlns:p14="http://schemas.microsoft.com/office/powerpoint/2010/main" xmlns="" val="2545564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59632" y="260648"/>
            <a:ext cx="763284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Итоги исследования взрослая группа</a:t>
            </a:r>
            <a:endParaRPr lang="ru-RU" dirty="0"/>
          </a:p>
          <a:p>
            <a:r>
              <a:rPr lang="ru-RU" b="1" i="1" dirty="0" smtClean="0"/>
              <a:t>86</a:t>
            </a:r>
            <a:r>
              <a:rPr lang="ru-RU" b="1" i="1" dirty="0"/>
              <a:t>%</a:t>
            </a:r>
            <a:r>
              <a:rPr lang="ru-RU" b="1" dirty="0"/>
              <a:t> </a:t>
            </a:r>
            <a:r>
              <a:rPr lang="ru-RU" dirty="0"/>
              <a:t>участников относятся к курению отрицательно.</a:t>
            </a:r>
          </a:p>
          <a:p>
            <a:r>
              <a:rPr lang="ru-RU" b="1" i="1" dirty="0"/>
              <a:t>96%</a:t>
            </a:r>
            <a:r>
              <a:rPr lang="ru-RU" i="1" dirty="0"/>
              <a:t> </a:t>
            </a:r>
            <a:r>
              <a:rPr lang="ru-RU" dirty="0"/>
              <a:t>респондентов ответили, что знают о вреде употребления табачных изделий.</a:t>
            </a:r>
          </a:p>
          <a:p>
            <a:r>
              <a:rPr lang="ru-RU" dirty="0"/>
              <a:t>На вопрос какой вред наносит курение, были ответы: </a:t>
            </a:r>
            <a:r>
              <a:rPr lang="ru-RU" b="1" i="1" dirty="0"/>
              <a:t>86% </a:t>
            </a:r>
            <a:r>
              <a:rPr lang="ru-RU" dirty="0"/>
              <a:t>- всяческие заболевания; </a:t>
            </a:r>
            <a:r>
              <a:rPr lang="ru-RU" b="1" i="1" dirty="0"/>
              <a:t>11% </a:t>
            </a:r>
            <a:r>
              <a:rPr lang="ru-RU" dirty="0"/>
              <a:t>- не знают; </a:t>
            </a:r>
            <a:r>
              <a:rPr lang="ru-RU" b="1" i="1" dirty="0"/>
              <a:t>3% </a:t>
            </a:r>
            <a:r>
              <a:rPr lang="ru-RU" dirty="0"/>
              <a:t>- зависимость.</a:t>
            </a:r>
          </a:p>
          <a:p>
            <a:r>
              <a:rPr lang="ru-RU" b="1" i="1" dirty="0"/>
              <a:t>86% </a:t>
            </a:r>
            <a:r>
              <a:rPr lang="ru-RU" dirty="0"/>
              <a:t>участников ответили, что нет безвредных табачных изделий или сигарет.</a:t>
            </a:r>
          </a:p>
          <a:p>
            <a:r>
              <a:rPr lang="ru-RU" b="1" i="1" dirty="0" smtClean="0"/>
              <a:t>86</a:t>
            </a:r>
            <a:r>
              <a:rPr lang="ru-RU" b="1" i="1" dirty="0"/>
              <a:t> </a:t>
            </a:r>
            <a:r>
              <a:rPr lang="ru-RU" b="1" i="1" dirty="0" smtClean="0"/>
              <a:t>%</a:t>
            </a:r>
            <a:r>
              <a:rPr lang="ru-RU" dirty="0" smtClean="0"/>
              <a:t>респондентов </a:t>
            </a:r>
            <a:r>
              <a:rPr lang="ru-RU" dirty="0"/>
              <a:t>ответили, что знают, что в дыме табака содержит более 30 ядовитых веществ.</a:t>
            </a:r>
          </a:p>
          <a:p>
            <a:r>
              <a:rPr lang="ru-RU" b="1" i="1" dirty="0"/>
              <a:t>93% </a:t>
            </a:r>
            <a:r>
              <a:rPr lang="ru-RU" dirty="0"/>
              <a:t>участников считают, что курение – это зависимость.</a:t>
            </a:r>
          </a:p>
          <a:p>
            <a:r>
              <a:rPr lang="ru-RU" b="1" i="1" dirty="0"/>
              <a:t>68% </a:t>
            </a:r>
            <a:r>
              <a:rPr lang="ru-RU"/>
              <a:t>участников </a:t>
            </a:r>
            <a:r>
              <a:rPr lang="ru-RU" smtClean="0"/>
              <a:t>курят</a:t>
            </a:r>
            <a:r>
              <a:rPr lang="ru-RU" dirty="0"/>
              <a:t>.</a:t>
            </a:r>
          </a:p>
          <a:p>
            <a:r>
              <a:rPr lang="ru-RU" dirty="0"/>
              <a:t>На вопрос с какого возраста вы курите, мы получили следующие результаты: </a:t>
            </a:r>
          </a:p>
          <a:p>
            <a:r>
              <a:rPr lang="ru-RU" b="1" i="1" dirty="0"/>
              <a:t>4% </a:t>
            </a:r>
            <a:r>
              <a:rPr lang="ru-RU" dirty="0"/>
              <a:t>- с 12 лет; </a:t>
            </a:r>
            <a:r>
              <a:rPr lang="ru-RU" b="1" i="1" dirty="0"/>
              <a:t>4% </a:t>
            </a:r>
            <a:r>
              <a:rPr lang="ru-RU" dirty="0"/>
              <a:t>- с 15 лет; </a:t>
            </a:r>
            <a:r>
              <a:rPr lang="ru-RU" b="1" dirty="0"/>
              <a:t>14% </a:t>
            </a:r>
            <a:r>
              <a:rPr lang="ru-RU" dirty="0"/>
              <a:t>- с 16 лет; </a:t>
            </a:r>
            <a:r>
              <a:rPr lang="ru-RU" b="1" dirty="0"/>
              <a:t>11% </a:t>
            </a:r>
            <a:r>
              <a:rPr lang="ru-RU" dirty="0"/>
              <a:t>- с 17 лет; </a:t>
            </a:r>
            <a:r>
              <a:rPr lang="ru-RU" b="1" dirty="0"/>
              <a:t>11% </a:t>
            </a:r>
            <a:r>
              <a:rPr lang="ru-RU" dirty="0"/>
              <a:t>- с 18лет; </a:t>
            </a:r>
            <a:r>
              <a:rPr lang="ru-RU" b="1" dirty="0"/>
              <a:t>11% </a:t>
            </a:r>
            <a:r>
              <a:rPr lang="ru-RU" dirty="0"/>
              <a:t>- с 20 лет; </a:t>
            </a:r>
            <a:r>
              <a:rPr lang="ru-RU" b="1" dirty="0"/>
              <a:t>4% </a:t>
            </a:r>
            <a:r>
              <a:rPr lang="ru-RU" dirty="0"/>
              <a:t>- с 21 года;</a:t>
            </a:r>
            <a:r>
              <a:rPr lang="ru-RU" b="1" dirty="0"/>
              <a:t> 4% </a:t>
            </a:r>
            <a:r>
              <a:rPr lang="ru-RU" dirty="0"/>
              <a:t>- с 30 лет; </a:t>
            </a:r>
            <a:r>
              <a:rPr lang="ru-RU" b="1" dirty="0"/>
              <a:t>37% </a:t>
            </a:r>
            <a:r>
              <a:rPr lang="ru-RU" dirty="0"/>
              <a:t>- не курят.</a:t>
            </a:r>
          </a:p>
          <a:p>
            <a:r>
              <a:rPr lang="ru-RU" b="1" dirty="0"/>
              <a:t>54% </a:t>
            </a:r>
            <a:r>
              <a:rPr lang="ru-RU" dirty="0"/>
              <a:t>респондентов ответили, что пробовали бросать курить.</a:t>
            </a:r>
          </a:p>
          <a:p>
            <a:r>
              <a:rPr lang="ru-RU" b="1" dirty="0"/>
              <a:t>71% </a:t>
            </a:r>
            <a:r>
              <a:rPr lang="ru-RU" dirty="0"/>
              <a:t>участников ответили, что в их окружение больше курящих людей.</a:t>
            </a:r>
          </a:p>
          <a:p>
            <a:r>
              <a:rPr lang="ru-RU" b="1" dirty="0"/>
              <a:t>64% </a:t>
            </a:r>
            <a:r>
              <a:rPr lang="ru-RU" dirty="0"/>
              <a:t>участников ответили, что в их семье есть курящие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157278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75656" y="692696"/>
            <a:ext cx="727280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На вопрос курили ли ваши родители, мы получили такие результаты: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/>
              <a:t>4% </a:t>
            </a:r>
            <a:r>
              <a:rPr lang="ru-RU" dirty="0" smtClean="0"/>
              <a:t>- мама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/>
              <a:t>18% - </a:t>
            </a:r>
            <a:r>
              <a:rPr lang="ru-RU" dirty="0" smtClean="0"/>
              <a:t>папа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/>
              <a:t>36%</a:t>
            </a:r>
            <a:r>
              <a:rPr lang="ru-RU" dirty="0" smtClean="0"/>
              <a:t> - оба родителя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/>
              <a:t>42%</a:t>
            </a:r>
            <a:r>
              <a:rPr lang="ru-RU" dirty="0" smtClean="0"/>
              <a:t> -</a:t>
            </a:r>
            <a:r>
              <a:rPr lang="ru-RU" dirty="0"/>
              <a:t> </a:t>
            </a:r>
            <a:r>
              <a:rPr lang="ru-RU" dirty="0" smtClean="0"/>
              <a:t>никто </a:t>
            </a:r>
          </a:p>
          <a:p>
            <a:r>
              <a:rPr lang="ru-RU" dirty="0" smtClean="0"/>
              <a:t>На </a:t>
            </a:r>
            <a:r>
              <a:rPr lang="ru-RU" dirty="0"/>
              <a:t>вопрос  как вы считаете новые девайсы (</a:t>
            </a:r>
            <a:r>
              <a:rPr lang="ru-RU" dirty="0" err="1"/>
              <a:t>айкос</a:t>
            </a:r>
            <a:r>
              <a:rPr lang="ru-RU" dirty="0"/>
              <a:t>, </a:t>
            </a:r>
            <a:r>
              <a:rPr lang="ru-RU" dirty="0" err="1"/>
              <a:t>вейп</a:t>
            </a:r>
            <a:r>
              <a:rPr lang="ru-RU" dirty="0"/>
              <a:t> и т.п.) : безопасны – </a:t>
            </a:r>
            <a:r>
              <a:rPr lang="ru-RU" b="1" dirty="0"/>
              <a:t>0%</a:t>
            </a:r>
            <a:r>
              <a:rPr lang="ru-RU" dirty="0"/>
              <a:t>; опасны – </a:t>
            </a:r>
            <a:r>
              <a:rPr lang="ru-RU" b="1" dirty="0"/>
              <a:t>79%</a:t>
            </a:r>
            <a:r>
              <a:rPr lang="ru-RU" dirty="0"/>
              <a:t>;  менее опасны, чем сигареты – </a:t>
            </a:r>
            <a:r>
              <a:rPr lang="ru-RU" b="1" dirty="0"/>
              <a:t>21%</a:t>
            </a:r>
            <a:r>
              <a:rPr lang="ru-RU" dirty="0"/>
              <a:t>.</a:t>
            </a:r>
          </a:p>
          <a:p>
            <a:r>
              <a:rPr lang="ru-RU" b="1" dirty="0"/>
              <a:t>68% </a:t>
            </a:r>
            <a:r>
              <a:rPr lang="ru-RU" dirty="0"/>
              <a:t>респондентов ответили, что хотели бы бросить курить</a:t>
            </a:r>
            <a:r>
              <a:rPr lang="ru-RU" dirty="0" smtClean="0"/>
              <a:t>.</a:t>
            </a:r>
            <a:r>
              <a:rPr lang="ru-RU" dirty="0"/>
              <a:t> На вопрос можете ли вы посчитать сколько денежных средств вы тратите в месяц на табачные изделия, мы получили такие результаты: не могут – </a:t>
            </a:r>
            <a:r>
              <a:rPr lang="ru-RU" b="1" dirty="0"/>
              <a:t>32%</a:t>
            </a:r>
            <a:r>
              <a:rPr lang="ru-RU" dirty="0"/>
              <a:t>; 0 – </a:t>
            </a:r>
            <a:r>
              <a:rPr lang="ru-RU" b="1" dirty="0"/>
              <a:t>29%</a:t>
            </a:r>
            <a:r>
              <a:rPr lang="ru-RU" dirty="0"/>
              <a:t>;  менее 8000р. – </a:t>
            </a:r>
            <a:r>
              <a:rPr lang="ru-RU" b="1" dirty="0"/>
              <a:t>44%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54961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79712" y="404664"/>
            <a:ext cx="6192688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Выводы:</a:t>
            </a:r>
          </a:p>
          <a:p>
            <a:pPr algn="just"/>
            <a:r>
              <a:rPr lang="ru-RU" dirty="0" smtClean="0"/>
              <a:t>Как мы видим из опроса, что в большинстве случаев, курить начинают с подросткового возраста, а именно с 12 лет. Было перечислено несколько причин столь раннего курения; берут пример с взрослы, из-за проблем, пытаются быть крутыми, думают, что они взрослые. Но все эти причины сводятся к одному МЫ БЕРЕМ ПРИМЕР СО ВЗРОСЛЫХ, МЫ ХОТИМ БЫТЬ КАК ОНИ, КРУТЫМИ И ВЗРОСЛЫМИ. Так же доказательством является следующие данные 68% опрошенных курят, у 58% из них были курящие родители.  Это нам говорит о том, что очень большая вероятность начать курить у детей, чьи родители курят. 100% опрошенных имеют в своем окружение курящих и это пишут учащиеся, то есть каждый ребенок подвергается вдыханию табачного </a:t>
            </a:r>
            <a:r>
              <a:rPr lang="ru-RU" dirty="0" smtClean="0"/>
              <a:t>дыма.</a:t>
            </a:r>
          </a:p>
          <a:p>
            <a:pPr algn="just"/>
            <a:r>
              <a:rPr lang="ru-RU" b="1" dirty="0" smtClean="0"/>
              <a:t>Н</a:t>
            </a:r>
            <a:r>
              <a:rPr lang="ru-RU" b="1" smtClean="0"/>
              <a:t>аша </a:t>
            </a:r>
            <a:r>
              <a:rPr lang="ru-RU" b="1" dirty="0" smtClean="0"/>
              <a:t>гипотеза, что люди начавшие курить в подростковом возрасте, курят всю жизнь, подтвердилась.</a:t>
            </a:r>
            <a:endParaRPr lang="ru-RU" dirty="0" smtClean="0"/>
          </a:p>
          <a:p>
            <a:pPr algn="just"/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3648" y="476672"/>
            <a:ext cx="7488832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b="1" dirty="0" smtClean="0"/>
          </a:p>
          <a:p>
            <a:r>
              <a:rPr lang="ru-RU" sz="2000" b="1" dirty="0" smtClean="0"/>
              <a:t>Цель </a:t>
            </a:r>
            <a:r>
              <a:rPr lang="ru-RU" sz="2000" b="1" dirty="0"/>
              <a:t>исследования: </a:t>
            </a:r>
            <a:r>
              <a:rPr lang="ru-RU" sz="2000" dirty="0"/>
              <a:t>показать актуальность проблемы, на местном уровне.</a:t>
            </a:r>
          </a:p>
          <a:p>
            <a:r>
              <a:rPr lang="ru-RU" sz="2000" b="1" dirty="0"/>
              <a:t>Задачи:</a:t>
            </a:r>
            <a:endParaRPr lang="ru-RU" sz="2000" dirty="0"/>
          </a:p>
          <a:p>
            <a:pPr lvl="0"/>
            <a:r>
              <a:rPr lang="ru-RU" sz="2000" dirty="0"/>
              <a:t>привлечь внимание к проблеме подросткового курения;</a:t>
            </a:r>
          </a:p>
          <a:p>
            <a:pPr lvl="0"/>
            <a:r>
              <a:rPr lang="ru-RU" sz="2000" dirty="0"/>
              <a:t>рассказать о вреде курения; </a:t>
            </a:r>
          </a:p>
          <a:p>
            <a:pPr lvl="0"/>
            <a:r>
              <a:rPr lang="ru-RU" sz="2000" dirty="0"/>
              <a:t> внести свой вклад в борьбу с этим негативным явлением.</a:t>
            </a:r>
          </a:p>
          <a:p>
            <a:pPr algn="just"/>
            <a:r>
              <a:rPr lang="ru-RU" sz="2000" b="1" dirty="0"/>
              <a:t>Гипотеза: </a:t>
            </a:r>
            <a:r>
              <a:rPr lang="ru-RU" sz="2000" dirty="0"/>
              <a:t>Человек начавший курить в подростковом возрасте, остаётся курильщиком всю жизнь.</a:t>
            </a:r>
          </a:p>
          <a:p>
            <a:r>
              <a:rPr lang="ru-RU" sz="2000" b="1" dirty="0"/>
              <a:t>Методы исследование: </a:t>
            </a:r>
            <a:r>
              <a:rPr lang="ru-RU" sz="2000" dirty="0"/>
              <a:t>Анкетирование 1 группа - учащиеся с 5-9 классов, 2 группа - родители учащихся 5-9 классов.</a:t>
            </a:r>
          </a:p>
          <a:p>
            <a:r>
              <a:rPr lang="ru-RU" sz="2000" b="1" dirty="0"/>
              <a:t>Объект исследования: </a:t>
            </a:r>
            <a:r>
              <a:rPr lang="ru-RU" sz="2000" dirty="0"/>
              <a:t>Курение и табачный дым.</a:t>
            </a:r>
          </a:p>
          <a:p>
            <a:r>
              <a:rPr lang="ru-RU" sz="2000" b="1" dirty="0"/>
              <a:t>Предмет исследования:</a:t>
            </a:r>
            <a:r>
              <a:rPr lang="ru-RU" sz="2000" dirty="0"/>
              <a:t> Влияние курения и табачного дыма на организм                            подростка.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556484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19672" y="836712"/>
            <a:ext cx="741682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Если Вы бросили курить:</a:t>
            </a:r>
            <a:endParaRPr lang="ru-RU" dirty="0"/>
          </a:p>
          <a:p>
            <a:r>
              <a:rPr lang="ru-RU" dirty="0"/>
              <a:t> </a:t>
            </a:r>
          </a:p>
          <a:p>
            <a:r>
              <a:rPr lang="ru-RU" dirty="0"/>
              <a:t>Через </a:t>
            </a:r>
            <a:r>
              <a:rPr lang="ru-RU" b="1" dirty="0"/>
              <a:t>20 минут </a:t>
            </a:r>
            <a:r>
              <a:rPr lang="ru-RU" dirty="0"/>
              <a:t>давление и пульс приходят в норму</a:t>
            </a:r>
            <a:r>
              <a:rPr lang="ru-RU" i="1" dirty="0"/>
              <a:t>.</a:t>
            </a:r>
            <a:endParaRPr lang="ru-RU" dirty="0"/>
          </a:p>
          <a:p>
            <a:r>
              <a:rPr lang="ru-RU" dirty="0"/>
              <a:t>Через </a:t>
            </a:r>
            <a:r>
              <a:rPr lang="ru-RU" b="1" dirty="0"/>
              <a:t>8 часов </a:t>
            </a:r>
            <a:r>
              <a:rPr lang="ru-RU" dirty="0"/>
              <a:t>уровень углерода и никотина в крови уменьшается вдвое.</a:t>
            </a:r>
          </a:p>
          <a:p>
            <a:r>
              <a:rPr lang="ru-RU" dirty="0"/>
              <a:t>Через </a:t>
            </a:r>
            <a:r>
              <a:rPr lang="ru-RU" b="1" dirty="0"/>
              <a:t>24 часа </a:t>
            </a:r>
            <a:r>
              <a:rPr lang="ru-RU" dirty="0"/>
              <a:t>организм полностью очищается от окиси углерода.</a:t>
            </a:r>
          </a:p>
          <a:p>
            <a:r>
              <a:rPr lang="ru-RU" dirty="0"/>
              <a:t>Через </a:t>
            </a:r>
            <a:r>
              <a:rPr lang="ru-RU" b="1" dirty="0"/>
              <a:t>48 часов </a:t>
            </a:r>
            <a:r>
              <a:rPr lang="ru-RU" dirty="0"/>
              <a:t>никотин полностью выходит из организма, улучшается вкус и обоняние.</a:t>
            </a:r>
          </a:p>
          <a:p>
            <a:r>
              <a:rPr lang="ru-RU" dirty="0"/>
              <a:t>Через </a:t>
            </a:r>
            <a:r>
              <a:rPr lang="ru-RU" b="1" dirty="0" smtClean="0"/>
              <a:t>72 ч</a:t>
            </a:r>
            <a:r>
              <a:rPr lang="ru-RU" b="1" dirty="0"/>
              <a:t>а</a:t>
            </a:r>
            <a:r>
              <a:rPr lang="ru-RU" b="1" dirty="0" smtClean="0"/>
              <a:t>са </a:t>
            </a:r>
            <a:r>
              <a:rPr lang="ru-RU" dirty="0"/>
              <a:t>дыхание становится ровным.</a:t>
            </a:r>
          </a:p>
          <a:p>
            <a:r>
              <a:rPr lang="ru-RU" dirty="0"/>
              <a:t>Через </a:t>
            </a:r>
            <a:r>
              <a:rPr lang="ru-RU" b="1" dirty="0"/>
              <a:t>2-12 недель </a:t>
            </a:r>
            <a:r>
              <a:rPr lang="ru-RU" dirty="0"/>
              <a:t>улучшается кровообращение.</a:t>
            </a:r>
          </a:p>
          <a:p>
            <a:r>
              <a:rPr lang="ru-RU" dirty="0"/>
              <a:t>Через </a:t>
            </a:r>
            <a:r>
              <a:rPr lang="ru-RU" b="1" dirty="0"/>
              <a:t>3-9 месяцев </a:t>
            </a:r>
            <a:r>
              <a:rPr lang="ru-RU" dirty="0"/>
              <a:t>проблемы с дыханием пропадают вообще.</a:t>
            </a:r>
          </a:p>
          <a:p>
            <a:r>
              <a:rPr lang="ru-RU" dirty="0"/>
              <a:t>Через </a:t>
            </a:r>
            <a:r>
              <a:rPr lang="ru-RU" b="1" dirty="0"/>
              <a:t>5 лет </a:t>
            </a:r>
            <a:r>
              <a:rPr lang="ru-RU" dirty="0"/>
              <a:t>вероятность возникновения сердечного приступа становится в </a:t>
            </a:r>
            <a:r>
              <a:rPr lang="ru-RU" b="1" dirty="0"/>
              <a:t>2 раза </a:t>
            </a:r>
            <a:r>
              <a:rPr lang="ru-RU" dirty="0"/>
              <a:t>меньше, чем у курильщика.</a:t>
            </a:r>
          </a:p>
        </p:txBody>
      </p:sp>
    </p:spTree>
    <p:extLst>
      <p:ext uri="{BB962C8B-B14F-4D97-AF65-F5344CB8AC3E}">
        <p14:creationId xmlns:p14="http://schemas.microsoft.com/office/powerpoint/2010/main" xmlns="" val="4075235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83968" y="1988840"/>
            <a:ext cx="3181725" cy="450244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968364" y="14854"/>
            <a:ext cx="817563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9525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Спасибо за внимание </a:t>
            </a:r>
          </a:p>
          <a:p>
            <a:pPr algn="ctr"/>
            <a:r>
              <a:rPr lang="ru-RU" sz="5400" b="1" dirty="0" smtClean="0">
                <a:ln w="9525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Будьте здоровы!</a:t>
            </a:r>
            <a:endParaRPr lang="ru-RU" sz="5400" b="1" dirty="0">
              <a:ln w="9525">
                <a:solidFill>
                  <a:schemeClr val="accent1">
                    <a:lumMod val="75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471418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3962" y="733246"/>
            <a:ext cx="720080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cs typeface="Times New Roman" pitchFamily="18" charset="0"/>
              </a:rPr>
              <a:t>      В среднем </a:t>
            </a:r>
            <a:r>
              <a:rPr lang="ru-RU" sz="2400" dirty="0">
                <a:cs typeface="Times New Roman" pitchFamily="18" charset="0"/>
              </a:rPr>
              <a:t>дети начинают курить в 13 лет, а </a:t>
            </a:r>
            <a:r>
              <a:rPr lang="ru-RU" sz="2400" dirty="0" smtClean="0">
                <a:cs typeface="Times New Roman" pitchFamily="18" charset="0"/>
              </a:rPr>
              <a:t>зависимость формируется </a:t>
            </a:r>
            <a:r>
              <a:rPr lang="ru-RU" sz="2400" dirty="0">
                <a:cs typeface="Times New Roman" pitchFamily="18" charset="0"/>
              </a:rPr>
              <a:t>к 15 годам. </a:t>
            </a:r>
            <a:r>
              <a:rPr lang="ru-RU" sz="2400" dirty="0" smtClean="0">
                <a:cs typeface="Times New Roman" pitchFamily="18" charset="0"/>
              </a:rPr>
              <a:t> </a:t>
            </a:r>
            <a:r>
              <a:rPr lang="ru-RU" sz="2400" dirty="0">
                <a:cs typeface="Times New Roman" pitchFamily="18" charset="0"/>
              </a:rPr>
              <a:t>Среди тех, кто начинает курить регулярно – примерно 15% мальчиков и 1% девочек</a:t>
            </a:r>
            <a:r>
              <a:rPr lang="ru-RU" sz="2400" dirty="0" smtClean="0">
                <a:cs typeface="Times New Roman" pitchFamily="18" charset="0"/>
              </a:rPr>
              <a:t>.</a:t>
            </a:r>
            <a:r>
              <a:rPr lang="ru-RU" sz="2400" dirty="0"/>
              <a:t> </a:t>
            </a:r>
            <a:r>
              <a:rPr lang="ru-RU" sz="2400" dirty="0" smtClean="0">
                <a:cs typeface="Times New Roman" pitchFamily="18" charset="0"/>
              </a:rPr>
              <a:t>Курение подростков </a:t>
            </a:r>
            <a:r>
              <a:rPr lang="ru-RU" sz="2400" dirty="0">
                <a:cs typeface="Times New Roman" pitchFamily="18" charset="0"/>
              </a:rPr>
              <a:t>приведет к «санитарной катастрофе третьего тысячелетия</a:t>
            </a:r>
            <a:r>
              <a:rPr lang="ru-RU" sz="2400" dirty="0" smtClean="0">
                <a:cs typeface="Times New Roman" pitchFamily="18" charset="0"/>
              </a:rPr>
              <a:t>». </a:t>
            </a:r>
            <a:r>
              <a:rPr lang="ru-RU" sz="2400" dirty="0">
                <a:cs typeface="Times New Roman" pitchFamily="18" charset="0"/>
              </a:rPr>
              <a:t>Среди молодёжи 14 -17 лет курение стало излюбленным времяпрепровождением. В этой возрастной категории даже уже есть заядлые курильщики с 5-летним стажем. Между тем, установлено, что люди, начавшие курить до 15-летнего возраста, умирают от рака легких в 5 раз чаще.</a:t>
            </a: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37625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608" y="336862"/>
            <a:ext cx="7560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ИСТОРИЯ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ПОЯВЛЕНИЯ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ТАБАКА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536" y="1412776"/>
            <a:ext cx="8136904" cy="36055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cs typeface="Times New Roman" pitchFamily="18" charset="0"/>
              </a:rPr>
              <a:t>П</a:t>
            </a:r>
            <a:r>
              <a:rPr lang="ru-RU" sz="2400" dirty="0" smtClean="0">
                <a:cs typeface="Times New Roman" pitchFamily="18" charset="0"/>
              </a:rPr>
              <a:t>ервыми </a:t>
            </a:r>
            <a:r>
              <a:rPr lang="ru-RU" sz="2400" dirty="0">
                <a:cs typeface="Times New Roman" pitchFamily="18" charset="0"/>
              </a:rPr>
              <a:t>на земле курильщиками были египетские </a:t>
            </a:r>
            <a:r>
              <a:rPr lang="ru-RU" sz="2400" dirty="0" smtClean="0">
                <a:cs typeface="Times New Roman" pitchFamily="18" charset="0"/>
              </a:rPr>
              <a:t>фараоны</a:t>
            </a:r>
            <a:r>
              <a:rPr lang="ru-RU" sz="3200" dirty="0" smtClean="0">
                <a:cs typeface="Times New Roman" pitchFamily="18" charset="0"/>
              </a:rPr>
              <a:t>.</a:t>
            </a:r>
            <a:r>
              <a:rPr lang="ru-RU" sz="2400" dirty="0" smtClean="0">
                <a:cs typeface="Times New Roman" panose="02020603050405020304" pitchFamily="18" charset="0"/>
              </a:rPr>
              <a:t> </a:t>
            </a:r>
          </a:p>
          <a:p>
            <a:r>
              <a:rPr lang="ru-RU" sz="2400" dirty="0" smtClean="0">
                <a:cs typeface="Times New Roman" panose="02020603050405020304" pitchFamily="18" charset="0"/>
              </a:rPr>
              <a:t>Христофор Колумб на одном из </a:t>
            </a:r>
          </a:p>
          <a:p>
            <a:r>
              <a:rPr lang="ru-RU" sz="2400" dirty="0" smtClean="0">
                <a:cs typeface="Times New Roman" panose="02020603050405020304" pitchFamily="18" charset="0"/>
              </a:rPr>
              <a:t>открытых им Багамских островов</a:t>
            </a:r>
          </a:p>
          <a:p>
            <a:r>
              <a:rPr lang="ru-RU" sz="2400" dirty="0" smtClean="0">
                <a:cs typeface="Times New Roman" panose="02020603050405020304" pitchFamily="18" charset="0"/>
              </a:rPr>
              <a:t> увидел как местные жители </a:t>
            </a:r>
          </a:p>
          <a:p>
            <a:r>
              <a:rPr lang="ru-RU" sz="2400" dirty="0" smtClean="0">
                <a:cs typeface="Times New Roman" panose="02020603050405020304" pitchFamily="18" charset="0"/>
              </a:rPr>
              <a:t>втягивали в себя дым из тлеющего</a:t>
            </a:r>
          </a:p>
          <a:p>
            <a:r>
              <a:rPr lang="ru-RU" sz="2400" dirty="0" smtClean="0">
                <a:cs typeface="Times New Roman" panose="02020603050405020304" pitchFamily="18" charset="0"/>
              </a:rPr>
              <a:t>листа, свёрнутого в трубочку, </a:t>
            </a:r>
          </a:p>
          <a:p>
            <a:r>
              <a:rPr lang="ru-RU" sz="2400" dirty="0" smtClean="0">
                <a:cs typeface="Times New Roman" panose="02020603050405020304" pitchFamily="18" charset="0"/>
              </a:rPr>
              <a:t>и затем выпускали его из ноздрей. Такие трубочки они называли </a:t>
            </a:r>
            <a:r>
              <a:rPr lang="ru-RU" sz="2400" dirty="0" err="1" smtClean="0">
                <a:cs typeface="Times New Roman" panose="02020603050405020304" pitchFamily="18" charset="0"/>
              </a:rPr>
              <a:t>сигаро</a:t>
            </a:r>
            <a:r>
              <a:rPr lang="ru-RU" sz="2400" dirty="0" smtClean="0"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40152" y="2008004"/>
            <a:ext cx="2839864" cy="212989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94212" y="4569950"/>
            <a:ext cx="3491880" cy="2327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09201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9552" y="980728"/>
            <a:ext cx="807493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+mj-lt"/>
                <a:cs typeface="Times New Roman" panose="02020603050405020304" pitchFamily="18" charset="0"/>
              </a:rPr>
              <a:t>        В России табак появился </a:t>
            </a:r>
            <a:r>
              <a:rPr lang="ru-RU" sz="2400" dirty="0">
                <a:cs typeface="Times New Roman" panose="02020603050405020304" pitchFamily="18" charset="0"/>
              </a:rPr>
              <a:t>в </a:t>
            </a:r>
            <a:r>
              <a:rPr lang="en-AU" sz="2400" dirty="0" smtClean="0">
                <a:cs typeface="Times New Roman" panose="02020603050405020304" pitchFamily="18" charset="0"/>
              </a:rPr>
              <a:t>XVI</a:t>
            </a:r>
            <a:r>
              <a:rPr lang="ru-RU" sz="2400" dirty="0" smtClean="0">
                <a:cs typeface="Times New Roman" panose="02020603050405020304" pitchFamily="18" charset="0"/>
              </a:rPr>
              <a:t>, благодаря торговым отношениям с Англией.</a:t>
            </a:r>
            <a:r>
              <a:rPr lang="ru-RU" sz="2400" dirty="0">
                <a:cs typeface="Times New Roman" panose="02020603050405020304" pitchFamily="18" charset="0"/>
              </a:rPr>
              <a:t> Взошедший на престол в 1613 году  Михаил Фёдорович наложил запрет на курение табака. Пётр </a:t>
            </a:r>
            <a:r>
              <a:rPr lang="en-AU" sz="2400" dirty="0">
                <a:cs typeface="Times New Roman" panose="02020603050405020304" pitchFamily="18" charset="0"/>
              </a:rPr>
              <a:t>I</a:t>
            </a:r>
            <a:r>
              <a:rPr lang="ru-RU" sz="2400" dirty="0">
                <a:cs typeface="Times New Roman" panose="02020603050405020304" pitchFamily="18" charset="0"/>
              </a:rPr>
              <a:t> официально легализовал </a:t>
            </a:r>
            <a:r>
              <a:rPr lang="ru-RU" sz="2400" dirty="0" smtClean="0">
                <a:cs typeface="Times New Roman" panose="02020603050405020304" pitchFamily="18" charset="0"/>
              </a:rPr>
              <a:t>курение.</a:t>
            </a:r>
            <a:endParaRPr lang="ru-RU" sz="2400" dirty="0">
              <a:latin typeface="+mj-lt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75656" y="3212976"/>
            <a:ext cx="5580112" cy="3043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064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22938" y="188640"/>
            <a:ext cx="8208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ВЛИЯНИЕ НА ОРГАНИЗМ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3528" y="620688"/>
            <a:ext cx="864096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400" b="1" dirty="0" smtClean="0">
                <a:solidFill>
                  <a:schemeClr val="bg1"/>
                </a:solidFill>
              </a:rPr>
              <a:t>           </a:t>
            </a:r>
            <a:r>
              <a:rPr lang="ru-RU" sz="2400" b="1" dirty="0" err="1" smtClean="0"/>
              <a:t>Табакокурение</a:t>
            </a:r>
            <a:r>
              <a:rPr lang="ru-RU" sz="2400" dirty="0" smtClean="0"/>
              <a:t> </a:t>
            </a:r>
            <a:r>
              <a:rPr lang="ru-RU" sz="2400" dirty="0"/>
              <a:t>- вдыхание дыма от тлеющего </a:t>
            </a:r>
            <a:r>
              <a:rPr lang="ru-RU" sz="2400" dirty="0" smtClean="0"/>
              <a:t>                       табака</a:t>
            </a:r>
            <a:r>
              <a:rPr lang="ru-RU" sz="2400" dirty="0"/>
              <a:t>.</a:t>
            </a:r>
          </a:p>
          <a:p>
            <a:pPr lvl="0"/>
            <a:r>
              <a:rPr lang="ru-RU" sz="2400" b="1" dirty="0"/>
              <a:t>Подростковый возраст</a:t>
            </a:r>
            <a:r>
              <a:rPr lang="ru-RU" sz="2400" dirty="0"/>
              <a:t> - период в развитии человека, переходный этап между детством и взрослостью 12-17 лет. </a:t>
            </a:r>
          </a:p>
          <a:p>
            <a:pPr lvl="0" algn="just"/>
            <a:r>
              <a:rPr lang="ru-RU" sz="2400" b="1" dirty="0"/>
              <a:t>Школьные годы</a:t>
            </a:r>
            <a:r>
              <a:rPr lang="ru-RU" sz="2400" dirty="0"/>
              <a:t> - это годы физического, психического  и умственного роста. Организму нужно много сил, чтобы справиться со всеми нагрузками. </a:t>
            </a:r>
            <a:endParaRPr lang="ru-RU" sz="2400" dirty="0" smtClean="0"/>
          </a:p>
          <a:p>
            <a:pPr lvl="0" algn="just"/>
            <a:r>
              <a:rPr lang="ru-RU" sz="2400" b="1" dirty="0" smtClean="0"/>
              <a:t>Табачный </a:t>
            </a:r>
            <a:r>
              <a:rPr lang="ru-RU" sz="2400" b="1" dirty="0"/>
              <a:t>дым </a:t>
            </a:r>
            <a:r>
              <a:rPr lang="ru-RU" sz="2400" dirty="0"/>
              <a:t>содержит </a:t>
            </a:r>
            <a:r>
              <a:rPr lang="ru-RU" sz="2400" dirty="0" err="1"/>
              <a:t>психоактивное</a:t>
            </a:r>
            <a:r>
              <a:rPr lang="ru-RU" sz="2400" dirty="0"/>
              <a:t> вещество - алкалоид никотин, который является </a:t>
            </a:r>
            <a:r>
              <a:rPr lang="ru-RU" sz="2400" dirty="0" err="1"/>
              <a:t>аддиктивным</a:t>
            </a:r>
            <a:r>
              <a:rPr lang="ru-RU" sz="2400" dirty="0"/>
              <a:t> стимулятором, а также </a:t>
            </a:r>
            <a:r>
              <a:rPr lang="ru-RU" sz="2400" dirty="0" err="1"/>
              <a:t>вызыает</a:t>
            </a:r>
            <a:r>
              <a:rPr lang="ru-RU" sz="2400" dirty="0"/>
              <a:t> слабую эйфорию</a:t>
            </a:r>
            <a:r>
              <a:rPr lang="ru-RU" sz="2400" dirty="0" smtClean="0"/>
              <a:t>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52120" y="4797152"/>
            <a:ext cx="2736304" cy="1736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12685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9632" y="332656"/>
            <a:ext cx="756084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/>
              <a:t>Вторичный табачный дым</a:t>
            </a:r>
            <a:r>
              <a:rPr lang="ru-RU" sz="2400" dirty="0"/>
              <a:t> — это дым, которым наполнен воздух в закрытых помещениях, где люди потребляют табачные изделия, основанные на горении табака, такие как сигареты, папиросы и кальянный табак.</a:t>
            </a:r>
          </a:p>
          <a:p>
            <a:pPr algn="just"/>
            <a:r>
              <a:rPr lang="ru-RU" sz="2400" b="1" dirty="0"/>
              <a:t>Никотин - </a:t>
            </a:r>
            <a:r>
              <a:rPr lang="ru-RU" sz="2400" dirty="0"/>
              <a:t>один из самых опасных ядов растительного происхождения, действующий преимущественно на нервную, дыхательную и сердечно-сосудистую системы,  а также на пищеварение.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35375" y="3789040"/>
            <a:ext cx="3744416" cy="28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6202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5616" y="188640"/>
            <a:ext cx="756084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/>
              <a:t>Птицы</a:t>
            </a:r>
            <a:r>
              <a:rPr lang="ru-RU" dirty="0"/>
              <a:t> (воробьи, голуби) погибают, если к их клюву всего лишь поднести стеклянную палочку, смоченную никотином</a:t>
            </a:r>
            <a:r>
              <a:rPr lang="ru-RU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 </a:t>
            </a:r>
            <a:r>
              <a:rPr lang="ru-RU" b="1" dirty="0"/>
              <a:t>Кролик </a:t>
            </a:r>
            <a:r>
              <a:rPr lang="ru-RU" dirty="0"/>
              <a:t>погибает от 1/4 капли никотина, собака - от 1/2 капли</a:t>
            </a:r>
            <a:r>
              <a:rPr lang="ru-RU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 </a:t>
            </a:r>
            <a:r>
              <a:rPr lang="ru-RU" dirty="0"/>
              <a:t>Для </a:t>
            </a:r>
            <a:r>
              <a:rPr lang="ru-RU" b="1" dirty="0"/>
              <a:t>человека</a:t>
            </a:r>
            <a:r>
              <a:rPr lang="ru-RU" dirty="0"/>
              <a:t> смертельная доза никотина составляет от 50 до 100 мг, или 2-3 капли. Именно такая доза поступает ежедневно в кровь после выкуривания 20-25 сигарет (в одной сигарете содержится примерно 6-8 мг никотина, из которых 3-4 мг попадает в кровь).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21490" y="2924944"/>
            <a:ext cx="4223048" cy="215419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43738" y="5373216"/>
            <a:ext cx="7200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 </a:t>
            </a:r>
            <a:r>
              <a:rPr lang="ru-RU" dirty="0"/>
              <a:t>течение 30 лет такой курильщик выкуривает примерно </a:t>
            </a:r>
            <a:r>
              <a:rPr lang="ru-RU" dirty="0" smtClean="0"/>
              <a:t>   </a:t>
            </a:r>
            <a:r>
              <a:rPr lang="ru-RU" b="1" i="1" u="sng" dirty="0" smtClean="0"/>
              <a:t>20 000</a:t>
            </a:r>
            <a:r>
              <a:rPr lang="ru-RU" dirty="0" smtClean="0"/>
              <a:t> </a:t>
            </a:r>
            <a:r>
              <a:rPr lang="ru-RU" dirty="0"/>
              <a:t>сигарет, или </a:t>
            </a:r>
            <a:r>
              <a:rPr lang="ru-RU" b="1" i="1" u="sng" dirty="0"/>
              <a:t>160</a:t>
            </a:r>
            <a:r>
              <a:rPr lang="ru-RU" dirty="0"/>
              <a:t> кг табака, поглощая в среднем </a:t>
            </a:r>
            <a:r>
              <a:rPr lang="ru-RU" b="1" i="1" u="sng" dirty="0"/>
              <a:t>800 г</a:t>
            </a:r>
            <a:r>
              <a:rPr lang="ru-RU" dirty="0"/>
              <a:t> никотина. </a:t>
            </a:r>
          </a:p>
        </p:txBody>
      </p:sp>
    </p:spTree>
    <p:extLst>
      <p:ext uri="{BB962C8B-B14F-4D97-AF65-F5344CB8AC3E}">
        <p14:creationId xmlns:p14="http://schemas.microsoft.com/office/powerpoint/2010/main" xmlns="" val="6609489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9632" y="188640"/>
            <a:ext cx="770485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>
                <a:solidFill>
                  <a:srgbClr val="FF0000"/>
                </a:solidFill>
                <a:cs typeface="Times New Roman" pitchFamily="18" charset="0"/>
              </a:rPr>
              <a:t>Вызывает тревогу свободная продажа несовершеннолетним электронных сигарет</a:t>
            </a:r>
            <a:r>
              <a:rPr lang="ru-RU" sz="2400" dirty="0">
                <a:cs typeface="Times New Roman" pitchFamily="18" charset="0"/>
              </a:rPr>
              <a:t>. (типа </a:t>
            </a:r>
            <a:r>
              <a:rPr lang="en-US" sz="2400" dirty="0">
                <a:cs typeface="Times New Roman" pitchFamily="18" charset="0"/>
              </a:rPr>
              <a:t>IQOS</a:t>
            </a:r>
            <a:r>
              <a:rPr lang="ru-RU" sz="2400" dirty="0">
                <a:cs typeface="Times New Roman" pitchFamily="18" charset="0"/>
              </a:rPr>
              <a:t>, </a:t>
            </a:r>
            <a:r>
              <a:rPr lang="ru-RU" sz="2400" dirty="0" err="1">
                <a:cs typeface="Times New Roman" pitchFamily="18" charset="0"/>
              </a:rPr>
              <a:t>Вейп</a:t>
            </a:r>
            <a:r>
              <a:rPr lang="ru-RU" sz="2400" dirty="0">
                <a:cs typeface="Times New Roman" pitchFamily="18" charset="0"/>
              </a:rPr>
              <a:t> и т.д.).</a:t>
            </a:r>
          </a:p>
          <a:p>
            <a:pPr algn="just"/>
            <a:r>
              <a:rPr lang="ru-RU" sz="2400" dirty="0">
                <a:cs typeface="Times New Roman" pitchFamily="18" charset="0"/>
              </a:rPr>
              <a:t>Данные аксессуары сейчас очень модны среди курящих людей и подростков в том числе. </a:t>
            </a:r>
            <a:r>
              <a:rPr lang="ru-RU" sz="2400" dirty="0" smtClean="0">
                <a:cs typeface="Times New Roman" pitchFamily="18" charset="0"/>
              </a:rPr>
              <a:t>Они </a:t>
            </a:r>
            <a:r>
              <a:rPr lang="ru-RU" sz="2400" dirty="0" smtClean="0"/>
              <a:t>рекламируются </a:t>
            </a:r>
            <a:r>
              <a:rPr lang="ru-RU" sz="2400" dirty="0"/>
              <a:t>как «менее вредная» альтернатива </a:t>
            </a:r>
            <a:r>
              <a:rPr lang="ru-RU" sz="2400" dirty="0" err="1" smtClean="0"/>
              <a:t>табакокурению</a:t>
            </a:r>
            <a:r>
              <a:rPr lang="ru-RU" sz="2400" dirty="0" smtClean="0"/>
              <a:t>. </a:t>
            </a:r>
            <a:endParaRPr lang="ru-RU" sz="2400" dirty="0"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23728" y="3212976"/>
            <a:ext cx="6613201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29989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1CACE3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Wisp" id="{7CB32D59-10C0-40DD-B7BD-2E94284A981C}" vid="{4F34B87B-9C7A-41AE-A6CB-48536223DFF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384</TotalTime>
  <Words>1325</Words>
  <Application>Microsoft Office PowerPoint</Application>
  <PresentationFormat>Экран (4:3)</PresentationFormat>
  <Paragraphs>125</Paragraphs>
  <Slides>21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Легкий дым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Светлана</dc:creator>
  <cp:lastModifiedBy>User</cp:lastModifiedBy>
  <cp:revision>42</cp:revision>
  <dcterms:created xsi:type="dcterms:W3CDTF">2022-04-10T12:03:45Z</dcterms:created>
  <dcterms:modified xsi:type="dcterms:W3CDTF">2024-01-22T22:23:19Z</dcterms:modified>
</cp:coreProperties>
</file>