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30D99-81D6-4505-9D6A-27D3BC05D66E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33F9-2B51-4A2B-9CDA-EA44548EA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33F9-2B51-4A2B-9CDA-EA44548EA4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5B5D4F-5E5B-45A6-861E-CCB68D8D779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552522-683C-4176-82C6-D846A676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828800"/>
          </a:xfrm>
        </p:spPr>
        <p:txBody>
          <a:bodyPr/>
          <a:lstStyle/>
          <a:p>
            <a:r>
              <a:rPr lang="ru-RU" dirty="0" smtClean="0"/>
              <a:t>Добро пожаловать!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877272"/>
            <a:ext cx="6400800" cy="529350"/>
          </a:xfrm>
        </p:spPr>
        <p:txBody>
          <a:bodyPr/>
          <a:lstStyle/>
          <a:p>
            <a:r>
              <a:rPr lang="ru-RU" dirty="0" smtClean="0"/>
              <a:t>От «А» до «Я»</a:t>
            </a:r>
            <a:endParaRPr lang="ru-RU" dirty="0"/>
          </a:p>
        </p:txBody>
      </p:sp>
      <p:sp>
        <p:nvSpPr>
          <p:cNvPr id="1029" name="AutoShape 5" descr="⬇ Скачать картинки Глобус и книги, стоковые фото Глобус и книги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⬇ Скачать картинки Глобус и книги, стоковые фото Глобус и книги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⬇ Скачать картинки Книга и глобус, стоковые фото Книга и глобус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⬇ Скачать картинки Книга и глобус, стоковые фото Книга и глобус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Глобус на столе с карандашами и книг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962650" cy="39719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МБОУ ЦО №10 города Тула </a:t>
            </a:r>
          </a:p>
          <a:p>
            <a:r>
              <a:rPr lang="ru-RU" dirty="0" err="1" smtClean="0"/>
              <a:t>Перчикова</a:t>
            </a:r>
            <a:r>
              <a:rPr lang="ru-RU" dirty="0" smtClean="0"/>
              <a:t> Г.Г.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из словаря Даля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987008" cy="47091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Выдень</a:t>
            </a:r>
            <a:r>
              <a:rPr lang="ru-RU" dirty="0" smtClean="0"/>
              <a:t> – </a:t>
            </a:r>
            <a:r>
              <a:rPr lang="ru-RU" dirty="0" err="1" smtClean="0"/>
              <a:t>будень</a:t>
            </a:r>
            <a:r>
              <a:rPr lang="ru-RU" dirty="0" smtClean="0"/>
              <a:t>, рабочий день.</a:t>
            </a:r>
          </a:p>
          <a:p>
            <a:r>
              <a:rPr lang="ru-RU" dirty="0" err="1" smtClean="0"/>
              <a:t>Желдак</a:t>
            </a:r>
            <a:r>
              <a:rPr lang="ru-RU" dirty="0" smtClean="0"/>
              <a:t> – солдат, воин, ратник.</a:t>
            </a:r>
          </a:p>
          <a:p>
            <a:r>
              <a:rPr lang="ru-RU" dirty="0" err="1" smtClean="0"/>
              <a:t>Анчутки</a:t>
            </a:r>
            <a:r>
              <a:rPr lang="ru-RU" dirty="0" smtClean="0"/>
              <a:t> – чертенята, бесы.</a:t>
            </a:r>
          </a:p>
          <a:p>
            <a:r>
              <a:rPr lang="ru-RU" dirty="0" smtClean="0"/>
              <a:t>Нюни – губы.</a:t>
            </a:r>
          </a:p>
          <a:p>
            <a:r>
              <a:rPr lang="ru-RU" dirty="0" err="1" smtClean="0"/>
              <a:t>Ококоветь</a:t>
            </a:r>
            <a:r>
              <a:rPr lang="ru-RU" dirty="0" smtClean="0"/>
              <a:t> – окоченеть, заледенеть.</a:t>
            </a:r>
          </a:p>
          <a:p>
            <a:r>
              <a:rPr lang="ru-RU" dirty="0" smtClean="0"/>
              <a:t>Ситничек – самый мелкий дождь.</a:t>
            </a:r>
          </a:p>
          <a:p>
            <a:r>
              <a:rPr lang="ru-RU" dirty="0" smtClean="0"/>
              <a:t>Мокрые дожди – осенние.</a:t>
            </a:r>
          </a:p>
          <a:p>
            <a:r>
              <a:rPr lang="ru-RU" dirty="0" err="1" smtClean="0"/>
              <a:t>Дрепня</a:t>
            </a:r>
            <a:r>
              <a:rPr lang="ru-RU" dirty="0" smtClean="0"/>
              <a:t> – снег с дождём.</a:t>
            </a:r>
          </a:p>
          <a:p>
            <a:r>
              <a:rPr lang="ru-RU" dirty="0" smtClean="0"/>
              <a:t>Дождевик – поганый гриб.</a:t>
            </a:r>
            <a:endParaRPr lang="ru-RU" dirty="0"/>
          </a:p>
        </p:txBody>
      </p:sp>
      <p:pic>
        <p:nvPicPr>
          <p:cNvPr id="7170" name="Picture 2" descr="Книг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349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Фразеологический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925144"/>
          </a:xfrm>
        </p:spPr>
        <p:txBody>
          <a:bodyPr/>
          <a:lstStyle/>
          <a:p>
            <a:r>
              <a:rPr lang="ru-RU" dirty="0" smtClean="0"/>
              <a:t>Не цветы, а вянут; не ладоши, а ими хлопают; не бельё, а их развешивают чрезмерно доверчивые люди.</a:t>
            </a:r>
          </a:p>
          <a:p>
            <a:r>
              <a:rPr lang="ru-RU" dirty="0" smtClean="0"/>
              <a:t>Его вешают, приходя в уныние; его задирают зазнайки; его всюду суют, вмешиваясь не в своё дело.</a:t>
            </a:r>
          </a:p>
          <a:p>
            <a:r>
              <a:rPr lang="ru-RU" dirty="0" smtClean="0"/>
              <a:t>Он в голове у несерьёзного человека; его советуют искать в поле; на него бросают слова и деньги, кто их не ценит.</a:t>
            </a:r>
            <a:endParaRPr lang="ru-RU" dirty="0"/>
          </a:p>
        </p:txBody>
      </p:sp>
      <p:pic>
        <p:nvPicPr>
          <p:cNvPr id="6145" name="Picture 1" descr="C:\Users\Adm\Desktop\фразеологиче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12776"/>
            <a:ext cx="169545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иностранных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692896"/>
          </a:xfrm>
        </p:spPr>
        <p:txBody>
          <a:bodyPr/>
          <a:lstStyle/>
          <a:p>
            <a:r>
              <a:rPr lang="ru-RU" dirty="0" smtClean="0"/>
              <a:t>Абсурд (франц.) – нелепость, вздор.</a:t>
            </a:r>
          </a:p>
          <a:p>
            <a:r>
              <a:rPr lang="ru-RU" dirty="0" smtClean="0"/>
              <a:t>Автобус (франц.) – вид транспорта.</a:t>
            </a:r>
          </a:p>
          <a:p>
            <a:r>
              <a:rPr lang="ru-RU" dirty="0" smtClean="0"/>
              <a:t>Адмирал (</a:t>
            </a:r>
            <a:r>
              <a:rPr lang="ru-RU" dirty="0" err="1" smtClean="0"/>
              <a:t>арабск</a:t>
            </a:r>
            <a:r>
              <a:rPr lang="ru-RU" dirty="0" smtClean="0"/>
              <a:t>.) – морской владыка.</a:t>
            </a:r>
          </a:p>
          <a:p>
            <a:r>
              <a:rPr lang="ru-RU" dirty="0" smtClean="0"/>
              <a:t>Банк (греч.) – место хранения денег.</a:t>
            </a:r>
          </a:p>
          <a:p>
            <a:r>
              <a:rPr lang="ru-RU" dirty="0" smtClean="0"/>
              <a:t>Бизнес (англ.) – дело, занятие.</a:t>
            </a:r>
          </a:p>
        </p:txBody>
      </p:sp>
      <p:pic>
        <p:nvPicPr>
          <p:cNvPr id="5121" name="Picture 1" descr="C:\Users\Adm\Desktop\иностранны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18097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  <p:pic>
        <p:nvPicPr>
          <p:cNvPr id="4097" name="Picture 1" descr="C:\Users\Adm\Desktop\толк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1512168" cy="2373850"/>
          </a:xfrm>
          <a:prstGeom prst="rect">
            <a:avLst/>
          </a:prstGeom>
          <a:noFill/>
        </p:spPr>
      </p:pic>
      <p:pic>
        <p:nvPicPr>
          <p:cNvPr id="4098" name="Picture 2" descr="C:\Users\Adm\Desktop\азбуков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1809750" cy="2524125"/>
          </a:xfrm>
          <a:prstGeom prst="rect">
            <a:avLst/>
          </a:prstGeom>
          <a:noFill/>
        </p:spPr>
      </p:pic>
      <p:pic>
        <p:nvPicPr>
          <p:cNvPr id="4099" name="Picture 3" descr="C:\Users\Adm\Desktop\алфави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\Desktop\лексик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212976"/>
            <a:ext cx="170497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Словарь синонимов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Простое слово «промежуток»: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театре несколько минуток,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Пока начнётся новый акт,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Мы называем  все…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На время что-то прекратив,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Мы объявляем 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борьбе, в труде устали слишком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Дают уставшим…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После урока непременно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Нужна ребятам…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3" name="Picture 1" descr="C:\Users\Adm\Desktop\синони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Этимологический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140968"/>
            <a:ext cx="8291264" cy="1900808"/>
          </a:xfrm>
        </p:spPr>
        <p:txBody>
          <a:bodyPr/>
          <a:lstStyle/>
          <a:p>
            <a:r>
              <a:rPr lang="ru-RU" dirty="0" smtClean="0"/>
              <a:t>Греция: математика, грамматика.</a:t>
            </a:r>
          </a:p>
          <a:p>
            <a:r>
              <a:rPr lang="ru-RU" dirty="0" smtClean="0"/>
              <a:t>Англия: футбол, бутсы, хоккей, жокей.</a:t>
            </a:r>
          </a:p>
          <a:p>
            <a:r>
              <a:rPr lang="ru-RU" dirty="0" smtClean="0"/>
              <a:t>Теннис, яхта, бокс, рекорд, спорт.</a:t>
            </a:r>
          </a:p>
        </p:txBody>
      </p:sp>
      <p:pic>
        <p:nvPicPr>
          <p:cNvPr id="2049" name="Picture 1" descr="C:\Users\Adm\Desktop\2 этимол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2627784" cy="3508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устаревших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6264696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Русский воин в битве смел – защитить себя сумел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 России рубежи.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Как его зовут, скажи?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Крейсер русской старины,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Защищал он честь страны.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Он в пучине вод остался,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Но японцам в плен не сдался.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Назови боярский дом.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Там наличники резные.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Есть и башенки на нем,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крылечки расписные.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Их в былые времена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Надевала вся страна.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Но теперь наденешь вряд ли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Ты из лыка липы…</a:t>
            </a:r>
          </a:p>
          <a:p>
            <a:endParaRPr lang="ru-RU" dirty="0"/>
          </a:p>
        </p:txBody>
      </p:sp>
      <p:pic>
        <p:nvPicPr>
          <p:cNvPr id="30722" name="Picture 2" descr="Школьный словарь устаревших слов русского языка — Роза Рогожникова, Татьяна  Кар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3192892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устаревшие слова, дай толкование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Воротился старик ко старухе.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Что ж он видит? Высокий терем.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 крыльце стоит его старуха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дорогой собольей душегрейке…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Дверь тихонько заскрипела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в светлицу входит Царь,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Стороны той государь…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Пощёлкайте перстами,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Улыбнитесь устами,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Наклоните выю вперед, назад.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Погладьте свои ланиты.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Поднимите очи вверх!</a:t>
            </a:r>
          </a:p>
        </p:txBody>
      </p:sp>
      <p:pic>
        <p:nvPicPr>
          <p:cNvPr id="31746" name="Picture 2" descr="C:\Users\Adm\Desktop\ц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492896"/>
            <a:ext cx="1857375" cy="2466975"/>
          </a:xfrm>
          <a:prstGeom prst="rect">
            <a:avLst/>
          </a:prstGeom>
          <a:noFill/>
        </p:spPr>
      </p:pic>
      <p:pic>
        <p:nvPicPr>
          <p:cNvPr id="31747" name="Picture 3" descr="C:\Users\Adm\Desktop\Пуш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1790700" cy="2552700"/>
          </a:xfrm>
          <a:prstGeom prst="rect">
            <a:avLst/>
          </a:prstGeom>
          <a:noFill/>
        </p:spPr>
      </p:pic>
      <p:pic>
        <p:nvPicPr>
          <p:cNvPr id="31748" name="Picture 4" descr="C:\Users\Adm\Desktop\костюмы  Древней Рус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40460"/>
            <a:ext cx="2295231" cy="26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836912"/>
          </a:xfrm>
        </p:spPr>
        <p:txBody>
          <a:bodyPr/>
          <a:lstStyle/>
          <a:p>
            <a:r>
              <a:rPr lang="ru-RU" dirty="0" smtClean="0"/>
              <a:t>Кто хочет много знать – …</a:t>
            </a:r>
          </a:p>
          <a:p>
            <a:r>
              <a:rPr lang="ru-RU" dirty="0" smtClean="0"/>
              <a:t>Корень учения горек, да …</a:t>
            </a:r>
          </a:p>
          <a:p>
            <a:r>
              <a:rPr lang="ru-RU" dirty="0" smtClean="0"/>
              <a:t>Божьей волей свет стоит, …</a:t>
            </a:r>
          </a:p>
          <a:p>
            <a:r>
              <a:rPr lang="ru-RU" dirty="0" err="1" smtClean="0"/>
              <a:t>Дураку</a:t>
            </a:r>
            <a:r>
              <a:rPr lang="ru-RU" dirty="0" smtClean="0"/>
              <a:t> по пояс, а умный …</a:t>
            </a:r>
          </a:p>
          <a:p>
            <a:r>
              <a:rPr lang="ru-RU" dirty="0" smtClean="0"/>
              <a:t>Где сшито на живую нитку, …</a:t>
            </a:r>
          </a:p>
        </p:txBody>
      </p:sp>
      <p:pic>
        <p:nvPicPr>
          <p:cNvPr id="32770" name="Picture 2" descr="C:\Users\Adm\Desktop\Послов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981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Добавь недостающее слово – название животного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Голоден как …</a:t>
            </a:r>
          </a:p>
          <a:p>
            <a:r>
              <a:rPr lang="ru-RU" dirty="0" smtClean="0"/>
              <a:t>Труслив как …</a:t>
            </a:r>
          </a:p>
          <a:p>
            <a:r>
              <a:rPr lang="ru-RU" dirty="0" smtClean="0"/>
              <a:t>Колючий как …</a:t>
            </a:r>
          </a:p>
          <a:p>
            <a:r>
              <a:rPr lang="ru-RU" dirty="0" smtClean="0"/>
              <a:t>Надут как …</a:t>
            </a:r>
          </a:p>
          <a:p>
            <a:r>
              <a:rPr lang="ru-RU" dirty="0" smtClean="0"/>
              <a:t>Болтлив как …</a:t>
            </a:r>
          </a:p>
          <a:p>
            <a:r>
              <a:rPr lang="ru-RU" dirty="0" smtClean="0"/>
              <a:t>Хитер как …</a:t>
            </a:r>
          </a:p>
          <a:p>
            <a:r>
              <a:rPr lang="ru-RU" dirty="0" smtClean="0"/>
              <a:t>Здоров как …</a:t>
            </a:r>
          </a:p>
          <a:p>
            <a:r>
              <a:rPr lang="ru-RU" dirty="0" smtClean="0"/>
              <a:t>Изворотлив как …</a:t>
            </a:r>
          </a:p>
          <a:p>
            <a:r>
              <a:rPr lang="ru-RU" dirty="0" smtClean="0"/>
              <a:t>Нем как …</a:t>
            </a:r>
          </a:p>
          <a:p>
            <a:r>
              <a:rPr lang="ru-RU" dirty="0" smtClean="0"/>
              <a:t> Упрям как …</a:t>
            </a:r>
            <a:endParaRPr lang="ru-RU" dirty="0"/>
          </a:p>
        </p:txBody>
      </p:sp>
      <p:pic>
        <p:nvPicPr>
          <p:cNvPr id="33795" name="Picture 3" descr="C:\Users\Adm\Desktop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2808312" cy="4144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 ноября – День Словаря</a:t>
            </a:r>
            <a:endParaRPr lang="ru-RU" dirty="0"/>
          </a:p>
        </p:txBody>
      </p:sp>
      <p:sp>
        <p:nvSpPr>
          <p:cNvPr id="22530" name="AutoShape 2" descr="C:\Users\Adm\Desktop\%D0%BE%D0%B6%D0%B5%D0%B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Adm\Desktop\%D0%BE%D0%B6%D0%B5%D0%B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Adm\Desktop\%D0%BE%D0%B6%D0%B5%D0%B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C:\Users\Adm\Desktop\1037796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456384" cy="5073441"/>
          </a:xfrm>
          <a:prstGeom prst="rect">
            <a:avLst/>
          </a:prstGeom>
          <a:noFill/>
        </p:spPr>
      </p:pic>
      <p:pic>
        <p:nvPicPr>
          <p:cNvPr id="22538" name="Picture 10" descr="Книга: &quot;Толковый словарь русского языка. Около 100 000 слов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08" y="1484784"/>
            <a:ext cx="396210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Молодежный сленг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А что, папа не </a:t>
            </a:r>
            <a:r>
              <a:rPr lang="ru-RU" dirty="0" err="1" smtClean="0">
                <a:solidFill>
                  <a:schemeClr val="bg1"/>
                </a:solidFill>
              </a:rPr>
              <a:t>задонатит</a:t>
            </a:r>
            <a:r>
              <a:rPr lang="ru-RU" dirty="0" smtClean="0">
                <a:solidFill>
                  <a:schemeClr val="bg1"/>
                </a:solidFill>
              </a:rPr>
              <a:t> тебе в игру?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</a:rPr>
              <a:t>-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dirty="0" smtClean="0">
                <a:solidFill>
                  <a:srgbClr val="660066"/>
                </a:solidFill>
              </a:rPr>
              <a:t>Не, после вчерашнего – не </a:t>
            </a:r>
            <a:r>
              <a:rPr lang="ru-RU" dirty="0" err="1" smtClean="0">
                <a:solidFill>
                  <a:srgbClr val="660066"/>
                </a:solidFill>
              </a:rPr>
              <a:t>варик</a:t>
            </a:r>
            <a:r>
              <a:rPr lang="ru-RU" dirty="0" smtClean="0">
                <a:solidFill>
                  <a:srgbClr val="660066"/>
                </a:solidFill>
              </a:rPr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Хватит надо мной </a:t>
            </a:r>
            <a:r>
              <a:rPr lang="ru-RU" dirty="0" err="1" smtClean="0">
                <a:solidFill>
                  <a:schemeClr val="bg1"/>
                </a:solidFill>
              </a:rPr>
              <a:t>рофлить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</a:rPr>
              <a:t>- А нечего было </a:t>
            </a:r>
            <a:r>
              <a:rPr lang="ru-RU" dirty="0" err="1" smtClean="0">
                <a:solidFill>
                  <a:srgbClr val="660066"/>
                </a:solidFill>
              </a:rPr>
              <a:t>флексить</a:t>
            </a:r>
            <a:r>
              <a:rPr lang="ru-RU" dirty="0" smtClean="0">
                <a:solidFill>
                  <a:srgbClr val="660066"/>
                </a:solidFill>
              </a:rPr>
              <a:t>, уже </a:t>
            </a:r>
            <a:r>
              <a:rPr lang="ru-RU" dirty="0" err="1" smtClean="0">
                <a:solidFill>
                  <a:srgbClr val="660066"/>
                </a:solidFill>
              </a:rPr>
              <a:t>зашквар</a:t>
            </a:r>
            <a:r>
              <a:rPr lang="ru-RU" dirty="0" smtClean="0">
                <a:solidFill>
                  <a:srgbClr val="660066"/>
                </a:solidFill>
              </a:rPr>
              <a:t> какой-то.</a:t>
            </a:r>
          </a:p>
        </p:txBody>
      </p:sp>
      <p:pic>
        <p:nvPicPr>
          <p:cNvPr id="34818" name="Picture 2" descr="Как современные дети проводят свободное время? И как хотят его проводить?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56404"/>
            <a:ext cx="4572000" cy="2601595"/>
          </a:xfrm>
          <a:prstGeom prst="rect">
            <a:avLst/>
          </a:prstGeom>
          <a:noFill/>
        </p:spPr>
      </p:pic>
      <p:pic>
        <p:nvPicPr>
          <p:cNvPr id="34820" name="Picture 4" descr="Современные дети и гаджеты. Запрещать нельзя разрешать... | Путь к счастью  |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0053"/>
            <a:ext cx="3851920" cy="256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– </a:t>
            </a:r>
          </a:p>
          <a:p>
            <a:r>
              <a:rPr lang="ru-RU" dirty="0" smtClean="0"/>
              <a:t>Л – </a:t>
            </a:r>
          </a:p>
          <a:p>
            <a:r>
              <a:rPr lang="ru-RU" dirty="0" smtClean="0"/>
              <a:t>О – </a:t>
            </a:r>
          </a:p>
          <a:p>
            <a:r>
              <a:rPr lang="ru-RU" dirty="0" smtClean="0"/>
              <a:t>В – </a:t>
            </a:r>
          </a:p>
          <a:p>
            <a:r>
              <a:rPr lang="ru-RU" dirty="0" smtClean="0"/>
              <a:t>А – </a:t>
            </a:r>
          </a:p>
          <a:p>
            <a:r>
              <a:rPr lang="ru-RU" dirty="0" smtClean="0"/>
              <a:t>Р – </a:t>
            </a:r>
          </a:p>
          <a:p>
            <a:r>
              <a:rPr lang="ru-RU" dirty="0" smtClean="0"/>
              <a:t>Ь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35842" name="Picture 2" descr="Вебинар «Книга как инструмент продвижения бизнеса и личного бренда» — ОПОРА  РОССИИ - Московское городское отде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5126246" cy="333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36868" name="Picture 4" descr="Ceremonia De Graduación, Emoji, Plaza De Académico De La Pac imagen png -  imagen transparente descarga gratu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Иванович Даль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620888"/>
          </a:xfrm>
        </p:spPr>
        <p:txBody>
          <a:bodyPr/>
          <a:lstStyle/>
          <a:p>
            <a:r>
              <a:rPr lang="ru-RU" dirty="0" smtClean="0"/>
              <a:t>Родился 22 ноября 1801 года в Луганске.</a:t>
            </a:r>
          </a:p>
          <a:p>
            <a:r>
              <a:rPr lang="ru-RU" dirty="0" smtClean="0"/>
              <a:t>В.И. Даль учился в морском кадетском корпусе в Петербурге.</a:t>
            </a:r>
          </a:p>
          <a:p>
            <a:r>
              <a:rPr lang="ru-RU" dirty="0" smtClean="0"/>
              <a:t>В 1819 году поступил на службу морским офицером.</a:t>
            </a:r>
          </a:p>
        </p:txBody>
      </p:sp>
      <p:pic>
        <p:nvPicPr>
          <p:cNvPr id="14337" name="Picture 1" descr="C:\Users\Adm\Desktop\мич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45024"/>
            <a:ext cx="4752528" cy="300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«Замолаживать»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540768"/>
          </a:xfrm>
        </p:spPr>
        <p:txBody>
          <a:bodyPr/>
          <a:lstStyle/>
          <a:p>
            <a:r>
              <a:rPr lang="ru-RU" dirty="0" smtClean="0"/>
              <a:t>В 1819 году Даль записал своё первое заинтересовавшее его слово «замолаживать», которое услышал от новгородского мужика.</a:t>
            </a:r>
            <a:endParaRPr lang="ru-RU" dirty="0"/>
          </a:p>
        </p:txBody>
      </p:sp>
      <p:pic>
        <p:nvPicPr>
          <p:cNvPr id="13313" name="Picture 1" descr="C:\Users\Adm\Desktop\Замолажив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976664" cy="373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40966"/>
          </a:xfrm>
        </p:spPr>
        <p:txBody>
          <a:bodyPr/>
          <a:lstStyle/>
          <a:p>
            <a:r>
              <a:rPr lang="ru-RU" dirty="0" smtClean="0"/>
              <a:t>Профессия врача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93096"/>
            <a:ext cx="8435280" cy="2476872"/>
          </a:xfrm>
        </p:spPr>
        <p:txBody>
          <a:bodyPr/>
          <a:lstStyle/>
          <a:p>
            <a:r>
              <a:rPr lang="ru-RU" dirty="0" smtClean="0"/>
              <a:t>В 1826 году Даль меняет профессию и поступает на медицинский факультет Дерптского университета.</a:t>
            </a:r>
          </a:p>
          <a:p>
            <a:r>
              <a:rPr lang="ru-RU" dirty="0" smtClean="0"/>
              <a:t>Дружба с русским хирургом Н.И. Пироговым.</a:t>
            </a:r>
          </a:p>
          <a:p>
            <a:r>
              <a:rPr lang="ru-RU" dirty="0" smtClean="0"/>
              <a:t>Русско-турецкая война.</a:t>
            </a:r>
          </a:p>
        </p:txBody>
      </p:sp>
      <p:pic>
        <p:nvPicPr>
          <p:cNvPr id="12289" name="Picture 1" descr="C:\Users\Adm\Desktop\Пирог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1800225" cy="2533650"/>
          </a:xfrm>
          <a:prstGeom prst="rect">
            <a:avLst/>
          </a:prstGeom>
          <a:noFill/>
        </p:spPr>
      </p:pic>
      <p:sp>
        <p:nvSpPr>
          <p:cNvPr id="12292" name="AutoShape 4" descr="Владимир Иванович Даль – русский писатель, этнограф и лексикограф,  собиратель фольклора и военный вра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Владимир Иванович Даль – русский писатель, этнограф и лексикограф,  собиратель фольклора и военный вра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И тут вошёл Владимир Иванович Даль… — Интернет-журнал «Лицей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096344" cy="2741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Н.И. Пирогов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В.И. Даль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от командования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«Я осиротел без своих записей»</a:t>
            </a:r>
            <a:endParaRPr lang="ru-RU" dirty="0"/>
          </a:p>
        </p:txBody>
      </p:sp>
      <p:pic>
        <p:nvPicPr>
          <p:cNvPr id="11267" name="Picture 3" descr="Верблюд — краткая характеристика животного - Znatum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0675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Сооружение с секретом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5141168"/>
          </a:xfrm>
        </p:spPr>
        <p:txBody>
          <a:bodyPr/>
          <a:lstStyle/>
          <a:p>
            <a:r>
              <a:rPr lang="ru-RU" dirty="0" smtClean="0"/>
              <a:t>В 1831 году Даль в качестве полкового лекаря участвовал в военных действиях на территории Польши.</a:t>
            </a:r>
          </a:p>
          <a:p>
            <a:r>
              <a:rPr lang="ru-RU" dirty="0" smtClean="0"/>
              <a:t>Поступил как опытный инженер: построил мост-переправу через реку Висла из пустых бочек.</a:t>
            </a:r>
          </a:p>
          <a:p>
            <a:r>
              <a:rPr lang="ru-RU" dirty="0" smtClean="0"/>
              <a:t>Царь Николай </a:t>
            </a:r>
            <a:r>
              <a:rPr lang="en-US" dirty="0" smtClean="0"/>
              <a:t>I</a:t>
            </a:r>
            <a:r>
              <a:rPr lang="ru-RU" dirty="0" smtClean="0"/>
              <a:t> наградил орденом, Владимирским крестом с бантом.</a:t>
            </a:r>
            <a:endParaRPr lang="ru-RU" dirty="0"/>
          </a:p>
        </p:txBody>
      </p:sp>
      <p:pic>
        <p:nvPicPr>
          <p:cNvPr id="10241" name="Picture 1" descr="C:\Users\Adm\Desktop\перепр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26860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сказки Даля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6792"/>
            <a:ext cx="43204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18312 году Даль выпустил книгу </a:t>
            </a:r>
            <a:r>
              <a:rPr lang="ru-RU" dirty="0" smtClean="0">
                <a:solidFill>
                  <a:srgbClr val="002060"/>
                </a:solidFill>
              </a:rPr>
              <a:t>«Русские сказки, из предания народного изустного на грамоту гражданскую переложенные, к быту житейскому приноровленные и поговорками ходячими разукрашенные казаком Владимиром Луганским. Пяток первый»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7" name="Picture 1" descr="C:\Users\Adm\Desktop\сказ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860032" cy="2853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В.И. Даль – создатель первого толкового словаря</a:t>
            </a:r>
            <a:endParaRPr lang="ru-RU" dirty="0"/>
          </a:p>
        </p:txBody>
      </p:sp>
      <p:pic>
        <p:nvPicPr>
          <p:cNvPr id="8193" name="Picture 1" descr="C:\Users\Adm\Desktop\портрет Пе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20480" cy="3265479"/>
          </a:xfrm>
          <a:prstGeom prst="rect">
            <a:avLst/>
          </a:prstGeom>
          <a:noFill/>
        </p:spPr>
      </p:pic>
      <p:pic>
        <p:nvPicPr>
          <p:cNvPr id="8196" name="Picture 4" descr="Даль В.И. Толковый словарь живого великорусского языка: В 4 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150" y="2348881"/>
            <a:ext cx="3247298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735</Words>
  <Application>Microsoft Office PowerPoint</Application>
  <PresentationFormat>Экран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Добро пожаловать!</vt:lpstr>
      <vt:lpstr>22 ноября – День Словаря</vt:lpstr>
      <vt:lpstr>Владимир Иванович Даль</vt:lpstr>
      <vt:lpstr>«Замолаживать»</vt:lpstr>
      <vt:lpstr>Профессия врача</vt:lpstr>
      <vt:lpstr>Подарок от командования</vt:lpstr>
      <vt:lpstr>Сооружение с секретом</vt:lpstr>
      <vt:lpstr>Русские сказки Даля</vt:lpstr>
      <vt:lpstr>В.И. Даль – создатель первого толкового словаря</vt:lpstr>
      <vt:lpstr>Примеры из словаря Даля</vt:lpstr>
      <vt:lpstr>Фразеологический словарь</vt:lpstr>
      <vt:lpstr>Словарь иностранных слов</vt:lpstr>
      <vt:lpstr>Толковый словарь</vt:lpstr>
      <vt:lpstr>Словарь синонимов</vt:lpstr>
      <vt:lpstr>Этимологический словарь</vt:lpstr>
      <vt:lpstr>Словарь устаревших слов</vt:lpstr>
      <vt:lpstr>Найди устаревшие слова, дай толкование</vt:lpstr>
      <vt:lpstr>Собери пословицы</vt:lpstr>
      <vt:lpstr>Добавь недостающее слово – название животного</vt:lpstr>
      <vt:lpstr>Молодежный сленг</vt:lpstr>
      <vt:lpstr>Ассоциация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Adm</dc:creator>
  <cp:lastModifiedBy>Adm</cp:lastModifiedBy>
  <cp:revision>33</cp:revision>
  <dcterms:created xsi:type="dcterms:W3CDTF">2023-11-11T17:59:43Z</dcterms:created>
  <dcterms:modified xsi:type="dcterms:W3CDTF">2023-11-26T17:39:17Z</dcterms:modified>
</cp:coreProperties>
</file>