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84" r:id="rId2"/>
    <p:sldId id="257" r:id="rId3"/>
    <p:sldId id="268" r:id="rId4"/>
    <p:sldId id="269" r:id="rId5"/>
    <p:sldId id="277" r:id="rId6"/>
    <p:sldId id="278" r:id="rId7"/>
    <p:sldId id="279" r:id="rId8"/>
    <p:sldId id="280" r:id="rId9"/>
    <p:sldId id="281" r:id="rId10"/>
    <p:sldId id="283" r:id="rId11"/>
    <p:sldId id="276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B67024"/>
    <a:srgbClr val="A06320"/>
    <a:srgbClr val="935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68" d="100"/>
          <a:sy n="68" d="100"/>
        </p:scale>
        <p:origin x="14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2C4A1-7B8C-4258-B85B-84F403E94DBD}" type="datetimeFigureOut">
              <a:rPr lang="ru-RU" smtClean="0"/>
              <a:t>12.03.2022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C2552-0266-4C6A-9EDF-7B1A888C6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8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B03954-40E7-4B64-8193-1CDB3F244C51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563847-C418-44D0-A85E-CEB17516BF4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3954-40E7-4B64-8193-1CDB3F244C51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3847-C418-44D0-A85E-CEB17516BF4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3954-40E7-4B64-8193-1CDB3F244C51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3847-C418-44D0-A85E-CEB17516BF4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3954-40E7-4B64-8193-1CDB3F244C51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3847-C418-44D0-A85E-CEB17516BF4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3954-40E7-4B64-8193-1CDB3F244C51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3847-C418-44D0-A85E-CEB17516BF4C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3954-40E7-4B64-8193-1CDB3F244C51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3847-C418-44D0-A85E-CEB17516BF4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3954-40E7-4B64-8193-1CDB3F244C51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3847-C418-44D0-A85E-CEB17516BF4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3954-40E7-4B64-8193-1CDB3F244C51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3847-C418-44D0-A85E-CEB17516BF4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3954-40E7-4B64-8193-1CDB3F244C51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3847-C418-44D0-A85E-CEB17516BF4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3954-40E7-4B64-8193-1CDB3F244C51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3847-C418-44D0-A85E-CEB17516BF4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3954-40E7-4B64-8193-1CDB3F244C51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3847-C418-44D0-A85E-CEB17516BF4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BB03954-40E7-4B64-8193-1CDB3F244C51}" type="datetimeFigureOut">
              <a:rPr lang="ru-RU" smtClean="0"/>
              <a:t>12.03.2022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4563847-C418-44D0-A85E-CEB17516BF4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12" t="7123" r="9725" b="12055"/>
          <a:stretch/>
        </p:blipFill>
        <p:spPr>
          <a:xfrm>
            <a:off x="0" y="-6204"/>
            <a:ext cx="9237008" cy="6845384"/>
          </a:xfrm>
          <a:prstGeom prst="rect">
            <a:avLst/>
          </a:prstGeom>
        </p:spPr>
      </p:pic>
      <p:pic>
        <p:nvPicPr>
          <p:cNvPr id="6" name="Frederik_Francua_SHopen_-_Tainstvennyj_les_(iPlayer.f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0" end="6263.708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29618" y="1915390"/>
            <a:ext cx="432048" cy="4320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57" y="1370878"/>
            <a:ext cx="6254750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20257" y="1370878"/>
            <a:ext cx="6254750" cy="4528646"/>
          </a:xfrm>
        </p:spPr>
        <p:txBody>
          <a:bodyPr/>
          <a:lstStyle/>
          <a:p>
            <a:pPr algn="r"/>
            <a:br>
              <a:rPr lang="ru-RU" sz="1400" dirty="0">
                <a:solidFill>
                  <a:srgbClr val="FFFF00"/>
                </a:solidFill>
              </a:rPr>
            </a:br>
            <a:br>
              <a:rPr lang="ru-RU" sz="1400" dirty="0">
                <a:solidFill>
                  <a:srgbClr val="FFFF00"/>
                </a:solidFill>
              </a:rPr>
            </a:br>
            <a:br>
              <a:rPr lang="ru-RU" sz="1400" dirty="0">
                <a:solidFill>
                  <a:srgbClr val="FFFF00"/>
                </a:solidFill>
              </a:rPr>
            </a:br>
            <a:br>
              <a:rPr lang="ru-RU" sz="1400" dirty="0">
                <a:solidFill>
                  <a:srgbClr val="FFFF00"/>
                </a:solidFill>
              </a:rPr>
            </a:br>
            <a:br>
              <a:rPr lang="ru-RU" sz="1400" dirty="0">
                <a:solidFill>
                  <a:srgbClr val="FFFF00"/>
                </a:solidFill>
              </a:rPr>
            </a:br>
            <a:br>
              <a:rPr lang="ru-RU" sz="1400" dirty="0">
                <a:solidFill>
                  <a:srgbClr val="FFFF00"/>
                </a:solidFill>
              </a:rPr>
            </a:br>
            <a:br>
              <a:rPr lang="ru-RU" sz="1400" dirty="0">
                <a:solidFill>
                  <a:srgbClr val="FFFF00"/>
                </a:solidFill>
              </a:rPr>
            </a:br>
            <a:br>
              <a:rPr lang="ru-RU" sz="1400" dirty="0">
                <a:solidFill>
                  <a:srgbClr val="FFFF00"/>
                </a:solidFill>
              </a:rPr>
            </a:br>
            <a:br>
              <a:rPr lang="ru-RU" sz="1400" dirty="0">
                <a:solidFill>
                  <a:srgbClr val="FFFF00"/>
                </a:solidFill>
              </a:rPr>
            </a:br>
            <a:br>
              <a:rPr lang="ru-RU" sz="1400" dirty="0">
                <a:solidFill>
                  <a:srgbClr val="FFFF00"/>
                </a:solidFill>
              </a:rPr>
            </a:br>
            <a:br>
              <a:rPr lang="ru-RU" sz="1400" dirty="0">
                <a:solidFill>
                  <a:srgbClr val="FFFF00"/>
                </a:solidFill>
              </a:rPr>
            </a:br>
            <a:r>
              <a:rPr lang="ru-RU" sz="1400" dirty="0">
                <a:solidFill>
                  <a:srgbClr val="FFFF00"/>
                </a:solidFill>
              </a:rPr>
              <a:t> </a:t>
            </a:r>
            <a:br>
              <a:rPr lang="ru-RU" sz="1400" dirty="0">
                <a:solidFill>
                  <a:srgbClr val="FFFF00"/>
                </a:solidFill>
              </a:rPr>
            </a:br>
            <a:br>
              <a:rPr lang="ru-RU" sz="1200" dirty="0">
                <a:solidFill>
                  <a:srgbClr val="FFFF00"/>
                </a:solidFill>
              </a:rPr>
            </a:br>
            <a:br>
              <a:rPr lang="ru-RU" sz="1200" dirty="0">
                <a:solidFill>
                  <a:schemeClr val="bg1"/>
                </a:solidFill>
              </a:rPr>
            </a:br>
            <a:br>
              <a:rPr lang="ru-RU" sz="1200" b="1" u="sng" cap="all" dirty="0">
                <a:ln w="9000" cmpd="sng">
                  <a:noFill/>
                  <a:prstDash val="solid"/>
                </a:ln>
                <a:solidFill>
                  <a:srgbClr val="FFCC00"/>
                </a:solidFill>
              </a:rPr>
            </a:br>
            <a:r>
              <a:rPr lang="ru-RU" sz="1400" b="1" i="1" dirty="0">
                <a:solidFill>
                  <a:schemeClr val="bg1"/>
                </a:solidFill>
              </a:rPr>
              <a:t>Камалова Светлана   Юрьевна,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b="1" i="1" dirty="0">
                <a:solidFill>
                  <a:schemeClr val="bg1"/>
                </a:solidFill>
              </a:rPr>
              <a:t>                                                                                            учитель русского языка и литературы</a:t>
            </a:r>
            <a:br>
              <a:rPr lang="ru-RU" sz="1400" b="1" u="sng" cap="all" dirty="0">
                <a:ln w="9000" cmpd="sng">
                  <a:noFill/>
                  <a:prstDash val="solid"/>
                </a:ln>
                <a:solidFill>
                  <a:schemeClr val="bg1"/>
                </a:solidFill>
              </a:rPr>
            </a:br>
            <a:br>
              <a:rPr lang="ru-RU" sz="1400" b="1" u="sng" cap="all" dirty="0">
                <a:ln w="9000" cmpd="sng">
                  <a:noFill/>
                  <a:prstDash val="solid"/>
                </a:ln>
                <a:solidFill>
                  <a:srgbClr val="FFCC00"/>
                </a:solidFill>
                <a:effectLst/>
              </a:rPr>
            </a:br>
            <a:br>
              <a:rPr lang="ru-RU" sz="1200" b="1" cap="all" dirty="0">
                <a:ln w="9000" cmpd="sng">
                  <a:noFill/>
                  <a:prstDash val="solid"/>
                </a:ln>
                <a:solidFill>
                  <a:srgbClr val="FFCC00"/>
                </a:solidFill>
                <a:effectLst/>
              </a:rPr>
            </a:br>
            <a:endParaRPr lang="ru-RU" sz="1200" b="1" cap="all" dirty="0">
              <a:ln w="9000" cmpd="sng">
                <a:noFill/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0257" y="1238081"/>
            <a:ext cx="6254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МБОУ </a:t>
            </a:r>
            <a:r>
              <a:rPr lang="ru-RU" dirty="0" err="1">
                <a:solidFill>
                  <a:schemeClr val="bg1"/>
                </a:solidFill>
              </a:rPr>
              <a:t>Карабашская</a:t>
            </a:r>
            <a:r>
              <a:rPr lang="ru-RU" dirty="0">
                <a:solidFill>
                  <a:schemeClr val="bg1"/>
                </a:solidFill>
              </a:rPr>
              <a:t> средняя общеобразовательная школа №2 </a:t>
            </a:r>
            <a:r>
              <a:rPr lang="ru-RU" dirty="0" err="1">
                <a:solidFill>
                  <a:schemeClr val="bg1"/>
                </a:solidFill>
              </a:rPr>
              <a:t>Бугульминского</a:t>
            </a:r>
            <a:r>
              <a:rPr lang="ru-RU" dirty="0">
                <a:solidFill>
                  <a:schemeClr val="bg1"/>
                </a:solidFill>
              </a:rPr>
              <a:t> муниципального района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Республики Татарстан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5642" y="2810094"/>
            <a:ext cx="589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И. Шишкин    «Старый валежник. Лесное </a:t>
            </a:r>
            <a:r>
              <a:rPr lang="ru-RU" b="1">
                <a:solidFill>
                  <a:srgbClr val="FFFF00"/>
                </a:solidFill>
              </a:rPr>
              <a:t>кладбище»</a:t>
            </a:r>
            <a:r>
              <a:rPr lang="ru-RU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4912" y="3310181"/>
            <a:ext cx="602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76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43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:checker/>
      </p:transition>
    </mc:Choice>
    <mc:Fallback xmlns="">
      <p:transition spd="slow" advClick="0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788024" y="1484784"/>
            <a:ext cx="3945185" cy="518457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Сегодня Шишкин покоряет нас мудростью своего мировидения, лишенного хоть какого-то намека на суетливость и компромисс.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Его новаторство - в устойчивости, чистоте традиций,  цельности ощущения мира живой природы,  его любви и преклонении перед ней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4375150" cy="6597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5913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В презентации использованы</a:t>
            </a:r>
          </a:p>
          <a:p>
            <a:r>
              <a:rPr lang="ru-RU" dirty="0"/>
              <a:t>  иллюстрации  картин </a:t>
            </a:r>
            <a:r>
              <a:rPr lang="ru-RU" dirty="0" err="1"/>
              <a:t>И.Шишкина</a:t>
            </a:r>
            <a:r>
              <a:rPr lang="ru-RU" dirty="0"/>
              <a:t>,</a:t>
            </a:r>
          </a:p>
          <a:p>
            <a:r>
              <a:rPr lang="ru-RU" dirty="0"/>
              <a:t>музыка Шопена «Таинственный лес».</a:t>
            </a:r>
          </a:p>
        </p:txBody>
      </p:sp>
    </p:spTree>
    <p:extLst>
      <p:ext uri="{BB962C8B-B14F-4D97-AF65-F5344CB8AC3E}">
        <p14:creationId xmlns:p14="http://schemas.microsoft.com/office/powerpoint/2010/main" val="186879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5949280"/>
            <a:ext cx="3386212" cy="728434"/>
          </a:xfrm>
        </p:spPr>
        <p:txBody>
          <a:bodyPr/>
          <a:lstStyle/>
          <a:p>
            <a:r>
              <a:rPr lang="ru-RU" dirty="0"/>
              <a:t>И.И.Шишкин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9" y="260648"/>
            <a:ext cx="4116388" cy="5550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64397" y="1268761"/>
            <a:ext cx="3411725" cy="485234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Выпускник Московского училища живописи, ваяния и зодчества и Петербуржской Академии Искусств, ученик Сократа Максимовича Воробьёва,  профессора Академии художеств.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11560" y="1196752"/>
            <a:ext cx="6400800" cy="2016224"/>
          </a:xfrm>
        </p:spPr>
        <p:txBody>
          <a:bodyPr>
            <a:noAutofit/>
          </a:bodyPr>
          <a:lstStyle/>
          <a:p>
            <a:r>
              <a:rPr lang="ru-RU" sz="5400" dirty="0"/>
              <a:t>«Старый валежник. Лесное кладбище»</a:t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3933056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И.И.Шишкин</a:t>
            </a:r>
            <a:br>
              <a:rPr lang="ru-RU" sz="4400" dirty="0"/>
            </a:br>
            <a:r>
              <a:rPr lang="ru-RU" sz="4400" dirty="0"/>
              <a:t>1893 год.</a:t>
            </a:r>
          </a:p>
        </p:txBody>
      </p:sp>
    </p:spTree>
    <p:extLst>
      <p:ext uri="{BB962C8B-B14F-4D97-AF65-F5344CB8AC3E}">
        <p14:creationId xmlns:p14="http://schemas.microsoft.com/office/powerpoint/2010/main" val="21314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06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41034"/>
            <a:ext cx="4386503" cy="38884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260648"/>
            <a:ext cx="3728737" cy="1363758"/>
          </a:xfrm>
        </p:spPr>
        <p:txBody>
          <a:bodyPr/>
          <a:lstStyle/>
          <a:p>
            <a:pPr algn="l"/>
            <a:r>
              <a:rPr lang="ru-RU" sz="1800" i="1" dirty="0"/>
              <a:t>Поваленные еловые деревья, толстый ковёр травы и мха, замшелые выкорчеванные пни, острые сучья, обломанные ветви…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41034"/>
            <a:ext cx="266429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8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4605437" cy="38884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1" y="570156"/>
            <a:ext cx="3451462" cy="1054250"/>
          </a:xfrm>
        </p:spPr>
        <p:txBody>
          <a:bodyPr/>
          <a:lstStyle/>
          <a:p>
            <a:pPr algn="l"/>
            <a:r>
              <a:rPr lang="ru-RU" sz="1800" i="1" dirty="0"/>
              <a:t>Оттенки желтоватых, сероватых, зеленоватых… Лесные дебри, насыщенные запахом преющих листьев, тёплой почвы и смолы.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32856"/>
            <a:ext cx="255384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2095513" cy="38884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287" y="2132856"/>
            <a:ext cx="2409825" cy="3888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87" y="2132856"/>
            <a:ext cx="2738999" cy="388843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4434" y="548680"/>
            <a:ext cx="2947406" cy="1054250"/>
          </a:xfrm>
        </p:spPr>
        <p:txBody>
          <a:bodyPr/>
          <a:lstStyle/>
          <a:p>
            <a:pPr algn="l"/>
            <a:r>
              <a:rPr lang="ru-RU" sz="1800" i="1" dirty="0"/>
              <a:t>Изумительное кружево сплетающихся веток, сухого валежника, </a:t>
            </a:r>
            <a:br>
              <a:rPr lang="ru-RU" sz="1800" i="1" dirty="0"/>
            </a:br>
            <a:r>
              <a:rPr lang="ru-RU" sz="1800" i="1" dirty="0"/>
              <a:t>корней могучих сосен.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3038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4176464" cy="1435766"/>
          </a:xfrm>
        </p:spPr>
        <p:txBody>
          <a:bodyPr/>
          <a:lstStyle/>
          <a:p>
            <a:pPr algn="l"/>
            <a:r>
              <a:rPr lang="ru-RU" sz="1800" i="1" dirty="0"/>
              <a:t>Взгляд ласкает открытая  солнцем поляна, на которой  вальяжно расселся старый пень,  а за ним- робко прижавшиеся друг к другу пенья да коренья, труха, что мхом заросла.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8"/>
          <a:stretch/>
        </p:blipFill>
        <p:spPr>
          <a:xfrm>
            <a:off x="6516216" y="1700808"/>
            <a:ext cx="2052067" cy="4724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5" y="1700808"/>
            <a:ext cx="4636557" cy="47244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94" y="1700808"/>
            <a:ext cx="1666922" cy="4724400"/>
          </a:xfrm>
        </p:spPr>
      </p:pic>
    </p:spTree>
    <p:extLst>
      <p:ext uri="{BB962C8B-B14F-4D97-AF65-F5344CB8AC3E}">
        <p14:creationId xmlns:p14="http://schemas.microsoft.com/office/powerpoint/2010/main" val="134965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1" y="2021347"/>
            <a:ext cx="7747000" cy="291982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908720"/>
            <a:ext cx="7632848" cy="859702"/>
          </a:xfrm>
        </p:spPr>
        <p:txBody>
          <a:bodyPr/>
          <a:lstStyle/>
          <a:p>
            <a:r>
              <a:rPr lang="ru-RU" sz="1800" i="1" dirty="0"/>
              <a:t>Коряги, пальцы растопырив,</a:t>
            </a:r>
            <a:br>
              <a:rPr lang="ru-RU" sz="1800" i="1" dirty="0"/>
            </a:br>
            <a:r>
              <a:rPr lang="ru-RU" sz="1800" i="1" dirty="0"/>
              <a:t>Объяли смерти вечность подо мхом,</a:t>
            </a:r>
            <a:br>
              <a:rPr lang="ru-RU" sz="1800" i="1" dirty="0"/>
            </a:br>
            <a:r>
              <a:rPr lang="ru-RU" sz="1800" i="1" dirty="0"/>
              <a:t>Последней памятью застыли –</a:t>
            </a:r>
            <a:br>
              <a:rPr lang="ru-RU" sz="1800" i="1" dirty="0"/>
            </a:br>
            <a:r>
              <a:rPr lang="ru-RU" sz="1800" i="1" dirty="0"/>
              <a:t>Судьбы земной распластанным крестом.</a:t>
            </a:r>
            <a:br>
              <a:rPr lang="ru-RU" sz="1800" i="1" dirty="0"/>
            </a:br>
            <a:br>
              <a:rPr lang="ru-RU" sz="1800" i="1" dirty="0"/>
            </a:br>
            <a:endParaRPr lang="ru-RU" sz="18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1" y="4941168"/>
            <a:ext cx="7740155" cy="171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1087</TotalTime>
  <Words>262</Words>
  <Application>Microsoft Office PowerPoint</Application>
  <PresentationFormat>Экран (4:3)</PresentationFormat>
  <Paragraphs>17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Book Antiqua</vt:lpstr>
      <vt:lpstr>Calibri</vt:lpstr>
      <vt:lpstr>Times New Roman</vt:lpstr>
      <vt:lpstr>Wingdings</vt:lpstr>
      <vt:lpstr>Твердый переплет</vt:lpstr>
      <vt:lpstr>                Камалова Светлана   Юрьевна,                                                                                             учитель русского языка и литературы   </vt:lpstr>
      <vt:lpstr>И.И.Шишкин</vt:lpstr>
      <vt:lpstr>Презентация PowerPoint</vt:lpstr>
      <vt:lpstr>Презентация PowerPoint</vt:lpstr>
      <vt:lpstr>Поваленные еловые деревья, толстый ковёр травы и мха, замшелые выкорчеванные пни, острые сучья, обломанные ветви… </vt:lpstr>
      <vt:lpstr>Оттенки желтоватых, сероватых, зеленоватых… Лесные дебри, насыщенные запахом преющих листьев, тёплой почвы и смолы.</vt:lpstr>
      <vt:lpstr>Изумительное кружево сплетающихся веток, сухого валежника,  корней могучих сосен. </vt:lpstr>
      <vt:lpstr>Взгляд ласкает открытая  солнцем поляна, на которой  вальяжно расселся старый пень,  а за ним- робко прижавшиеся друг к другу пенья да коренья, труха, что мхом заросла. </vt:lpstr>
      <vt:lpstr>Коряги, пальцы растопырив, Объяли смерти вечность подо мхом, Последней памятью застыли – Судьбы земной распластанным крестом.  </vt:lpstr>
      <vt:lpstr>Презентация PowerPoint</vt:lpstr>
      <vt:lpstr>Сегодня Шишкин покоряет нас мудростью своего мировидения, лишенного хоть какого-то намека на суетливость и компромисс.  Его новаторство - в устойчивости, чистоте традиций,  цельности ощущения мира живой природы,  его любви и преклонении перед ней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Картина  И. И. Шишкина «Лесное кладбище»</dc:title>
  <dc:creator>1</dc:creator>
  <cp:lastModifiedBy>Пользователь Windows</cp:lastModifiedBy>
  <cp:revision>93</cp:revision>
  <dcterms:created xsi:type="dcterms:W3CDTF">2014-02-02T10:41:40Z</dcterms:created>
  <dcterms:modified xsi:type="dcterms:W3CDTF">2022-03-12T08:48:49Z</dcterms:modified>
</cp:coreProperties>
</file>