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7"/>
  </p:notesMasterIdLst>
  <p:sldIdLst>
    <p:sldId id="295" r:id="rId2"/>
    <p:sldId id="297" r:id="rId3"/>
    <p:sldId id="301" r:id="rId4"/>
    <p:sldId id="302" r:id="rId5"/>
    <p:sldId id="303" r:id="rId6"/>
  </p:sldIdLst>
  <p:sldSz cx="9144000" cy="5143500" type="screen16x9"/>
  <p:notesSz cx="6808788" cy="99298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unito" panose="020B0604020202020204" charset="-52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33">
          <p15:clr>
            <a:srgbClr val="A4A3A4"/>
          </p15:clr>
        </p15:guide>
        <p15:guide id="4" orient="horz" pos="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87"/>
    <a:srgbClr val="4427A5"/>
    <a:srgbClr val="0B1255"/>
    <a:srgbClr val="615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2F08E7E-823E-4FFF-A656-7A65F07D35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086" y="120"/>
      </p:cViewPr>
      <p:guideLst>
        <p:guide orient="horz" pos="1620"/>
        <p:guide pos="2880"/>
        <p:guide orient="horz" pos="833"/>
        <p:guide orient="horz" pos="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18288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92" name="Google Shape;4;n"/>
          <p:cNvSpPr txBox="1">
            <a:spLocks noGrp="1"/>
          </p:cNvSpPr>
          <p:nvPr>
            <p:ph type="body" idx="1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18288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42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Google Shape;138;g13d3e756433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18288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7" name="Google Shape;139;g13d3e756433_0_729:notes"/>
          <p:cNvSpPr txBox="1">
            <a:spLocks noGrp="1"/>
          </p:cNvSpPr>
          <p:nvPr>
            <p:ph type="body" idx="1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Google Shape;138;g13d3e756433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18288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2" name="Google Shape;139;g13d3e756433_0_729:notes"/>
          <p:cNvSpPr txBox="1">
            <a:spLocks noGrp="1"/>
          </p:cNvSpPr>
          <p:nvPr>
            <p:ph type="body" idx="1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Google Shape;138;g13d3e756433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18288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1" name="Google Shape;139;g13d3e756433_0_729:notes"/>
          <p:cNvSpPr txBox="1">
            <a:spLocks noGrp="1"/>
          </p:cNvSpPr>
          <p:nvPr>
            <p:ph type="body" idx="1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18288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2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07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08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09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048610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1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2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048613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4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5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1048616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7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8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1048619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0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1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1048622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3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4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25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048626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627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80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81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82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48583" name="Google Shape;54;p4"/>
          <p:cNvSpPr txBox="1">
            <a:spLocks noGrp="1"/>
          </p:cNvSpPr>
          <p:nvPr>
            <p:ph type="body" idx="1"/>
          </p:nvPr>
        </p:nvSpPr>
        <p:spPr>
          <a:xfrm>
            <a:off x="681725" y="1134550"/>
            <a:ext cx="5525700" cy="3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just">
              <a:spcBef>
                <a:spcPts val="0"/>
              </a:spcBef>
              <a:spcAft>
                <a:spcPts val="0"/>
              </a:spcAft>
              <a:buSzPts val="1300"/>
              <a:buChar char="❖"/>
              <a:defRPr sz="1358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➢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◆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➢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◆"/>
            </a:lvl9pPr>
          </a:lstStyle>
          <a:p>
            <a:endParaRPr/>
          </a:p>
        </p:txBody>
      </p:sp>
      <p:sp>
        <p:nvSpPr>
          <p:cNvPr id="1048584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4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5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6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48657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>
            <a:endParaRPr/>
          </a:p>
        </p:txBody>
      </p:sp>
      <p:sp>
        <p:nvSpPr>
          <p:cNvPr id="1048658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>
            <a:endParaRPr/>
          </a:p>
        </p:txBody>
      </p:sp>
      <p:sp>
        <p:nvSpPr>
          <p:cNvPr id="1048659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1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2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3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48664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>
            <a:endParaRPr/>
          </a:p>
        </p:txBody>
      </p:sp>
      <p:sp>
        <p:nvSpPr>
          <p:cNvPr id="1048665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7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048668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9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0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71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048672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3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4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048675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6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7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78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48679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9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0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1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lvl1pPr>
          </a:lstStyle>
          <a:p>
            <a:endParaRPr/>
          </a:p>
        </p:txBody>
      </p:sp>
      <p:sp>
        <p:nvSpPr>
          <p:cNvPr id="1048652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048681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2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3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048684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5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6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687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8688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>
            <a:endParaRPr/>
          </a:p>
        </p:txBody>
      </p:sp>
      <p:sp>
        <p:nvSpPr>
          <p:cNvPr id="1048689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rgbClr val="92D05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57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Google Shape;128;p13"/>
          <p:cNvSpPr txBox="1">
            <a:spLocks noGrp="1"/>
          </p:cNvSpPr>
          <p:nvPr>
            <p:ph type="ctrTitle"/>
          </p:nvPr>
        </p:nvSpPr>
        <p:spPr>
          <a:xfrm>
            <a:off x="481350" y="649926"/>
            <a:ext cx="8181300" cy="1978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Создание печатного издания на русском и татарском языках на примере макета газеты </a:t>
            </a:r>
            <a:r>
              <a:rPr lang="ru-RU" sz="2800" b="1" dirty="0" err="1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полилингвальной</a:t>
            </a:r>
            <a: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 гимназии </a:t>
            </a: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«Адымнар-Нижнекамск»</a:t>
            </a: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Пушкарева Ксения Сергеевна,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Халиуллина Марина Вячеславовна,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учителя русского языка и литературы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МБОУ «Адымнар-Нижнекамск» НМР РТ</a:t>
            </a: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endParaRPr sz="2800" b="1" dirty="0">
              <a:solidFill>
                <a:srgbClr val="1C4587"/>
              </a:solidFill>
              <a:latin typeface="Nunito" panose="020B0604020202020204" charset="-52"/>
              <a:ea typeface="Comfortaa"/>
              <a:cs typeface="Comfortaa"/>
              <a:sym typeface="Comfortaa"/>
            </a:endParaRPr>
          </a:p>
        </p:txBody>
      </p:sp>
      <p:pic>
        <p:nvPicPr>
          <p:cNvPr id="2097169" name="Google Shape;129;p13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6" y="292584"/>
            <a:ext cx="1107281" cy="71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9" name="TextBox 6"/>
          <p:cNvSpPr txBox="1"/>
          <p:nvPr/>
        </p:nvSpPr>
        <p:spPr>
          <a:xfrm>
            <a:off x="2500314" y="484049"/>
            <a:ext cx="4650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969895" algn="ctr"/>
                <a:tab pos="5940425" algn="r"/>
              </a:tabLst>
            </a:pPr>
            <a:r>
              <a:rPr lang="ru-RU" sz="14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«Адымнар» – б</a:t>
            </a:r>
            <a:r>
              <a:rPr lang="tt-RU" sz="14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елемгә һәм бердәмлеккә юл</a:t>
            </a:r>
            <a:endParaRPr lang="ru-RU" sz="12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969895" algn="ctr"/>
                <a:tab pos="5940425" algn="r"/>
              </a:tabLst>
            </a:pPr>
            <a:r>
              <a:rPr lang="ru-RU" sz="14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«Адымнар» – путь к знаниям и согласию            </a:t>
            </a:r>
            <a:endParaRPr lang="ru-RU" sz="12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640" name="TextBox 1"/>
          <p:cNvSpPr txBox="1"/>
          <p:nvPr/>
        </p:nvSpPr>
        <p:spPr>
          <a:xfrm>
            <a:off x="-211592" y="3139126"/>
            <a:ext cx="4650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Безнең </a:t>
            </a:r>
            <a:r>
              <a:rPr lang="ru-RU" sz="1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фәлсәфәбез</a:t>
            </a:r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</a:t>
            </a:r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уйлыйбыз</a:t>
            </a:r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</a:t>
            </a:r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эшлибез</a:t>
            </a:r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Google Shape;141;p15"/>
          <p:cNvSpPr txBox="1">
            <a:spLocks noGrp="1"/>
          </p:cNvSpPr>
          <p:nvPr>
            <p:ph type="title"/>
          </p:nvPr>
        </p:nvSpPr>
        <p:spPr>
          <a:xfrm>
            <a:off x="1117146" y="428901"/>
            <a:ext cx="7575900" cy="599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b="1" dirty="0">
                <a:solidFill>
                  <a:srgbClr val="1C4587"/>
                </a:solidFill>
                <a:effectLst/>
                <a:latin typeface="Nunito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Наши первые успехи</a:t>
            </a:r>
            <a:br>
              <a:rPr lang="ru-RU" dirty="0">
                <a:effectLst/>
                <a:latin typeface="Nunito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>
              <a:solidFill>
                <a:srgbClr val="1C4587"/>
              </a:solidFill>
              <a:latin typeface="Nunito" pitchFamily="2" charset="-52"/>
            </a:endParaRPr>
          </a:p>
        </p:txBody>
      </p:sp>
      <p:sp>
        <p:nvSpPr>
          <p:cNvPr id="1048634" name="Google Shape;142;p15"/>
          <p:cNvSpPr txBox="1">
            <a:spLocks noGrp="1"/>
          </p:cNvSpPr>
          <p:nvPr>
            <p:ph type="body" idx="1"/>
          </p:nvPr>
        </p:nvSpPr>
        <p:spPr>
          <a:xfrm>
            <a:off x="633702" y="950785"/>
            <a:ext cx="3681124" cy="3763814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2000" b="1" i="1" dirty="0">
                <a:solidFill>
                  <a:schemeClr val="accent1"/>
                </a:solidFill>
              </a:rPr>
              <a:t>Школьная газета</a:t>
            </a:r>
          </a:p>
          <a:p>
            <a:pPr marL="0" lvl="0" indent="0" algn="ctr">
              <a:buNone/>
            </a:pPr>
            <a:r>
              <a:rPr lang="ru-RU" sz="2000" b="1" i="1" dirty="0">
                <a:solidFill>
                  <a:schemeClr val="accent1"/>
                </a:solidFill>
              </a:rPr>
              <a:t> «Адымнар </a:t>
            </a:r>
            <a:r>
              <a:rPr lang="en-US" sz="2000" b="1" i="1" dirty="0">
                <a:solidFill>
                  <a:schemeClr val="accent1"/>
                </a:solidFill>
              </a:rPr>
              <a:t>Times»</a:t>
            </a:r>
            <a:r>
              <a:rPr lang="ru-RU" sz="2000" b="1" i="1" dirty="0">
                <a:solidFill>
                  <a:schemeClr val="accent1"/>
                </a:solidFill>
              </a:rPr>
              <a:t> это:</a:t>
            </a:r>
          </a:p>
          <a:p>
            <a:pPr marL="0" lvl="0" indent="0" algn="ctr">
              <a:buNone/>
            </a:pPr>
            <a:endParaRPr lang="ru-RU" sz="2000" b="1" i="1" dirty="0">
              <a:solidFill>
                <a:schemeClr val="accent1"/>
              </a:solidFill>
            </a:endParaRPr>
          </a:p>
          <a:p>
            <a:pPr marL="0" lvl="0" indent="0" algn="l">
              <a:buNone/>
            </a:pPr>
            <a:r>
              <a:rPr lang="ru-RU" sz="1800" b="1" i="1" dirty="0">
                <a:solidFill>
                  <a:schemeClr val="bg2"/>
                </a:solidFill>
              </a:rPr>
              <a:t>8 полос в цветном варианте;</a:t>
            </a:r>
          </a:p>
          <a:p>
            <a:pPr marL="0" lvl="0" indent="0" algn="l">
              <a:buNone/>
            </a:pPr>
            <a:endParaRPr lang="ru-RU" sz="1800" b="1" i="1" dirty="0">
              <a:solidFill>
                <a:schemeClr val="bg2"/>
              </a:solidFill>
            </a:endParaRPr>
          </a:p>
          <a:p>
            <a:pPr marL="0" lvl="0" indent="0" algn="r">
              <a:buNone/>
            </a:pPr>
            <a:r>
              <a:rPr lang="ru-RU" sz="1800" b="1" i="1" dirty="0">
                <a:solidFill>
                  <a:schemeClr val="accent1"/>
                </a:solidFill>
              </a:rPr>
              <a:t>тексты на татарском и русском языках;</a:t>
            </a:r>
          </a:p>
          <a:p>
            <a:pPr marL="0" lvl="0" indent="0" algn="r">
              <a:buNone/>
            </a:pPr>
            <a:endParaRPr lang="ru-RU" sz="1800" b="1" i="1" dirty="0">
              <a:solidFill>
                <a:schemeClr val="accent1"/>
              </a:solidFill>
            </a:endParaRPr>
          </a:p>
          <a:p>
            <a:pPr marL="0" lvl="0" indent="0" algn="l">
              <a:buNone/>
            </a:pPr>
            <a:r>
              <a:rPr lang="ru-RU" sz="1800" b="1" i="1" dirty="0">
                <a:solidFill>
                  <a:schemeClr val="bg2"/>
                </a:solidFill>
              </a:rPr>
              <a:t>летопись событий и историческая хроника «Адымнар-Нижнекамск»</a:t>
            </a:r>
          </a:p>
          <a:p>
            <a:pPr marL="0" lvl="0" indent="0" algn="ctr">
              <a:buNone/>
            </a:pPr>
            <a:endParaRPr lang="ru-RU" sz="2000" b="1" i="1" dirty="0">
              <a:solidFill>
                <a:schemeClr val="accent1"/>
              </a:solidFill>
            </a:endParaRPr>
          </a:p>
        </p:txBody>
      </p:sp>
      <p:pic>
        <p:nvPicPr>
          <p:cNvPr id="2097164" name="Google Shape;143;p15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46" y="241875"/>
            <a:ext cx="1032051" cy="70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786" y="1301451"/>
            <a:ext cx="3938299" cy="2953724"/>
          </a:xfrm>
          <a:prstGeom prst="rect">
            <a:avLst/>
          </a:prstGeom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097166" name="Рисунок 6" descr="Маркеры-галочки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42" y="2085975"/>
            <a:ext cx="278606" cy="278606"/>
          </a:xfrm>
          <a:prstGeom prst="rect">
            <a:avLst/>
          </a:prstGeom>
        </p:spPr>
      </p:pic>
      <p:pic>
        <p:nvPicPr>
          <p:cNvPr id="2097167" name="Рисунок 8" descr="Маркеры-галочки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98" y="2778312"/>
            <a:ext cx="278606" cy="278606"/>
          </a:xfrm>
          <a:prstGeom prst="rect">
            <a:avLst/>
          </a:prstGeom>
        </p:spPr>
      </p:pic>
      <p:pic>
        <p:nvPicPr>
          <p:cNvPr id="2097168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08" y="3703118"/>
            <a:ext cx="280440" cy="280440"/>
          </a:xfrm>
          <a:prstGeom prst="rect">
            <a:avLst/>
          </a:prstGeom>
        </p:spPr>
      </p:pic>
      <p:sp>
        <p:nvSpPr>
          <p:cNvPr id="1048635" name="Google Shape;141;p15"/>
          <p:cNvSpPr txBox="1"/>
          <p:nvPr/>
        </p:nvSpPr>
        <p:spPr>
          <a:xfrm>
            <a:off x="2841171" y="4255175"/>
            <a:ext cx="7575900" cy="59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ru-RU" b="1" dirty="0">
                <a:solidFill>
                  <a:srgbClr val="1C4587"/>
                </a:solidFill>
                <a:latin typeface="Nunito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Без татарча язабыз!</a:t>
            </a:r>
            <a:br>
              <a:rPr lang="ru-RU" dirty="0">
                <a:latin typeface="Nunito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1C4587"/>
              </a:solidFill>
              <a:latin typeface="Nunito" pitchFamily="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Google Shape;141;p15"/>
          <p:cNvSpPr txBox="1">
            <a:spLocks noGrp="1"/>
          </p:cNvSpPr>
          <p:nvPr>
            <p:ph type="title"/>
          </p:nvPr>
        </p:nvSpPr>
        <p:spPr>
          <a:xfrm>
            <a:off x="1117146" y="428901"/>
            <a:ext cx="7575900" cy="599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C4587"/>
                </a:solidFill>
              </a:rPr>
              <a:t>Интервью: что и как говорить?</a:t>
            </a:r>
            <a:endParaRPr b="1" dirty="0">
              <a:solidFill>
                <a:srgbClr val="1C4587"/>
              </a:solidFill>
            </a:endParaRPr>
          </a:p>
        </p:txBody>
      </p:sp>
      <p:sp>
        <p:nvSpPr>
          <p:cNvPr id="1048590" name="Google Shape;142;p15"/>
          <p:cNvSpPr txBox="1">
            <a:spLocks noGrp="1"/>
          </p:cNvSpPr>
          <p:nvPr>
            <p:ph type="body" idx="1"/>
          </p:nvPr>
        </p:nvSpPr>
        <p:spPr>
          <a:xfrm>
            <a:off x="1117146" y="943251"/>
            <a:ext cx="7005298" cy="3771348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2000" b="1" dirty="0">
                <a:solidFill>
                  <a:schemeClr val="bg2"/>
                </a:solidFill>
              </a:rPr>
              <a:t>3 золотых правила</a:t>
            </a:r>
          </a:p>
          <a:p>
            <a:pPr marL="0" lvl="0" indent="0" algn="l">
              <a:buNone/>
            </a:pPr>
            <a:r>
              <a:rPr lang="ru-RU" sz="2000" b="1" dirty="0">
                <a:solidFill>
                  <a:schemeClr val="bg2"/>
                </a:solidFill>
              </a:rPr>
              <a:t>•	</a:t>
            </a:r>
            <a:r>
              <a:rPr lang="ru-RU" sz="2000" b="1" dirty="0">
                <a:solidFill>
                  <a:schemeClr val="accent1"/>
                </a:solidFill>
              </a:rPr>
              <a:t>используйте только открытые вопросы (которые не предполагают однозначного ответа типа «да» или «нет»</a:t>
            </a:r>
          </a:p>
          <a:p>
            <a:pPr marL="0" lvl="0" indent="0" algn="l">
              <a:buNone/>
            </a:pPr>
            <a:r>
              <a:rPr lang="ru-RU" sz="2000" b="1" dirty="0">
                <a:solidFill>
                  <a:schemeClr val="bg2"/>
                </a:solidFill>
              </a:rPr>
              <a:t>•	вопросы начинайте со слов «почему», «как», «зачем», «с какой целью»… Это позволит собеседнику задуматься и ответ получится развернутым</a:t>
            </a:r>
          </a:p>
          <a:p>
            <a:pPr marL="0" lvl="0" indent="0" algn="l">
              <a:buNone/>
            </a:pPr>
            <a:r>
              <a:rPr lang="ru-RU" sz="2000" b="1" dirty="0">
                <a:solidFill>
                  <a:schemeClr val="bg2"/>
                </a:solidFill>
              </a:rPr>
              <a:t>•	</a:t>
            </a:r>
            <a:r>
              <a:rPr lang="ru-RU" sz="2000" b="1" dirty="0">
                <a:solidFill>
                  <a:schemeClr val="accent1"/>
                </a:solidFill>
              </a:rPr>
              <a:t>задав вопрос, внимательно выслушайте ответ</a:t>
            </a:r>
          </a:p>
          <a:p>
            <a:pPr marL="0" lvl="0" indent="0" algn="l">
              <a:buNone/>
            </a:pPr>
            <a:endParaRPr lang="ru-RU" sz="2400" b="1" dirty="0">
              <a:solidFill>
                <a:schemeClr val="bg2"/>
              </a:solidFill>
            </a:endParaRPr>
          </a:p>
        </p:txBody>
      </p:sp>
      <p:pic>
        <p:nvPicPr>
          <p:cNvPr id="2097155" name="Google Shape;143;p15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46" y="241875"/>
            <a:ext cx="1032051" cy="70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Google Shape;141;p15"/>
          <p:cNvSpPr txBox="1">
            <a:spLocks noGrp="1"/>
          </p:cNvSpPr>
          <p:nvPr>
            <p:ph type="title"/>
          </p:nvPr>
        </p:nvSpPr>
        <p:spPr>
          <a:xfrm>
            <a:off x="1117146" y="428901"/>
            <a:ext cx="7569654" cy="1042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1C4587"/>
                </a:solidFill>
              </a:rPr>
              <a:t>Творческое задание: </a:t>
            </a:r>
            <a:br>
              <a:rPr lang="ru-RU" sz="2800" b="1" dirty="0">
                <a:solidFill>
                  <a:srgbClr val="1C4587"/>
                </a:solidFill>
              </a:rPr>
            </a:br>
            <a:r>
              <a:rPr lang="ru-RU" sz="2800" b="1" dirty="0">
                <a:solidFill>
                  <a:srgbClr val="1C4587"/>
                </a:solidFill>
              </a:rPr>
              <a:t>работа над макетом газеты</a:t>
            </a:r>
            <a:br>
              <a:rPr lang="ru-RU" sz="1800" b="1" dirty="0">
                <a:solidFill>
                  <a:srgbClr val="1C4587"/>
                </a:solidFill>
              </a:rPr>
            </a:br>
            <a:endParaRPr sz="1800" b="1" dirty="0">
              <a:solidFill>
                <a:srgbClr val="1C4587"/>
              </a:solidFill>
            </a:endParaRPr>
          </a:p>
        </p:txBody>
      </p:sp>
      <p:sp>
        <p:nvSpPr>
          <p:cNvPr id="1048598" name="Google Shape;142;p15"/>
          <p:cNvSpPr txBox="1">
            <a:spLocks noGrp="1"/>
          </p:cNvSpPr>
          <p:nvPr>
            <p:ph type="body" idx="1"/>
          </p:nvPr>
        </p:nvSpPr>
        <p:spPr>
          <a:xfrm>
            <a:off x="229646" y="1321594"/>
            <a:ext cx="3999454" cy="3621882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buAutoNum type="arabicPeriod"/>
            </a:pPr>
            <a:r>
              <a:rPr lang="ru-RU" sz="1400" b="1" dirty="0">
                <a:solidFill>
                  <a:schemeClr val="bg2"/>
                </a:solidFill>
              </a:rPr>
              <a:t>Делимся на команды.</a:t>
            </a:r>
          </a:p>
          <a:p>
            <a:pPr marL="342900" lvl="0" indent="-342900" algn="l">
              <a:buAutoNum type="arabicPeriod"/>
            </a:pPr>
            <a:r>
              <a:rPr lang="ru-RU" sz="1400" b="1" dirty="0">
                <a:solidFill>
                  <a:schemeClr val="accent1"/>
                </a:solidFill>
              </a:rPr>
              <a:t>Определяемся с тематикой газеты: о чём она будет (подсказки – на столах).</a:t>
            </a:r>
          </a:p>
          <a:p>
            <a:pPr marL="342900" lvl="0" indent="-342900" algn="l">
              <a:buAutoNum type="arabicPeriod"/>
            </a:pPr>
            <a:r>
              <a:rPr lang="ru-RU" sz="1400" b="1" dirty="0">
                <a:solidFill>
                  <a:schemeClr val="bg2"/>
                </a:solidFill>
              </a:rPr>
              <a:t>Работаем над обложкой номера:</a:t>
            </a:r>
          </a:p>
          <a:p>
            <a:pPr lvl="0" indent="-457200" algn="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/>
                </a:solidFill>
              </a:rPr>
              <a:t>наверху листа  маркером / фломастером пишем придуманное название газеты, дату и номер выхода;</a:t>
            </a:r>
          </a:p>
          <a:p>
            <a:pPr indent="-457200" algn="ct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2"/>
                </a:solidFill>
              </a:rPr>
              <a:t>расположите на листе стикеры с названием придуманных рубрик;</a:t>
            </a:r>
          </a:p>
          <a:p>
            <a:pPr lvl="0" indent="-457200" algn="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/>
                </a:solidFill>
              </a:rPr>
              <a:t>далее выбираем тему номера;</a:t>
            </a:r>
          </a:p>
          <a:p>
            <a:pPr lvl="0" indent="-457200" algn="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2"/>
                </a:solidFill>
              </a:rPr>
              <a:t>оставляем место в виде квадратов/прямоугольников для фото.</a:t>
            </a:r>
          </a:p>
          <a:p>
            <a:pPr lvl="0" indent="-457200" algn="l">
              <a:buFont typeface="+mj-lt"/>
              <a:buAutoNum type="arabicPeriod"/>
            </a:pPr>
            <a:endParaRPr lang="ru-RU" sz="1400" b="1" dirty="0">
              <a:solidFill>
                <a:schemeClr val="accent1"/>
              </a:solidFill>
            </a:endParaRPr>
          </a:p>
          <a:p>
            <a:pPr lvl="0" indent="-457200" algn="l">
              <a:buFont typeface="+mj-lt"/>
              <a:buAutoNum type="arabicPeriod"/>
            </a:pP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2097159" name="Google Shape;143;p15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46" y="241875"/>
            <a:ext cx="1032051" cy="70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9" name="Google Shape;142;p15"/>
          <p:cNvSpPr txBox="1"/>
          <p:nvPr/>
        </p:nvSpPr>
        <p:spPr>
          <a:xfrm>
            <a:off x="4478100" y="1322605"/>
            <a:ext cx="3880088" cy="34708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❖"/>
              <a:defRPr sz="135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➢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◆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➢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◆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Calibri"/>
              <a:buNone/>
            </a:pPr>
            <a:r>
              <a:rPr lang="ru-RU" sz="2000" b="1" i="1" dirty="0" err="1">
                <a:solidFill>
                  <a:schemeClr val="accent1"/>
                </a:solidFill>
              </a:rPr>
              <a:t>Гәҗитнең</a:t>
            </a:r>
            <a:r>
              <a:rPr lang="ru-RU" sz="2000" b="1" i="1" dirty="0">
                <a:solidFill>
                  <a:schemeClr val="accent1"/>
                </a:solidFill>
              </a:rPr>
              <a:t> </a:t>
            </a:r>
            <a:r>
              <a:rPr lang="ru-RU" sz="2000" b="1" i="1" dirty="0" err="1">
                <a:solidFill>
                  <a:schemeClr val="accent1"/>
                </a:solidFill>
              </a:rPr>
              <a:t>үрнәк</a:t>
            </a:r>
            <a:r>
              <a:rPr lang="ru-RU" sz="2000" b="1" i="1" dirty="0">
                <a:solidFill>
                  <a:schemeClr val="accent1"/>
                </a:solidFill>
              </a:rPr>
              <a:t> </a:t>
            </a:r>
            <a:r>
              <a:rPr lang="ru-RU" sz="2000" b="1" i="1" dirty="0" err="1">
                <a:solidFill>
                  <a:schemeClr val="accent1"/>
                </a:solidFill>
              </a:rPr>
              <a:t>темалары</a:t>
            </a:r>
            <a:r>
              <a:rPr lang="ru-RU" sz="2000" b="1" i="1" dirty="0">
                <a:solidFill>
                  <a:schemeClr val="accent1"/>
                </a:solidFill>
              </a:rPr>
              <a:t>:</a:t>
            </a:r>
          </a:p>
          <a:p>
            <a:pPr marL="342900" indent="-342900" algn="ctr">
              <a:lnSpc>
                <a:spcPct val="150000"/>
              </a:lnSpc>
              <a:buFont typeface="Calibri"/>
              <a:buAutoNum type="arabicPeriod"/>
            </a:pPr>
            <a:r>
              <a:rPr lang="ru-RU" sz="1600" b="1" i="1" dirty="0">
                <a:solidFill>
                  <a:schemeClr val="bg2"/>
                </a:solidFill>
              </a:rPr>
              <a:t>Татар милли ашлары</a:t>
            </a:r>
          </a:p>
          <a:p>
            <a:pPr marL="342900" indent="-342900" algn="ctr">
              <a:lnSpc>
                <a:spcPct val="150000"/>
              </a:lnSpc>
              <a:buFont typeface="Calibri"/>
              <a:buAutoNum type="arabicPeriod"/>
            </a:pPr>
            <a:r>
              <a:rPr lang="ru-RU" sz="1600" b="1" i="1" dirty="0">
                <a:solidFill>
                  <a:schemeClr val="accent1"/>
                </a:solidFill>
              </a:rPr>
              <a:t>Татар теле дөньясында</a:t>
            </a:r>
          </a:p>
          <a:p>
            <a:pPr marL="342900" indent="-342900" algn="ctr">
              <a:lnSpc>
                <a:spcPct val="150000"/>
              </a:lnSpc>
              <a:buFont typeface="Calibri"/>
              <a:buAutoNum type="arabicPeriod"/>
            </a:pPr>
            <a:r>
              <a:rPr lang="ru-RU" sz="1600" b="1" i="1" dirty="0">
                <a:solidFill>
                  <a:schemeClr val="bg2"/>
                </a:solidFill>
              </a:rPr>
              <a:t>Татар язучылары һәм шагыйрьләре</a:t>
            </a:r>
          </a:p>
          <a:p>
            <a:pPr marL="342900" indent="-342900" algn="ctr">
              <a:lnSpc>
                <a:spcPct val="150000"/>
              </a:lnSpc>
              <a:buFont typeface="Calibri"/>
              <a:buAutoNum type="arabicPeriod"/>
            </a:pPr>
            <a:r>
              <a:rPr lang="ru-RU" sz="1600" b="1" i="1" dirty="0">
                <a:solidFill>
                  <a:schemeClr val="accent1"/>
                </a:solidFill>
              </a:rPr>
              <a:t>Татар милли традицияләре</a:t>
            </a:r>
          </a:p>
          <a:p>
            <a:pPr marL="342900" indent="-342900" algn="ctr">
              <a:lnSpc>
                <a:spcPct val="150000"/>
              </a:lnSpc>
              <a:buFont typeface="Calibri"/>
              <a:buAutoNum type="arabicPeriod"/>
            </a:pPr>
            <a:r>
              <a:rPr lang="ru-RU" sz="1600" b="1" i="1" dirty="0">
                <a:solidFill>
                  <a:schemeClr val="bg2"/>
                </a:solidFill>
              </a:rPr>
              <a:t>Татар халкының тарихи мирасы</a:t>
            </a:r>
            <a:endParaRPr lang="ru-RU" sz="1600" i="1" dirty="0">
              <a:solidFill>
                <a:schemeClr val="bg2"/>
              </a:solidFill>
            </a:endParaRPr>
          </a:p>
          <a:p>
            <a:pPr marL="342900" indent="-342900" algn="ctr">
              <a:buFont typeface="Calibri"/>
              <a:buAutoNum type="arabicPeriod"/>
            </a:pPr>
            <a:endParaRPr lang="ru-RU" sz="1400" b="1" i="1" dirty="0">
              <a:solidFill>
                <a:schemeClr val="bg2"/>
              </a:solidFill>
            </a:endParaRPr>
          </a:p>
          <a:p>
            <a:pPr marL="342900" indent="-342900" algn="ctr">
              <a:buFont typeface="Calibri"/>
              <a:buAutoNum type="arabicPeriod"/>
            </a:pPr>
            <a:endParaRPr lang="ru-RU" sz="1400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Google Shape;128;p13"/>
          <p:cNvSpPr txBox="1">
            <a:spLocks noGrp="1"/>
          </p:cNvSpPr>
          <p:nvPr>
            <p:ph type="ctrTitle"/>
          </p:nvPr>
        </p:nvSpPr>
        <p:spPr>
          <a:xfrm>
            <a:off x="448349" y="857250"/>
            <a:ext cx="7845545" cy="36504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en-US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r>
              <a:rPr lang="ru-RU" sz="3200" b="1" dirty="0" err="1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Игъ</a:t>
            </a:r>
            <a:r>
              <a:rPr lang="tt-RU" sz="32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тибарыгыз өчен рәхмәт</a:t>
            </a:r>
            <a: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!</a:t>
            </a: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Пушкарева Ксения Сергеевна,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Халиуллина Марина Вячеславовна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учитель русского языка и литературы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  <a:t>МБОУ «Адымнар-Нижнекамск» НМР РТ</a:t>
            </a:r>
            <a:b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br>
              <a:rPr lang="ru-RU" sz="2800" b="1" dirty="0">
                <a:solidFill>
                  <a:srgbClr val="1C4587"/>
                </a:solidFill>
                <a:latin typeface="Nunito" panose="020B0604020202020204" charset="-52"/>
                <a:ea typeface="Comfortaa"/>
                <a:cs typeface="Comfortaa"/>
                <a:sym typeface="Comfortaa"/>
              </a:rPr>
            </a:br>
            <a:endParaRPr sz="2800" b="1" dirty="0">
              <a:solidFill>
                <a:srgbClr val="1C4587"/>
              </a:solidFill>
              <a:latin typeface="Nunito" panose="020B0604020202020204" charset="-52"/>
              <a:ea typeface="Comfortaa"/>
              <a:cs typeface="Comfortaa"/>
              <a:sym typeface="Comfortaa"/>
            </a:endParaRPr>
          </a:p>
        </p:txBody>
      </p:sp>
      <p:pic>
        <p:nvPicPr>
          <p:cNvPr id="2097163" name="Google Shape;129;p13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" y="258884"/>
            <a:ext cx="1128713" cy="726954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9" name="TextBox 1"/>
          <p:cNvSpPr txBox="1"/>
          <p:nvPr/>
        </p:nvSpPr>
        <p:spPr>
          <a:xfrm>
            <a:off x="2564607" y="462618"/>
            <a:ext cx="4650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969895" algn="ctr"/>
                <a:tab pos="5940425" algn="r"/>
              </a:tabLst>
            </a:pPr>
            <a:r>
              <a:rPr lang="ru-RU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«Адымнар – б</a:t>
            </a:r>
            <a:r>
              <a:rPr lang="tt-RU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елемгә һәм бердәмлеккә юл</a:t>
            </a:r>
            <a:r>
              <a:rPr lang="ru-RU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969895" algn="ctr"/>
                <a:tab pos="5940425" algn="r"/>
              </a:tabLst>
            </a:pPr>
            <a:r>
              <a:rPr lang="ru-RU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«Адымнар – путь к знаниям и согласию»             </a:t>
            </a:r>
            <a:endParaRPr lang="ru-RU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630" name="TextBox 2"/>
          <p:cNvSpPr txBox="1"/>
          <p:nvPr/>
        </p:nvSpPr>
        <p:spPr>
          <a:xfrm>
            <a:off x="2760208" y="4103563"/>
            <a:ext cx="4650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Безнең </a:t>
            </a:r>
            <a:r>
              <a:rPr lang="ru-RU" sz="1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фәлсәфәбез</a:t>
            </a:r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</a:t>
            </a:r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уйлыйбыз</a:t>
            </a:r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</a:t>
            </a:r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эшлибез</a:t>
            </a:r>
            <a:r>
              <a:rPr lang="ru-RU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Экран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Nunito</vt:lpstr>
      <vt:lpstr>Calibri</vt:lpstr>
      <vt:lpstr>Arial</vt:lpstr>
      <vt:lpstr>Shift</vt:lpstr>
      <vt:lpstr>         Создание печатного издания на русском и татарском языках на примере макета газеты полилингвальной гимназии  «Адымнар-Нижнекамск»  Пушкарева Ксения Сергеевна, Халиуллина Марина Вячеславовна, учителя русского языка и литературы МБОУ «Адымнар-Нижнекамск» НМР РТ    </vt:lpstr>
      <vt:lpstr>Наши первые успехи </vt:lpstr>
      <vt:lpstr>Интервью: что и как говорить?</vt:lpstr>
      <vt:lpstr>Творческое задание:  работа над макетом газеты </vt:lpstr>
      <vt:lpstr>     Игътибарыгыз өчен рәхмәт!  Пушкарева Ксения Сергеевна, Халиуллина Марина Вячеславовна учитель русского языка и литературы МБОУ «Адымнар-Нижнекамск» НМР РТ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 для родителей учащихся  МБОУ “Полилингвальный образовательный комплекс  "Адымнар - "Нижнекамск"</dc:title>
  <dc:creator>DoM</dc:creator>
  <cp:lastModifiedBy>Адымнар</cp:lastModifiedBy>
  <cp:revision>1</cp:revision>
  <dcterms:created xsi:type="dcterms:W3CDTF">2023-02-25T08:45:26Z</dcterms:created>
  <dcterms:modified xsi:type="dcterms:W3CDTF">2023-08-24T09:30:22Z</dcterms:modified>
</cp:coreProperties>
</file>