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81" r:id="rId4"/>
    <p:sldId id="258" r:id="rId5"/>
    <p:sldId id="259" r:id="rId6"/>
    <p:sldId id="282" r:id="rId7"/>
    <p:sldId id="283" r:id="rId8"/>
    <p:sldId id="263" r:id="rId9"/>
    <p:sldId id="274" r:id="rId10"/>
    <p:sldId id="273" r:id="rId11"/>
    <p:sldId id="275" r:id="rId12"/>
    <p:sldId id="276" r:id="rId13"/>
    <p:sldId id="277" r:id="rId14"/>
    <p:sldId id="278" r:id="rId15"/>
    <p:sldId id="266" r:id="rId16"/>
    <p:sldId id="261" r:id="rId17"/>
    <p:sldId id="279" r:id="rId18"/>
    <p:sldId id="260" r:id="rId19"/>
    <p:sldId id="264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  <a:srgbClr val="FFFFFF"/>
    <a:srgbClr val="99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6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Королев" userId="531c470d369c4669" providerId="LiveId" clId="{B416C2A7-6E35-4036-84D3-6ECB0649F738}"/>
    <pc:docChg chg="delSld modSld modMainMaster">
      <pc:chgData name="Никита Королев" userId="531c470d369c4669" providerId="LiveId" clId="{B416C2A7-6E35-4036-84D3-6ECB0649F738}" dt="2023-12-05T16:10:33.504" v="25" actId="2696"/>
      <pc:docMkLst>
        <pc:docMk/>
      </pc:docMkLst>
      <pc:sldChg chg="del setBg">
        <pc:chgData name="Никита Королев" userId="531c470d369c4669" providerId="LiveId" clId="{B416C2A7-6E35-4036-84D3-6ECB0649F738}" dt="2023-12-05T16:10:33.504" v="25" actId="2696"/>
        <pc:sldMkLst>
          <pc:docMk/>
          <pc:sldMk cId="0" sldId="256"/>
        </pc:sldMkLst>
      </pc:sldChg>
      <pc:sldMasterChg chg="setBg modSldLayout">
        <pc:chgData name="Никита Королев" userId="531c470d369c4669" providerId="LiveId" clId="{B416C2A7-6E35-4036-84D3-6ECB0649F738}" dt="2023-12-05T16:02:06.393" v="24"/>
        <pc:sldMasterMkLst>
          <pc:docMk/>
          <pc:sldMasterMk cId="0" sldId="2147483648"/>
        </pc:sldMasterMkLst>
        <pc:sldLayoutChg chg="setBg">
          <pc:chgData name="Никита Королев" userId="531c470d369c4669" providerId="LiveId" clId="{B416C2A7-6E35-4036-84D3-6ECB0649F738}" dt="2023-12-05T16:02:06.393" v="24"/>
          <pc:sldLayoutMkLst>
            <pc:docMk/>
            <pc:sldMasterMk cId="0" sldId="2147483648"/>
            <pc:sldLayoutMk cId="524407462" sldId="2147483649"/>
          </pc:sldLayoutMkLst>
        </pc:sldLayoutChg>
        <pc:sldLayoutChg chg="setBg">
          <pc:chgData name="Никита Королев" userId="531c470d369c4669" providerId="LiveId" clId="{B416C2A7-6E35-4036-84D3-6ECB0649F738}" dt="2023-12-05T16:02:06.393" v="24"/>
          <pc:sldLayoutMkLst>
            <pc:docMk/>
            <pc:sldMasterMk cId="0" sldId="2147483648"/>
            <pc:sldLayoutMk cId="1819501946" sldId="2147483650"/>
          </pc:sldLayoutMkLst>
        </pc:sldLayoutChg>
        <pc:sldLayoutChg chg="setBg">
          <pc:chgData name="Никита Королев" userId="531c470d369c4669" providerId="LiveId" clId="{B416C2A7-6E35-4036-84D3-6ECB0649F738}" dt="2023-12-05T16:02:06.393" v="24"/>
          <pc:sldLayoutMkLst>
            <pc:docMk/>
            <pc:sldMasterMk cId="0" sldId="2147483648"/>
            <pc:sldLayoutMk cId="792960678" sldId="2147483651"/>
          </pc:sldLayoutMkLst>
        </pc:sldLayoutChg>
        <pc:sldLayoutChg chg="setBg">
          <pc:chgData name="Никита Королев" userId="531c470d369c4669" providerId="LiveId" clId="{B416C2A7-6E35-4036-84D3-6ECB0649F738}" dt="2023-12-05T16:02:06.393" v="24"/>
          <pc:sldLayoutMkLst>
            <pc:docMk/>
            <pc:sldMasterMk cId="0" sldId="2147483648"/>
            <pc:sldLayoutMk cId="1781791644" sldId="2147483652"/>
          </pc:sldLayoutMkLst>
        </pc:sldLayoutChg>
        <pc:sldLayoutChg chg="setBg">
          <pc:chgData name="Никита Королев" userId="531c470d369c4669" providerId="LiveId" clId="{B416C2A7-6E35-4036-84D3-6ECB0649F738}" dt="2023-12-05T16:02:06.393" v="24"/>
          <pc:sldLayoutMkLst>
            <pc:docMk/>
            <pc:sldMasterMk cId="0" sldId="2147483648"/>
            <pc:sldLayoutMk cId="2906266340" sldId="2147483653"/>
          </pc:sldLayoutMkLst>
        </pc:sldLayoutChg>
        <pc:sldLayoutChg chg="setBg">
          <pc:chgData name="Никита Королев" userId="531c470d369c4669" providerId="LiveId" clId="{B416C2A7-6E35-4036-84D3-6ECB0649F738}" dt="2023-12-05T16:02:06.393" v="24"/>
          <pc:sldLayoutMkLst>
            <pc:docMk/>
            <pc:sldMasterMk cId="0" sldId="2147483648"/>
            <pc:sldLayoutMk cId="3345666871" sldId="2147483654"/>
          </pc:sldLayoutMkLst>
        </pc:sldLayoutChg>
        <pc:sldLayoutChg chg="setBg">
          <pc:chgData name="Никита Королев" userId="531c470d369c4669" providerId="LiveId" clId="{B416C2A7-6E35-4036-84D3-6ECB0649F738}" dt="2023-12-05T16:02:06.393" v="24"/>
          <pc:sldLayoutMkLst>
            <pc:docMk/>
            <pc:sldMasterMk cId="0" sldId="2147483648"/>
            <pc:sldLayoutMk cId="4137233188" sldId="2147483655"/>
          </pc:sldLayoutMkLst>
        </pc:sldLayoutChg>
        <pc:sldLayoutChg chg="setBg">
          <pc:chgData name="Никита Королев" userId="531c470d369c4669" providerId="LiveId" clId="{B416C2A7-6E35-4036-84D3-6ECB0649F738}" dt="2023-12-05T16:02:06.393" v="24"/>
          <pc:sldLayoutMkLst>
            <pc:docMk/>
            <pc:sldMasterMk cId="0" sldId="2147483648"/>
            <pc:sldLayoutMk cId="238698142" sldId="2147483656"/>
          </pc:sldLayoutMkLst>
        </pc:sldLayoutChg>
        <pc:sldLayoutChg chg="setBg">
          <pc:chgData name="Никита Королев" userId="531c470d369c4669" providerId="LiveId" clId="{B416C2A7-6E35-4036-84D3-6ECB0649F738}" dt="2023-12-05T16:02:06.393" v="24"/>
          <pc:sldLayoutMkLst>
            <pc:docMk/>
            <pc:sldMasterMk cId="0" sldId="2147483648"/>
            <pc:sldLayoutMk cId="757541471" sldId="2147483657"/>
          </pc:sldLayoutMkLst>
        </pc:sldLayoutChg>
        <pc:sldLayoutChg chg="setBg">
          <pc:chgData name="Никита Королев" userId="531c470d369c4669" providerId="LiveId" clId="{B416C2A7-6E35-4036-84D3-6ECB0649F738}" dt="2023-12-05T16:02:06.393" v="24"/>
          <pc:sldLayoutMkLst>
            <pc:docMk/>
            <pc:sldMasterMk cId="0" sldId="2147483648"/>
            <pc:sldLayoutMk cId="473623503" sldId="2147483658"/>
          </pc:sldLayoutMkLst>
        </pc:sldLayoutChg>
        <pc:sldLayoutChg chg="setBg">
          <pc:chgData name="Никита Королев" userId="531c470d369c4669" providerId="LiveId" clId="{B416C2A7-6E35-4036-84D3-6ECB0649F738}" dt="2023-12-05T16:02:06.393" v="24"/>
          <pc:sldLayoutMkLst>
            <pc:docMk/>
            <pc:sldMasterMk cId="0" sldId="2147483648"/>
            <pc:sldLayoutMk cId="276718690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C9DB1F-407E-B45A-E4CE-7D7B799A0F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9D8285-FE3E-F395-ACA4-2CF0130A11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3E45B0-B77F-E8DF-FCFD-716CE79C6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BDC58-AC25-44A7-862E-1EEE643E5E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4407462"/>
      </p:ext>
    </p:extLst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B1347D-11B9-0C93-2576-71BE60B28B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3DBF28-7509-FB0A-E12D-185F7995DF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50C24-94DE-A51B-DB99-72532849C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417A9-4F4B-4BC5-8795-F52EC6294F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3623503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67B717-0951-FF38-4850-14239DF9A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D43F91-AF64-F60A-3D71-9C71F3EC0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86AFFA-1F91-8F3D-F04D-954E957994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70F4A-19AB-45DC-8761-F266C060F7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7186906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3D6EBD-A78B-56C6-9B51-A539850287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436BDE-B1F1-9D83-7EC4-76DE331DAF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93BF4E-D6D2-96FE-D19E-31DFBA8661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11AA5-599F-412F-8169-51750812A5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9501946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B69CAB-1BBE-5FB1-4F85-70277B54DC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AA12A5-66A4-93EC-FFF2-DF05BD70B3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DC903D-BC74-1D07-56C0-5FBCF98D8B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3A78F-B01B-40F7-86D4-1EEFC5D542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2960678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19F320-8053-C1D2-0364-D13C2B499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2675FA-93D8-0552-804C-819B585FF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F5E5A3-42C2-C1C8-1061-5A5303113E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E2904-30A4-4C13-829C-C0F7CA0023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1791644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95BAC2-DFDB-113A-925C-2258D2185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15C599-B19D-321D-039C-C17AC30F1D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6FACA68-AB09-DDB4-74DB-0C46D8D51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49555-271B-4C28-AC5E-2463A3C26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6266340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BBDF1C-8F35-228D-9B68-59422CF2A6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74A3E6-0CFE-B774-3357-FF82593467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DE7308-8FFF-08F2-ACFF-2DBCFC627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771E3-3283-4557-959F-FC1A31E7FE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5666871"/>
      </p:ext>
    </p:extLst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8D0B40-D5B0-2AF4-5402-42CAE7EB06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2A4DFD-C9C3-E0EA-E528-20DB690AA0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3BCC91-D0BA-64DB-4CD0-606AD6E6D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9AEC-6FD6-47E0-A06E-44E8D69AD0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7233188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F75614-7C03-C552-1DDD-26AEA01E71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D460BD-1565-3439-B318-CEFF3E77D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6565B6-CDF8-502F-D337-E8FFC54ED4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3CF1-5457-41DD-885E-C04392995C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98142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CFB79E-A150-DE90-FCCD-E6249D1540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12D8BE-2E36-9876-558C-95D3B515E6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E9D689-2D94-6418-95C7-DCEA51C73C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5BB02-4356-4DB7-9507-FF11F0452E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7541471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rgbClr val="FFFFFF"/>
          </a:fgClr>
          <a:bgClr>
            <a:srgbClr val="F8F8F8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FFF0D54-761D-022A-F517-3E1218A15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0D8D7A8-70E8-DF07-8B0C-FC42790A6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5F9A90F-7D74-CB74-DCEA-8D43C7BD84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724504-7276-F8AE-5435-21D000B103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5E36107-EF2D-C837-9FC7-502AF2DB0C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5FC3256-73D1-480C-ACED-846C372931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6" grpId="2"/>
      <p:bldP spid="102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7" grpId="1" build="allAtOnce">
        <p:tmplLst>
          <p:tmpl lvl="1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>
            <a:extLst>
              <a:ext uri="{FF2B5EF4-FFF2-40B4-BE49-F238E27FC236}">
                <a16:creationId xmlns:a16="http://schemas.microsoft.com/office/drawing/2014/main" id="{9DF6B93A-5A40-248A-1E26-CAE093482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31659"/>
            <a:ext cx="7848872" cy="62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Блок</a:t>
            </a:r>
            <a:endParaRPr lang="ru-RU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5646C3-BE89-7DF0-CF9B-7D576A5A7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005172"/>
            <a:ext cx="4968552" cy="4968552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FB51574B-7CCB-506A-44EA-A174FED86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64" y="5935624"/>
            <a:ext cx="7848872" cy="49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(октябрь 1917 – январь 1918)</a:t>
            </a:r>
            <a:endParaRPr lang="ru-RU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F48B5276-6BF9-8573-894A-42F4A4641A5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300192" y="5517813"/>
            <a:ext cx="28438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№3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Худ. Ю. Анненский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A31E0C-548F-7D46-C2D0-845DE9EFB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5616624" cy="6426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786053"/>
      </p:ext>
    </p:extLst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F48B5276-6BF9-8573-894A-42F4A4641A5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300192" y="5517813"/>
            <a:ext cx="28438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№4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Худ. Ю. Анненский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7DF899-AB3B-E70F-FF01-8764876E4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433"/>
            <a:ext cx="5896049" cy="6373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261251"/>
      </p:ext>
    </p:extLst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F48B5276-6BF9-8573-894A-42F4A4641A5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300192" y="5517813"/>
            <a:ext cx="28438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№5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Худ. Ю. Анненский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1AD3CE-B1FB-66EE-D79C-34A8B26A3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688632" cy="6509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802225"/>
      </p:ext>
    </p:extLst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F48B5276-6BF9-8573-894A-42F4A4641A5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300192" y="5517813"/>
            <a:ext cx="28438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№6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Худ. Ю. Анненский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1D11D1-6CDA-06B3-C847-A05A192AB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7348"/>
            <a:ext cx="6128683" cy="6300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698892"/>
      </p:ext>
    </p:extLst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F48B5276-6BF9-8573-894A-42F4A4641A5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300192" y="5517813"/>
            <a:ext cx="28438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№7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Худ. Ю. Анненский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BFBE63-873D-BD60-5206-5EA13A517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920"/>
            <a:ext cx="6049179" cy="6624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531957"/>
      </p:ext>
    </p:extLst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BCD680-F80C-F256-C676-135A17C07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236800"/>
            <a:ext cx="6384755" cy="424847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12BAE9E0-8741-CB05-F240-4BEF8D4A985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0" y="188640"/>
            <a:ext cx="396044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…Впереди — с кровавым флагом,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И за вьюгой невидим,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И от пули невредим,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Нежной поступью </a:t>
            </a:r>
            <a:r>
              <a:rPr lang="ru-RU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надвьюжной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Снежной россыпью жемчужной,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В белом венчике из роз —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Впереди — Исус Христос.</a:t>
            </a:r>
            <a:br>
              <a:rPr lang="ru-RU" sz="1800" dirty="0">
                <a:effectLst/>
                <a:latin typeface="+mn-lt"/>
              </a:rPr>
            </a:br>
            <a:endParaRPr lang="ru-RU" altLang="ru-RU" sz="1800" b="1" dirty="0">
              <a:solidFill>
                <a:srgbClr val="990000"/>
              </a:solidFill>
              <a:latin typeface="+mn-lt"/>
            </a:endParaRPr>
          </a:p>
        </p:txBody>
      </p:sp>
    </p:spTree>
  </p:cSld>
  <p:clrMapOvr>
    <a:masterClrMapping/>
  </p:clrMapOvr>
  <p:transition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>
            <a:extLst>
              <a:ext uri="{FF2B5EF4-FFF2-40B4-BE49-F238E27FC236}">
                <a16:creationId xmlns:a16="http://schemas.microsoft.com/office/drawing/2014/main" id="{7265E0B3-70A3-F659-1FF5-BA88E7CAD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20689"/>
            <a:ext cx="8208912" cy="310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10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«Мне тоже не нравится конец «12». Я хотел бы, чтобы этот конец был иной… 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чем больше я вглядывался, тем яснее я видел Христа. И тогда же я записал у себя: к сожалению, Христос» …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позже: «Страшно, что Он опять с ними».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>
            <a:extLst>
              <a:ext uri="{FF2B5EF4-FFF2-40B4-BE49-F238E27FC236}">
                <a16:creationId xmlns:a16="http://schemas.microsoft.com/office/drawing/2014/main" id="{7265E0B3-70A3-F659-1FF5-BA88E7CAD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32656"/>
            <a:ext cx="8352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100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чем своеобразие образа Христа в поэме?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B75B03-C90A-7DE1-61D4-F198BA1CD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980728"/>
            <a:ext cx="5256584" cy="579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99823"/>
      </p:ext>
    </p:extLst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>
            <a:extLst>
              <a:ext uri="{FF2B5EF4-FFF2-40B4-BE49-F238E27FC236}">
                <a16:creationId xmlns:a16="http://schemas.microsoft.com/office/drawing/2014/main" id="{66906A8B-FB7F-3910-E49A-DF7DA8CB4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1358772"/>
            <a:ext cx="8059935" cy="516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 этой темною толпой...</a:t>
            </a:r>
          </a:p>
          <a:p>
            <a:pPr>
              <a:spcBef>
                <a:spcPts val="0"/>
              </a:spcBef>
              <a:spcAft>
                <a:spcPts val="1000"/>
              </a:spcAft>
              <a:buNone/>
            </a:pPr>
            <a:endParaRPr lang="ru-RU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 этой темною толпой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Непробужденного народа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Взойдешь ли ты когда, свобода,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Блеснет ли луч твой золотой?..</a:t>
            </a:r>
          </a:p>
          <a:p>
            <a:pPr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Блеснет твой луч и оживит,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сон разгонит и туманы...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старые, гнилые раны,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Рубцы насилий и обид,</a:t>
            </a:r>
          </a:p>
          <a:p>
            <a:pPr>
              <a:spcAft>
                <a:spcPts val="1000"/>
              </a:spcAft>
              <a:buNone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None/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Растленье душ и пустота,</a:t>
            </a:r>
          </a:p>
          <a:p>
            <a:pPr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гложет ум и в сердце ноет, -</a:t>
            </a:r>
          </a:p>
          <a:p>
            <a:pPr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их излечит, кто прикроет?..</a:t>
            </a:r>
          </a:p>
          <a:p>
            <a:pPr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Ты, риза чистая Христа...   </a:t>
            </a:r>
          </a:p>
          <a:p>
            <a:pPr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Ф.И. Тютчев, 1857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2B129A79-7944-DB47-3033-11DC573195F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539552" y="466219"/>
            <a:ext cx="7992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стихотворение Ф.И. Тютчева помогает понять финал поэмы А. Блока «Двенадцать»?</a:t>
            </a:r>
          </a:p>
        </p:txBody>
      </p:sp>
    </p:spTree>
  </p:cSld>
  <p:clrMapOvr>
    <a:masterClrMapping/>
  </p:clrMapOvr>
  <p:transition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2F622914-CB57-2BDD-4DBD-081A6E1BF58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51518" y="188640"/>
            <a:ext cx="8784977" cy="59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Владимир Николаевич Орлов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(советский литературовед): «Образ Христа – олицетворение новой всемирной и всечеловеческой религии, новой морали – служил для Блока символом всеобщего обновления жизни».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Григорий Наумович Яковлев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(кандидат филологических наук): «Вероятнее всего, Иисус выступает здесь как Спаситель грешных душ, заблудших в политическом мраке людей. Он надеется на раскаяние тех, которые «не ведают, что творят». Остановить дикий разгул, образумить и вернуть душегубов в лоно Божие – это истинное дело Христа, а не возглавить и благословить их на дальнейшие злодеяния».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Михаил Михайлович Пришвин: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«Наконец, я понял теперь, почему в «Двенадцати» впереди идет Христос, это он, только Блок, имел право так сказать: это он сам, Блок, принимал на себя весь грех дела и тем, сливаясь с Христом, мог послать Его вперед убийц: это есть Голгофа – стать впереди и принять их грех на себя».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Николай Степанович Гумилев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(русский поэт Серебряного века, создатель школы акмеизма, литературный критик)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«Конец «Двенадцати» искусственно приклеенный, внезапное появление Христа есть чисто литературный эффект».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8FB5C86A-3775-D083-F8DB-7B0DABA72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7" y="332657"/>
            <a:ext cx="8208911" cy="731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«Наша революция дала полный простор всем дурным и зверским инстинктам, накопившимся под свинцовой крышей монархии, и, в то же время, она отбросила в сторону от себя все интеллектуальные силы демократии, всю моральную энергию страны».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 Горький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  <a:buNone/>
            </a:pP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«Он ходил молодой, веселый, бодрый, с сияющими глазами – прислушивался к той «музыке революции», к тому шуму падения старого мира, который непрестанно раздавался у него в ушах, по его собственному свидетельству»,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вспоминала М. Бекетова, тетка Блока.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rgbClr val="990000"/>
                </a:solidFill>
              </a:rPr>
              <a:t>                            </a:t>
            </a:r>
          </a:p>
        </p:txBody>
      </p:sp>
    </p:spTree>
  </p:cSld>
  <p:clrMapOvr>
    <a:masterClrMapping/>
  </p:clrMapOvr>
  <p:transition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2F622914-CB57-2BDD-4DBD-081A6E1BF58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51518" y="188640"/>
            <a:ext cx="8784977" cy="59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Владимир Николаевич Орлов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(советский литературовед): «Образ Христа – олицетворение новой всемирной и всечеловеческой религии, новой морали – служил для Блока символом всеобщего обновления жизни».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Григорий Наумович Яковлев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(кандидат филологических наук): «Вероятнее всего, Иисус выступает здесь как Спаситель грешных душ, заблудших в политическом мраке людей. Он надеется на раскаяние тех, которые «не ведают, что творят». Остановить дикий разгул, образумить и вернуть душегубов в лоно Божие – это истинное дело Христа, а не возглавить и благословить их на дальнейшие злодеяния».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Михаил Михайлович Пришвин: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«Наконец, я понял теперь, почему в «Двенадцати» впереди идет Христос, это он, только Блок, имел право так сказать: это он сам, Блок, принимал на себя весь грех дела и тем, сливаясь с Христом, мог послать Его вперед убийц: это есть Голгофа – стать впереди и принять их грех на себя».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Николай Степанович Гумилев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(русский поэт Серебряного века, создатель школы акмеизма, литературный критик)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«Конец «Двенадцати» искусственно приклеенный, внезапное появление Христа есть чисто литературный эффект».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11377"/>
      </p:ext>
    </p:extLst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8FB5C86A-3775-D083-F8DB-7B0DABA72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7" y="332657"/>
            <a:ext cx="8208911" cy="663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«Острая значительность его поэзии для наших дней и бессмертие её в истории большой русской литературы определяются той исключительной честностью песнопения, с которой он выполнил свой подвиг и которая делает самые фантастические строки его стихов фактическим документом его эпохи».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Городецкий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rgbClr val="990000"/>
                </a:solidFill>
              </a:rPr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54891941"/>
      </p:ext>
    </p:extLst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>
            <a:extLst>
              <a:ext uri="{FF2B5EF4-FFF2-40B4-BE49-F238E27FC236}">
                <a16:creationId xmlns:a16="http://schemas.microsoft.com/office/drawing/2014/main" id="{0168C903-490D-0D8E-ECE2-564D8403F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51" y="620688"/>
            <a:ext cx="8487097" cy="540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ru-RU" sz="2400" b="1" dirty="0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 поэмы очень противоречивы:</a:t>
            </a:r>
            <a:endParaRPr lang="ru-RU" sz="2400" b="1" dirty="0">
              <a:solidFill>
                <a:srgbClr val="99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ts val="900"/>
              </a:spcBef>
              <a:spcAft>
                <a:spcPts val="900"/>
              </a:spcAft>
              <a:buAutoNum type="arabicPeriod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Современники обвиняли Блока в «сухости сердца», в шутовстве,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балаганности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надругательстве над идеалом, в том, что он желает угодить политическому режиму, называли его «певцом современного сатанизма».</a:t>
            </a:r>
          </a:p>
          <a:p>
            <a:pPr algn="ctr">
              <a:spcBef>
                <a:spcPts val="900"/>
              </a:spcBef>
              <a:spcAft>
                <a:spcPts val="90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«Блок вторично распял Христа и еще раз расстрелял государя».                      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 Гумилев</a:t>
            </a:r>
          </a:p>
          <a:p>
            <a:pPr>
              <a:spcAft>
                <a:spcPts val="75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«Христос говорит о большевистских симпатиях автора».   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Г. Короленко </a:t>
            </a:r>
            <a:endParaRPr lang="ru-RU" sz="1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оэма -  «…самая злая сатира на все, что происходило в те дни». 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 Горький </a:t>
            </a: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"Одни прочли в этой поэме сатиру на революцию, другие – славу ей”.                                                                           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Маяковский</a:t>
            </a:r>
          </a:p>
          <a:p>
            <a:pPr algn="ctr"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“Поэма эта есть, бесспорно, высшее достижение Блока. В основе – крик отчаяния за гибнущее прошлое, но крик отчаяния, который возвышается до надежды на будущее”.                                                                      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 Д. Троцкий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>
            <a:extLst>
              <a:ext uri="{FF2B5EF4-FFF2-40B4-BE49-F238E27FC236}">
                <a16:creationId xmlns:a16="http://schemas.microsoft.com/office/drawing/2014/main" id="{E9A622CA-1354-E2E2-F61B-C87DBF026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692696"/>
            <a:ext cx="8352928" cy="511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«Всем телом, всем сердцем, всем сознанием слушайте революцию!» -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цитата из статьи поэта «Интеллигенция и революция», в которой Александр Александрович выразил свое отношение к происходящим событиям: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«Переделать все. Устроить так, чтобы все стало новым; чтобы лживая, грязная, скучная, безобразная наша жизнь стала справедливой, чистой, веселой и прекрасной жизнью».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 января 1918 г., завершив поэму, Блок записал в дневнике: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«Сегодня я – гений».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>
            <a:extLst>
              <a:ext uri="{FF2B5EF4-FFF2-40B4-BE49-F238E27FC236}">
                <a16:creationId xmlns:a16="http://schemas.microsoft.com/office/drawing/2014/main" id="{9DF6B93A-5A40-248A-1E26-CAE093482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374814"/>
            <a:ext cx="8280920" cy="21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>
              <a:lnSpc>
                <a:spcPct val="115000"/>
              </a:lnSpc>
              <a:buNone/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 первые послеоктябрьские дни пикеты по 12 солдат с винтовками и примкнутыми штыками дежурили на перекрестках, а краснолицые старики в богатых меховых шубах показывали им кулаки, изящно одетые женщины осыпали их бранью»,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воспоминания из книги американского журналиста, писателя Джона Рида, ставшего свидетелем Октябрьских дней</a:t>
            </a: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7636C2-CE1E-A571-96DA-2B4C2D0FB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36" y="1044312"/>
            <a:ext cx="4311479" cy="3243043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09D3421A-8477-E747-6770-4D598BBE116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403648" y="508887"/>
            <a:ext cx="5904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99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Главный герой поэмы</a:t>
            </a:r>
          </a:p>
        </p:txBody>
      </p:sp>
    </p:spTree>
    <p:extLst>
      <p:ext uri="{BB962C8B-B14F-4D97-AF65-F5344CB8AC3E}">
        <p14:creationId xmlns:p14="http://schemas.microsoft.com/office/powerpoint/2010/main" val="1622532695"/>
      </p:ext>
    </p:extLst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>
            <a:extLst>
              <a:ext uri="{FF2B5EF4-FFF2-40B4-BE49-F238E27FC236}">
                <a16:creationId xmlns:a16="http://schemas.microsoft.com/office/drawing/2014/main" id="{E9A622CA-1354-E2E2-F61B-C87DBF026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692696"/>
            <a:ext cx="8352928" cy="552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статье «Интеллигенция и революция» Блок пишет:</a:t>
            </a:r>
            <a:endParaRPr lang="ru-RU" sz="1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дырявят древний собор? — Потому, что сто лет здесь ожиревший поп, икая, брал взятки и торговал водкой.</a:t>
            </a:r>
            <a:b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Почему гадят в любезных сердцу барских усадьбах? — Потому, что там насиловали и пороли девок: не у того барина, так у соседа.</a:t>
            </a: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Почему валят столетние парки? — Потому, что сто лет под их развесистыми липами и кленами господа показывали свою власть: тыкали в нос нищему — мошной, а дураку — образованностью.</a:t>
            </a: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…Что же вы думали? Что революция — идиллия? Что творчество ничего не разрушает на своем пути? Что народ — паинька? Что сотни жуликов, провокаторов, черносотенцев, людей, любящих погреть руки, не постараются ухватить то, что плохо лежит? И, наконец, что так "бескровно" и так "безболезненно" и разрешится вековая распря между "черной" и "белой" костью, между "образованными" и "необразованными", между интеллигенцией и народом?»</a:t>
            </a:r>
          </a:p>
        </p:txBody>
      </p:sp>
    </p:spTree>
    <p:extLst>
      <p:ext uri="{BB962C8B-B14F-4D97-AF65-F5344CB8AC3E}">
        <p14:creationId xmlns:p14="http://schemas.microsoft.com/office/powerpoint/2010/main" val="4090708751"/>
      </p:ext>
    </p:extLst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F48B5276-6BF9-8573-894A-42F4A4641A5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300192" y="5517813"/>
            <a:ext cx="28438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№1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Худ. Ю. Анненский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FAA0B8-E113-4E93-25D8-67B04207B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812"/>
            <a:ext cx="5976664" cy="6501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F48B5276-6BF9-8573-894A-42F4A4641A5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300192" y="5517813"/>
            <a:ext cx="28438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№2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Худ. Ю. Анненский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304BA0-EAF5-5E5D-B507-0451B96F5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5724099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872208"/>
      </p:ext>
    </p:extLst>
  </p:cSld>
  <p:clrMapOvr>
    <a:masterClrMapping/>
  </p:clrMapOvr>
  <p:transition>
    <p:pull dir="rd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5">
      <a:dk1>
        <a:srgbClr val="000000"/>
      </a:dk1>
      <a:lt1>
        <a:srgbClr val="FFCC99"/>
      </a:lt1>
      <a:dk2>
        <a:srgbClr val="000000"/>
      </a:dk2>
      <a:lt2>
        <a:srgbClr val="808080"/>
      </a:lt2>
      <a:accent1>
        <a:srgbClr val="E2C5BC"/>
      </a:accent1>
      <a:accent2>
        <a:srgbClr val="333399"/>
      </a:accent2>
      <a:accent3>
        <a:srgbClr val="FFE2CA"/>
      </a:accent3>
      <a:accent4>
        <a:srgbClr val="000000"/>
      </a:accent4>
      <a:accent5>
        <a:srgbClr val="EEDFDA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CC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E2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CC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CC99"/>
        </a:lt1>
        <a:dk2>
          <a:srgbClr val="000000"/>
        </a:dk2>
        <a:lt2>
          <a:srgbClr val="808080"/>
        </a:lt2>
        <a:accent1>
          <a:srgbClr val="E2C5BC"/>
        </a:accent1>
        <a:accent2>
          <a:srgbClr val="333399"/>
        </a:accent2>
        <a:accent3>
          <a:srgbClr val="FFE2CA"/>
        </a:accent3>
        <a:accent4>
          <a:srgbClr val="000000"/>
        </a:accent4>
        <a:accent5>
          <a:srgbClr val="EEDFD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4587</TotalTime>
  <Words>1290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Monotype Corsiva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Никита Королев</cp:lastModifiedBy>
  <cp:revision>47</cp:revision>
  <dcterms:created xsi:type="dcterms:W3CDTF">2008-10-08T16:11:13Z</dcterms:created>
  <dcterms:modified xsi:type="dcterms:W3CDTF">2023-12-06T05:28:29Z</dcterms:modified>
</cp:coreProperties>
</file>