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handoutMasterIdLst>
    <p:handoutMasterId r:id="rId27"/>
  </p:handoutMasterIdLst>
  <p:sldIdLst>
    <p:sldId id="257" r:id="rId2"/>
    <p:sldId id="275" r:id="rId3"/>
    <p:sldId id="350" r:id="rId4"/>
    <p:sldId id="357" r:id="rId5"/>
    <p:sldId id="364" r:id="rId6"/>
    <p:sldId id="366" r:id="rId7"/>
    <p:sldId id="371" r:id="rId8"/>
    <p:sldId id="372" r:id="rId9"/>
    <p:sldId id="373" r:id="rId10"/>
    <p:sldId id="379" r:id="rId11"/>
    <p:sldId id="353" r:id="rId12"/>
    <p:sldId id="352" r:id="rId13"/>
    <p:sldId id="351" r:id="rId14"/>
    <p:sldId id="310" r:id="rId15"/>
    <p:sldId id="355" r:id="rId16"/>
    <p:sldId id="311" r:id="rId17"/>
    <p:sldId id="380" r:id="rId18"/>
    <p:sldId id="381" r:id="rId19"/>
    <p:sldId id="382" r:id="rId20"/>
    <p:sldId id="383" r:id="rId21"/>
    <p:sldId id="315" r:id="rId22"/>
    <p:sldId id="384" r:id="rId23"/>
    <p:sldId id="387" r:id="rId24"/>
    <p:sldId id="38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25AA1"/>
    <a:srgbClr val="9900CC"/>
    <a:srgbClr val="0000FF"/>
    <a:srgbClr val="2EC2D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576" autoAdjust="0"/>
    <p:restoredTop sz="94696" autoAdjust="0"/>
  </p:normalViewPr>
  <p:slideViewPr>
    <p:cSldViewPr>
      <p:cViewPr>
        <p:scale>
          <a:sx n="70" d="100"/>
          <a:sy n="70" d="100"/>
        </p:scale>
        <p:origin x="-486" y="-18"/>
      </p:cViewPr>
      <p:guideLst>
        <p:guide orient="horz" pos="2160"/>
        <p:guide pos="2880"/>
      </p:guideLst>
    </p:cSldViewPr>
  </p:slideViewPr>
  <p:outlineViewPr>
    <p:cViewPr>
      <p:scale>
        <a:sx n="33" d="100"/>
        <a:sy n="33" d="100"/>
      </p:scale>
      <p:origin x="0" y="494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95E9FE-4988-4C03-9DDB-E98D43DCEDC3}" type="datetimeFigureOut">
              <a:rPr lang="ru-RU" smtClean="0"/>
              <a:pPr/>
              <a:t>31.07.2021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C5D9A-D70C-432C-9EC0-D0F4CB610F1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1C326-8416-419E-B6EF-EB39636DA636}" type="datetimeFigureOut">
              <a:rPr lang="ru-RU" smtClean="0"/>
              <a:pPr/>
              <a:t>31.07.2021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67EC8-355C-424B-98B0-FEFF2FC0F256}" type="slidenum">
              <a:rPr lang="ru-RU" smtClean="0"/>
              <a:pPr/>
              <a:t>‹#›</a:t>
            </a:fld>
            <a:endParaRPr lang="ru-RU"/>
          </a:p>
        </p:txBody>
      </p:sp>
    </p:spTree>
    <p:extLst>
      <p:ext uri="{BB962C8B-B14F-4D97-AF65-F5344CB8AC3E}">
        <p14:creationId xmlns="" xmlns:p14="http://schemas.microsoft.com/office/powerpoint/2010/main" val="147163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22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23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24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567EC8-355C-424B-98B0-FEFF2FC0F25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31.07.2021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mindmeister.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mindmeister.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mindmeist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7" name="Заголовок 6"/>
          <p:cNvSpPr>
            <a:spLocks noGrp="1"/>
          </p:cNvSpPr>
          <p:nvPr>
            <p:ph type="ctrTitle"/>
          </p:nvPr>
        </p:nvSpPr>
        <p:spPr>
          <a:xfrm>
            <a:off x="422030" y="-1000156"/>
            <a:ext cx="8229600" cy="6000792"/>
          </a:xfrm>
        </p:spPr>
        <p:txBody>
          <a:bodyPr>
            <a:normAutofit fontScale="90000"/>
          </a:bodyPr>
          <a:lstStyle/>
          <a:p>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25601"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solidFill>
                <a:srgbClr val="0000FF"/>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smtClean="0">
                <a:ln>
                  <a:noFill/>
                </a:ln>
                <a:solidFill>
                  <a:srgbClr val="0000FF"/>
                </a:solidFill>
                <a:effectLst/>
                <a:latin typeface="Times New Roman" pitchFamily="18" charset="0"/>
                <a:ea typeface="Calibri" pitchFamily="34" charset="0"/>
                <a:cs typeface="Times New Roman" pitchFamily="18" charset="0"/>
              </a:rPr>
              <a:t>      </a:t>
            </a:r>
            <a:r>
              <a:rPr kumimoji="0" lang="ru-RU" sz="2800" b="1" i="0" u="none" strike="noStrike" cap="none" normalizeH="0" baseline="0" smtClean="0">
                <a:ln>
                  <a:noFill/>
                </a:ln>
                <a:solidFill>
                  <a:srgbClr val="0000FF"/>
                </a:solidFill>
                <a:effectLst/>
                <a:latin typeface="Times New Roman" pitchFamily="18" charset="0"/>
                <a:ea typeface="Calibri" pitchFamily="34" charset="0"/>
                <a:cs typeface="Times New Roman" pitchFamily="18" charset="0"/>
              </a:rPr>
              <a:t>Конкурсная </a:t>
            </a:r>
            <a:r>
              <a:rPr kumimoji="0" lang="ru-RU" sz="28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работа на тему: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rgbClr val="0000FF"/>
              </a:solidFill>
              <a:effectLst/>
              <a:latin typeface="Arial" pitchFamily="34" charset="0"/>
              <a:cs typeface="Arial" pitchFamily="34" charset="0"/>
            </a:endParaRPr>
          </a:p>
          <a:p>
            <a:pPr lvl="0" algn="ctr" eaLnBrk="0" fontAlgn="base" hangingPunct="0">
              <a:spcBef>
                <a:spcPct val="0"/>
              </a:spcBef>
              <a:spcAft>
                <a:spcPct val="0"/>
              </a:spcAft>
            </a:pPr>
            <a:r>
              <a:rPr kumimoji="0" lang="ru-RU" sz="28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lang="ru-RU" sz="2800" b="1" dirty="0" smtClean="0">
                <a:solidFill>
                  <a:srgbClr val="0000FF"/>
                </a:solidFill>
              </a:rPr>
              <a:t>Использование ИКТ и цифровых инструментов для повышения образовательных результатов обучающихся. </a:t>
            </a:r>
            <a:r>
              <a:rPr lang="ru-RU" sz="2800" b="1" dirty="0" err="1" smtClean="0">
                <a:solidFill>
                  <a:srgbClr val="0000FF"/>
                </a:solidFill>
              </a:rPr>
              <a:t>Интеллект-карты</a:t>
            </a:r>
            <a:r>
              <a:rPr lang="ru-RU" sz="2800" b="1" dirty="0" smtClean="0">
                <a:solidFill>
                  <a:srgbClr val="0000FF"/>
                </a:solidFill>
              </a:rPr>
              <a:t> и </a:t>
            </a:r>
            <a:r>
              <a:rPr kumimoji="0" lang="ru-RU" sz="28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концептуальные схемы в</a:t>
            </a:r>
            <a:r>
              <a:rPr kumimoji="0" lang="ru-RU" sz="2800" b="1"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обучении иностранному языку»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Туровская</a:t>
            </a:r>
            <a:r>
              <a:rPr kumimoji="0" lang="ru-RU"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Юлия   Владимировна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ru-RU" sz="28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rgbClr val="0000FF"/>
              </a:solidFill>
              <a:effectLst/>
              <a:latin typeface="Arial" pitchFamily="34" charset="0"/>
              <a:cs typeface="Arial" pitchFamily="34" charset="0"/>
            </a:endParaRPr>
          </a:p>
        </p:txBody>
      </p:sp>
    </p:spTree>
    <p:extLst>
      <p:ext uri="{BB962C8B-B14F-4D97-AF65-F5344CB8AC3E}">
        <p14:creationId xmlns="" xmlns:p14="http://schemas.microsoft.com/office/powerpoint/2010/main" val="2159956785"/>
      </p:ext>
    </p:extLst>
  </p:cSld>
  <p:clrMapOvr>
    <a:masterClrMapping/>
  </p:clrMapOvr>
  <p:transition advTm="276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5940088"/>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endParaRPr lang="ru-RU" sz="2800" b="1" dirty="0" smtClean="0">
              <a:solidFill>
                <a:srgbClr val="FF0000"/>
              </a:solidFill>
            </a:endParaRPr>
          </a:p>
          <a:p>
            <a:pPr algn="ctr"/>
            <a:endParaRPr lang="ru-RU" sz="2800" b="1" dirty="0" smtClean="0">
              <a:solidFill>
                <a:srgbClr val="0000FF"/>
              </a:solidFill>
            </a:endParaRPr>
          </a:p>
          <a:p>
            <a:pPr algn="ctr"/>
            <a:endParaRPr lang="ru-RU" sz="2800" b="1" dirty="0" smtClean="0">
              <a:solidFill>
                <a:srgbClr val="0000FF"/>
              </a:solidFill>
            </a:endParaRPr>
          </a:p>
          <a:p>
            <a:pPr algn="ctr"/>
            <a:endParaRPr lang="ru-RU" sz="2800" b="1" dirty="0" smtClean="0">
              <a:solidFill>
                <a:srgbClr val="0000FF"/>
              </a:solidFill>
            </a:endParaRPr>
          </a:p>
          <a:p>
            <a:pPr algn="ctr"/>
            <a:r>
              <a:rPr lang="ru-RU" sz="2800" b="1" dirty="0" smtClean="0">
                <a:solidFill>
                  <a:srgbClr val="0000FF"/>
                </a:solidFill>
              </a:rPr>
              <a:t>Опора в виде карты Лондона с фотографиями достопримечательностей помогла визуально познакомиться учащимся с лучшими местами столицы Великобритании.</a:t>
            </a: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7" name="Заголовок 6"/>
          <p:cNvSpPr>
            <a:spLocks noGrp="1"/>
          </p:cNvSpPr>
          <p:nvPr>
            <p:ph type="ctrTitle"/>
          </p:nvPr>
        </p:nvSpPr>
        <p:spPr>
          <a:xfrm>
            <a:off x="422030" y="-1000156"/>
            <a:ext cx="8229600" cy="6000792"/>
          </a:xfrm>
        </p:spPr>
        <p:txBody>
          <a:bodyPr>
            <a:normAutofit fontScale="90000"/>
          </a:bodyPr>
          <a:lstStyle/>
          <a:p>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pic>
        <p:nvPicPr>
          <p:cNvPr id="16385" name="Picture 1" descr="I:\DCIM\100OLYMP\P1010017.JPG"/>
          <p:cNvPicPr>
            <a:picLocks noChangeAspect="1" noChangeArrowheads="1"/>
          </p:cNvPicPr>
          <p:nvPr/>
        </p:nvPicPr>
        <p:blipFill>
          <a:blip r:embed="rId4" cstate="screen"/>
          <a:srcRect/>
          <a:stretch>
            <a:fillRect/>
          </a:stretch>
        </p:blipFill>
        <p:spPr bwMode="auto">
          <a:xfrm>
            <a:off x="0" y="0"/>
            <a:ext cx="9144000" cy="6857999"/>
          </a:xfrm>
          <a:prstGeom prst="rect">
            <a:avLst/>
          </a:prstGeom>
          <a:noFill/>
        </p:spPr>
      </p:pic>
    </p:spTree>
    <p:extLst>
      <p:ext uri="{BB962C8B-B14F-4D97-AF65-F5344CB8AC3E}">
        <p14:creationId xmlns="" xmlns:p14="http://schemas.microsoft.com/office/powerpoint/2010/main" val="2159956785"/>
      </p:ext>
    </p:extLst>
  </p:cSld>
  <p:clrMapOvr>
    <a:masterClrMapping/>
  </p:clrMapOvr>
  <p:transition advTm="276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7" name="Заголовок 6"/>
          <p:cNvSpPr>
            <a:spLocks noGrp="1"/>
          </p:cNvSpPr>
          <p:nvPr>
            <p:ph type="ctrTitle"/>
          </p:nvPr>
        </p:nvSpPr>
        <p:spPr>
          <a:xfrm>
            <a:off x="422030" y="-1000156"/>
            <a:ext cx="8229600" cy="6000792"/>
          </a:xfrm>
        </p:spPr>
        <p:txBody>
          <a:bodyPr>
            <a:normAutofit fontScale="90000"/>
          </a:bodyPr>
          <a:lstStyle/>
          <a:p>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pic>
        <p:nvPicPr>
          <p:cNvPr id="14337" name="Picture 1" descr="I:\DCIM\100OLYMP\P1010020.JPG"/>
          <p:cNvPicPr>
            <a:picLocks noChangeAspect="1" noChangeArrowheads="1"/>
          </p:cNvPicPr>
          <p:nvPr/>
        </p:nvPicPr>
        <p:blipFill>
          <a:blip r:embed="rId4" cstate="screen"/>
          <a:srcRect/>
          <a:stretch>
            <a:fillRect/>
          </a:stretch>
        </p:blipFill>
        <p:spPr bwMode="auto">
          <a:xfrm>
            <a:off x="0" y="0"/>
            <a:ext cx="9144000" cy="6857999"/>
          </a:xfrm>
          <a:prstGeom prst="rect">
            <a:avLst/>
          </a:prstGeom>
          <a:noFill/>
        </p:spPr>
      </p:pic>
    </p:spTree>
    <p:extLst>
      <p:ext uri="{BB962C8B-B14F-4D97-AF65-F5344CB8AC3E}">
        <p14:creationId xmlns="" xmlns:p14="http://schemas.microsoft.com/office/powerpoint/2010/main" val="2159956785"/>
      </p:ext>
    </p:extLst>
  </p:cSld>
  <p:clrMapOvr>
    <a:masterClrMapping/>
  </p:clrMapOvr>
  <p:transition advTm="276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7" name="Заголовок 6"/>
          <p:cNvSpPr>
            <a:spLocks noGrp="1"/>
          </p:cNvSpPr>
          <p:nvPr>
            <p:ph type="ctrTitle"/>
          </p:nvPr>
        </p:nvSpPr>
        <p:spPr>
          <a:xfrm>
            <a:off x="422030" y="-1000156"/>
            <a:ext cx="8229600" cy="6000792"/>
          </a:xfrm>
        </p:spPr>
        <p:txBody>
          <a:bodyPr>
            <a:normAutofit fontScale="90000"/>
          </a:bodyPr>
          <a:lstStyle/>
          <a:p>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pic>
        <p:nvPicPr>
          <p:cNvPr id="12289" name="Picture 1" descr="I:\DCIM\100OLYMP\P1010023.JPG"/>
          <p:cNvPicPr>
            <a:picLocks noChangeAspect="1" noChangeArrowheads="1"/>
          </p:cNvPicPr>
          <p:nvPr/>
        </p:nvPicPr>
        <p:blipFill>
          <a:blip r:embed="rId4" cstate="screen"/>
          <a:srcRect/>
          <a:stretch>
            <a:fillRect/>
          </a:stretch>
        </p:blipFill>
        <p:spPr bwMode="auto">
          <a:xfrm>
            <a:off x="0" y="0"/>
            <a:ext cx="9144000" cy="6857999"/>
          </a:xfrm>
          <a:prstGeom prst="rect">
            <a:avLst/>
          </a:prstGeom>
          <a:noFill/>
        </p:spPr>
      </p:pic>
    </p:spTree>
    <p:extLst>
      <p:ext uri="{BB962C8B-B14F-4D97-AF65-F5344CB8AC3E}">
        <p14:creationId xmlns="" xmlns:p14="http://schemas.microsoft.com/office/powerpoint/2010/main" val="2159956785"/>
      </p:ext>
    </p:extLst>
  </p:cSld>
  <p:clrMapOvr>
    <a:masterClrMapping/>
  </p:clrMapOvr>
  <p:transition advTm="276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71861005.jpg"/>
          <p:cNvPicPr>
            <a:picLocks noChangeAspect="1"/>
          </p:cNvPicPr>
          <p:nvPr/>
        </p:nvPicPr>
        <p:blipFill>
          <a:blip r:embed="rId2"/>
          <a:stretch>
            <a:fillRect/>
          </a:stretch>
        </p:blipFill>
        <p:spPr>
          <a:xfrm>
            <a:off x="-1" y="0"/>
            <a:ext cx="9540747" cy="7215214"/>
          </a:xfrm>
          <a:prstGeom prst="rect">
            <a:avLst/>
          </a:prstGeom>
        </p:spPr>
      </p:pic>
      <p:pic>
        <p:nvPicPr>
          <p:cNvPr id="15" name="Рисунок 14" descr="71861005.jpg"/>
          <p:cNvPicPr>
            <a:picLocks noChangeAspect="1"/>
          </p:cNvPicPr>
          <p:nvPr/>
        </p:nvPicPr>
        <p:blipFill>
          <a:blip r:embed="rId3"/>
          <a:stretch>
            <a:fillRect/>
          </a:stretch>
        </p:blipFill>
        <p:spPr>
          <a:xfrm>
            <a:off x="-1" y="0"/>
            <a:ext cx="9525035" cy="7215214"/>
          </a:xfrm>
          <a:prstGeom prst="rect">
            <a:avLst/>
          </a:prstGeom>
        </p:spPr>
      </p:pic>
      <p:sp>
        <p:nvSpPr>
          <p:cNvPr id="17" name="Заголовок 16"/>
          <p:cNvSpPr>
            <a:spLocks noGrp="1"/>
          </p:cNvSpPr>
          <p:nvPr>
            <p:ph type="ctrTitle"/>
          </p:nvPr>
        </p:nvSpPr>
        <p:spPr/>
        <p:txBody>
          <a:bodyPr/>
          <a:lstStyle/>
          <a:p>
            <a:r>
              <a:rPr lang="en-US" dirty="0" smtClean="0"/>
              <a:t/>
            </a:r>
            <a:br>
              <a:rPr lang="en-US" dirty="0" smtClean="0"/>
            </a:br>
            <a:r>
              <a:rPr lang="en-US" dirty="0" smtClean="0"/>
              <a:t>  </a:t>
            </a:r>
            <a:endParaRPr lang="ru-RU" dirty="0"/>
          </a:p>
        </p:txBody>
      </p:sp>
      <p:sp>
        <p:nvSpPr>
          <p:cNvPr id="18" name="Подзаголовок 17"/>
          <p:cNvSpPr>
            <a:spLocks noGrp="1"/>
          </p:cNvSpPr>
          <p:nvPr>
            <p:ph type="subTitle" idx="1"/>
          </p:nvPr>
        </p:nvSpPr>
        <p:spPr>
          <a:xfrm>
            <a:off x="1371600" y="3331698"/>
            <a:ext cx="7772400" cy="3312012"/>
          </a:xfrm>
        </p:spPr>
        <p:txBody>
          <a:bodyPr>
            <a:normAutofit/>
          </a:bodyPr>
          <a:lstStyle/>
          <a:p>
            <a:endParaRPr lang="en-US" dirty="0" smtClean="0"/>
          </a:p>
          <a:p>
            <a:endParaRPr lang="en-US" dirty="0" smtClean="0"/>
          </a:p>
          <a:p>
            <a:endParaRPr lang="en-US" sz="8800" b="1" dirty="0" smtClean="0">
              <a:solidFill>
                <a:srgbClr val="FF0000"/>
              </a:solidFill>
            </a:endParaRPr>
          </a:p>
          <a:p>
            <a:endParaRPr lang="ru-RU" sz="11400" b="1" dirty="0">
              <a:solidFill>
                <a:srgbClr val="FF0000"/>
              </a:solidFill>
            </a:endParaRPr>
          </a:p>
        </p:txBody>
      </p:sp>
      <p:pic>
        <p:nvPicPr>
          <p:cNvPr id="10242" name="Picture 2" descr="I:\DCIM\100OLYMP\P1010025.JPG"/>
          <p:cNvPicPr>
            <a:picLocks noChangeAspect="1" noChangeArrowheads="1"/>
          </p:cNvPicPr>
          <p:nvPr/>
        </p:nvPicPr>
        <p:blipFill>
          <a:blip r:embed="rId4" cstate="screen"/>
          <a:srcRect/>
          <a:stretch>
            <a:fillRect/>
          </a:stretch>
        </p:blipFill>
        <p:spPr bwMode="auto">
          <a:xfrm>
            <a:off x="0" y="0"/>
            <a:ext cx="9572660" cy="7215214"/>
          </a:xfrm>
          <a:prstGeom prst="rect">
            <a:avLst/>
          </a:prstGeom>
          <a:noFill/>
        </p:spPr>
      </p:pic>
    </p:spTree>
    <p:extLst>
      <p:ext uri="{BB962C8B-B14F-4D97-AF65-F5344CB8AC3E}">
        <p14:creationId xmlns="" xmlns:p14="http://schemas.microsoft.com/office/powerpoint/2010/main" val="285330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7" name="Заголовок 6"/>
          <p:cNvSpPr>
            <a:spLocks noGrp="1"/>
          </p:cNvSpPr>
          <p:nvPr>
            <p:ph type="ctrTitle"/>
          </p:nvPr>
        </p:nvSpPr>
        <p:spPr>
          <a:xfrm>
            <a:off x="422030" y="-1000156"/>
            <a:ext cx="8229600" cy="6000792"/>
          </a:xfrm>
        </p:spPr>
        <p:txBody>
          <a:bodyPr>
            <a:normAutofit fontScale="90000"/>
          </a:bodyPr>
          <a:lstStyle/>
          <a:p>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pic>
        <p:nvPicPr>
          <p:cNvPr id="9217" name="Picture 1" descr="I:\DCIM\100OLYMP\P1010027.JPG"/>
          <p:cNvPicPr>
            <a:picLocks noChangeAspect="1" noChangeArrowheads="1"/>
          </p:cNvPicPr>
          <p:nvPr/>
        </p:nvPicPr>
        <p:blipFill>
          <a:blip r:embed="rId4" cstate="screen"/>
          <a:srcRect/>
          <a:stretch>
            <a:fillRect/>
          </a:stretch>
        </p:blipFill>
        <p:spPr bwMode="auto">
          <a:xfrm>
            <a:off x="0" y="0"/>
            <a:ext cx="9144000" cy="6857999"/>
          </a:xfrm>
          <a:prstGeom prst="rect">
            <a:avLst/>
          </a:prstGeom>
          <a:noFill/>
        </p:spPr>
      </p:pic>
    </p:spTree>
    <p:extLst>
      <p:ext uri="{BB962C8B-B14F-4D97-AF65-F5344CB8AC3E}">
        <p14:creationId xmlns="" xmlns:p14="http://schemas.microsoft.com/office/powerpoint/2010/main" val="2159956785"/>
      </p:ext>
    </p:extLst>
  </p:cSld>
  <p:clrMapOvr>
    <a:masterClrMapping/>
  </p:clrMapOvr>
  <p:transition advTm="276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71861005.jpg"/>
          <p:cNvPicPr>
            <a:picLocks noChangeAspect="1"/>
          </p:cNvPicPr>
          <p:nvPr/>
        </p:nvPicPr>
        <p:blipFill>
          <a:blip r:embed="rId2"/>
          <a:stretch>
            <a:fillRect/>
          </a:stretch>
        </p:blipFill>
        <p:spPr>
          <a:xfrm>
            <a:off x="-1" y="0"/>
            <a:ext cx="9540747" cy="7215214"/>
          </a:xfrm>
          <a:prstGeom prst="rect">
            <a:avLst/>
          </a:prstGeom>
        </p:spPr>
      </p:pic>
      <p:pic>
        <p:nvPicPr>
          <p:cNvPr id="15" name="Рисунок 14" descr="71861005.jpg"/>
          <p:cNvPicPr>
            <a:picLocks noChangeAspect="1"/>
          </p:cNvPicPr>
          <p:nvPr/>
        </p:nvPicPr>
        <p:blipFill>
          <a:blip r:embed="rId3"/>
          <a:stretch>
            <a:fillRect/>
          </a:stretch>
        </p:blipFill>
        <p:spPr>
          <a:xfrm>
            <a:off x="-1" y="0"/>
            <a:ext cx="9525035" cy="7215214"/>
          </a:xfrm>
          <a:prstGeom prst="rect">
            <a:avLst/>
          </a:prstGeom>
        </p:spPr>
      </p:pic>
      <p:sp>
        <p:nvSpPr>
          <p:cNvPr id="17" name="Заголовок 16"/>
          <p:cNvSpPr>
            <a:spLocks noGrp="1"/>
          </p:cNvSpPr>
          <p:nvPr>
            <p:ph type="ctrTitle"/>
          </p:nvPr>
        </p:nvSpPr>
        <p:spPr/>
        <p:txBody>
          <a:bodyPr/>
          <a:lstStyle/>
          <a:p>
            <a:r>
              <a:rPr lang="en-US" dirty="0" smtClean="0"/>
              <a:t/>
            </a:r>
            <a:br>
              <a:rPr lang="en-US" dirty="0" smtClean="0"/>
            </a:br>
            <a:r>
              <a:rPr lang="en-US" dirty="0" smtClean="0"/>
              <a:t>  </a:t>
            </a:r>
            <a:endParaRPr lang="ru-RU" dirty="0"/>
          </a:p>
        </p:txBody>
      </p:sp>
      <p:sp>
        <p:nvSpPr>
          <p:cNvPr id="18" name="Подзаголовок 17"/>
          <p:cNvSpPr>
            <a:spLocks noGrp="1"/>
          </p:cNvSpPr>
          <p:nvPr>
            <p:ph type="subTitle" idx="1"/>
          </p:nvPr>
        </p:nvSpPr>
        <p:spPr>
          <a:xfrm>
            <a:off x="1371600" y="3331698"/>
            <a:ext cx="7772400" cy="3312012"/>
          </a:xfrm>
        </p:spPr>
        <p:txBody>
          <a:bodyPr>
            <a:normAutofit/>
          </a:bodyPr>
          <a:lstStyle/>
          <a:p>
            <a:endParaRPr lang="en-US" dirty="0" smtClean="0"/>
          </a:p>
          <a:p>
            <a:endParaRPr lang="en-US" dirty="0" smtClean="0"/>
          </a:p>
          <a:p>
            <a:endParaRPr lang="en-US" dirty="0" smtClean="0"/>
          </a:p>
          <a:p>
            <a:endParaRPr lang="en-US" dirty="0" smtClean="0"/>
          </a:p>
        </p:txBody>
      </p:sp>
      <p:pic>
        <p:nvPicPr>
          <p:cNvPr id="5122" name="Picture 2" descr="C:\Users\User\Desktop\школа\original.jpg"/>
          <p:cNvPicPr>
            <a:picLocks noChangeAspect="1" noChangeArrowheads="1"/>
          </p:cNvPicPr>
          <p:nvPr/>
        </p:nvPicPr>
        <p:blipFill>
          <a:blip r:embed="rId4"/>
          <a:srcRect/>
          <a:stretch>
            <a:fillRect/>
          </a:stretch>
        </p:blipFill>
        <p:spPr bwMode="auto">
          <a:xfrm>
            <a:off x="0" y="0"/>
            <a:ext cx="9715536" cy="7215214"/>
          </a:xfrm>
          <a:prstGeom prst="rect">
            <a:avLst/>
          </a:prstGeom>
          <a:noFill/>
        </p:spPr>
      </p:pic>
    </p:spTree>
    <p:extLst>
      <p:ext uri="{BB962C8B-B14F-4D97-AF65-F5344CB8AC3E}">
        <p14:creationId xmlns="" xmlns:p14="http://schemas.microsoft.com/office/powerpoint/2010/main" val="2853307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6124754"/>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pPr algn="ctr"/>
            <a:r>
              <a:rPr lang="ru-RU" sz="4000" b="1" dirty="0" smtClean="0">
                <a:solidFill>
                  <a:srgbClr val="FF0000"/>
                </a:solidFill>
              </a:rPr>
              <a:t>Примеры презентаций</a:t>
            </a:r>
            <a:r>
              <a:rPr lang="en-US" sz="4000" b="1" dirty="0" smtClean="0">
                <a:solidFill>
                  <a:srgbClr val="FF0000"/>
                </a:solidFill>
              </a:rPr>
              <a:t>   </a:t>
            </a:r>
            <a:endParaRPr lang="ru-RU" sz="4000" b="1" dirty="0" smtClean="0">
              <a:solidFill>
                <a:srgbClr val="FF0000"/>
              </a:solidFill>
            </a:endParaRPr>
          </a:p>
          <a:p>
            <a:pPr algn="ctr"/>
            <a:endParaRPr lang="ru-RU" sz="2800" b="1" dirty="0" smtClean="0">
              <a:solidFill>
                <a:srgbClr val="FF0000"/>
              </a:solidFill>
            </a:endParaRPr>
          </a:p>
          <a:p>
            <a:r>
              <a:rPr lang="en-US" sz="2800" b="1" dirty="0" smtClean="0">
                <a:solidFill>
                  <a:srgbClr val="0000FF"/>
                </a:solidFill>
                <a:effectLst>
                  <a:outerShdw blurRad="50800" dist="38100" algn="tr" rotWithShape="0">
                    <a:prstClr val="black">
                      <a:alpha val="40000"/>
                    </a:prstClr>
                  </a:outerShdw>
                </a:effectLst>
                <a:latin typeface="Times New Roman" pitchFamily="18" charset="0"/>
                <a:cs typeface="Times New Roman" pitchFamily="18" charset="0"/>
              </a:rPr>
              <a:t>Westminster Abbey </a:t>
            </a:r>
            <a:endParaRPr lang="ru-RU" sz="2800" dirty="0" smtClean="0">
              <a:solidFill>
                <a:srgbClr val="0000FF"/>
              </a:solidFill>
              <a:latin typeface="Times New Roman" pitchFamily="18" charset="0"/>
              <a:cs typeface="Times New Roman" pitchFamily="18" charset="0"/>
            </a:endParaRPr>
          </a:p>
          <a:p>
            <a:r>
              <a:rPr lang="en-US" sz="2800" dirty="0" smtClean="0">
                <a:solidFill>
                  <a:srgbClr val="0000FF"/>
                </a:solidFill>
                <a:effectLst>
                  <a:outerShdw blurRad="50800" dist="38100" algn="tr" rotWithShape="0">
                    <a:prstClr val="black">
                      <a:alpha val="40000"/>
                    </a:prstClr>
                  </a:outerShdw>
                </a:effectLst>
                <a:latin typeface="Times New Roman" pitchFamily="18" charset="0"/>
                <a:cs typeface="Times New Roman" pitchFamily="18" charset="0"/>
              </a:rPr>
              <a:t>It is not far from Houses of Parliament. It is a symbol of England. Westminster Abbey was founded St. Peter and build by King Edward in 1065. Some famous people are buried there.</a:t>
            </a:r>
            <a:endParaRPr lang="ru-RU" sz="2800" dirty="0" smtClean="0">
              <a:solidFill>
                <a:srgbClr val="0000FF"/>
              </a:solidFill>
              <a:latin typeface="Times New Roman" pitchFamily="18" charset="0"/>
              <a:cs typeface="Times New Roman" pitchFamily="18" charset="0"/>
            </a:endParaRPr>
          </a:p>
          <a:p>
            <a:pPr algn="ctr"/>
            <a:endParaRPr lang="ru-RU" sz="2800" b="1" dirty="0" smtClean="0">
              <a:solidFill>
                <a:srgbClr val="0000FF"/>
              </a:solidFill>
            </a:endParaRP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pic>
        <p:nvPicPr>
          <p:cNvPr id="9" name="Рисунок 8" descr="ÐÐ¾ÑÐ¾Ð¶ÐµÐµ Ð¸Ð·Ð¾Ð±ÑÐ°Ð¶ÐµÐ½Ð¸Ðµ"/>
          <p:cNvPicPr/>
          <p:nvPr/>
        </p:nvPicPr>
        <p:blipFill>
          <a:blip r:embed="rId4" cstate="print"/>
          <a:srcRect/>
          <a:stretch>
            <a:fillRect/>
          </a:stretch>
        </p:blipFill>
        <p:spPr bwMode="auto">
          <a:xfrm>
            <a:off x="2428860" y="3500438"/>
            <a:ext cx="3143272" cy="2786082"/>
          </a:xfrm>
          <a:prstGeom prst="rect">
            <a:avLst/>
          </a:prstGeom>
          <a:noFill/>
          <a:ln w="9525">
            <a:noFill/>
            <a:miter lim="800000"/>
            <a:headEnd/>
            <a:tailEnd/>
          </a:ln>
        </p:spPr>
      </p:pic>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6370975"/>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r>
              <a:rPr lang="en-US" sz="2800" b="1" dirty="0" smtClean="0">
                <a:solidFill>
                  <a:srgbClr val="0000FF"/>
                </a:solidFill>
                <a:effectLst>
                  <a:outerShdw blurRad="50800" dist="38100" algn="tr" rotWithShape="0">
                    <a:prstClr val="black">
                      <a:alpha val="40000"/>
                    </a:prstClr>
                  </a:outerShdw>
                </a:effectLst>
              </a:rPr>
              <a:t>The Houses of Parliament</a:t>
            </a:r>
            <a:endParaRPr lang="ru-RU" sz="2800" b="1" dirty="0" smtClean="0">
              <a:solidFill>
                <a:srgbClr val="0000FF"/>
              </a:solidFill>
            </a:endParaRPr>
          </a:p>
          <a:p>
            <a:r>
              <a:rPr lang="en-US" sz="2800" b="1" dirty="0" smtClean="0">
                <a:solidFill>
                  <a:srgbClr val="0000FF"/>
                </a:solidFill>
              </a:rPr>
              <a:t>The Houses of Parliament stand beside the river Thames. You can also see them from Westminster Abbey. The country’s leaders speak at this place. The famous clock Big Ben stands near them.</a:t>
            </a:r>
            <a:endParaRPr lang="ru-RU" sz="2800" b="1" dirty="0" smtClean="0">
              <a:solidFill>
                <a:srgbClr val="0000FF"/>
              </a:solidFill>
            </a:endParaRPr>
          </a:p>
          <a:p>
            <a:pPr algn="ctr"/>
            <a:endParaRPr lang="ru-RU" sz="2800" b="1" dirty="0" smtClean="0">
              <a:solidFill>
                <a:srgbClr val="FF0000"/>
              </a:solidFill>
            </a:endParaRPr>
          </a:p>
          <a:p>
            <a:pPr algn="ctr"/>
            <a:endParaRPr lang="ru-RU" sz="2800" b="1" dirty="0" smtClean="0">
              <a:solidFill>
                <a:srgbClr val="FF0000"/>
              </a:solidFill>
            </a:endParaRPr>
          </a:p>
          <a:p>
            <a:endParaRPr lang="ru-RU" sz="2800" dirty="0" smtClean="0">
              <a:solidFill>
                <a:srgbClr val="0000FF"/>
              </a:solidFill>
              <a:latin typeface="Times New Roman" pitchFamily="18" charset="0"/>
              <a:cs typeface="Times New Roman" pitchFamily="18" charset="0"/>
            </a:endParaRPr>
          </a:p>
          <a:p>
            <a:pPr algn="ctr"/>
            <a:endParaRPr lang="ru-RU" sz="2800" b="1" dirty="0" smtClean="0">
              <a:solidFill>
                <a:srgbClr val="0000FF"/>
              </a:solidFill>
            </a:endParaRP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pic>
        <p:nvPicPr>
          <p:cNvPr id="13" name="Рисунок 12" descr="ÐÐ¾ÑÐ¾Ð¶ÐµÐµ Ð¸Ð·Ð¾Ð±ÑÐ°Ð¶ÐµÐ½Ð¸Ðµ"/>
          <p:cNvPicPr/>
          <p:nvPr/>
        </p:nvPicPr>
        <p:blipFill>
          <a:blip r:embed="rId4" cstate="print"/>
          <a:srcRect/>
          <a:stretch>
            <a:fillRect/>
          </a:stretch>
        </p:blipFill>
        <p:spPr bwMode="auto">
          <a:xfrm>
            <a:off x="5429256" y="2928934"/>
            <a:ext cx="3214710" cy="3357585"/>
          </a:xfrm>
          <a:prstGeom prst="rect">
            <a:avLst/>
          </a:prstGeom>
          <a:noFill/>
          <a:ln w="9525">
            <a:noFill/>
            <a:miter lim="800000"/>
            <a:headEnd/>
            <a:tailEnd/>
          </a:ln>
        </p:spPr>
      </p:pic>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5663089"/>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r>
              <a:rPr lang="en-US" sz="2800" b="1" dirty="0" smtClean="0">
                <a:solidFill>
                  <a:srgbClr val="0000FF"/>
                </a:solidFill>
                <a:effectLst>
                  <a:outerShdw blurRad="50800" dist="38100" algn="tr" rotWithShape="0">
                    <a:prstClr val="black">
                      <a:alpha val="40000"/>
                    </a:prstClr>
                  </a:outerShdw>
                </a:effectLst>
                <a:latin typeface="Times New Roman" pitchFamily="18" charset="0"/>
                <a:cs typeface="Times New Roman" pitchFamily="18" charset="0"/>
              </a:rPr>
              <a:t>Big Ben</a:t>
            </a:r>
            <a:endParaRPr lang="ru-RU" sz="2800" dirty="0" smtClean="0">
              <a:solidFill>
                <a:srgbClr val="0000FF"/>
              </a:solidFill>
              <a:latin typeface="Times New Roman" pitchFamily="18" charset="0"/>
              <a:cs typeface="Times New Roman" pitchFamily="18" charset="0"/>
            </a:endParaRPr>
          </a:p>
          <a:p>
            <a:r>
              <a:rPr lang="en-US" sz="2800" dirty="0" smtClean="0">
                <a:solidFill>
                  <a:srgbClr val="0000FF"/>
                </a:solidFill>
                <a:latin typeface="Times New Roman" pitchFamily="18" charset="0"/>
                <a:cs typeface="Times New Roman" pitchFamily="18" charset="0"/>
              </a:rPr>
              <a:t>Big Ben stands near the Houses of Parliament. It is really a bell. It weighs 13,720 kilograms. It is a famous clock.</a:t>
            </a:r>
            <a:endParaRPr lang="ru-RU" sz="2800" dirty="0" smtClean="0">
              <a:solidFill>
                <a:srgbClr val="0000FF"/>
              </a:solidFill>
              <a:latin typeface="Times New Roman" pitchFamily="18" charset="0"/>
              <a:cs typeface="Times New Roman" pitchFamily="18" charset="0"/>
            </a:endParaRPr>
          </a:p>
          <a:p>
            <a:endParaRPr lang="ru-RU" sz="2800" dirty="0" smtClean="0">
              <a:solidFill>
                <a:srgbClr val="0000FF"/>
              </a:solidFill>
              <a:latin typeface="Times New Roman" pitchFamily="18" charset="0"/>
              <a:cs typeface="Times New Roman" pitchFamily="18" charset="0"/>
            </a:endParaRPr>
          </a:p>
          <a:p>
            <a:pPr algn="ctr"/>
            <a:endParaRPr lang="ru-RU" sz="2800" b="1" dirty="0" smtClean="0">
              <a:solidFill>
                <a:srgbClr val="FF0000"/>
              </a:solidFill>
            </a:endParaRPr>
          </a:p>
          <a:p>
            <a:pPr algn="ctr"/>
            <a:endParaRPr lang="ru-RU" sz="2800" b="1" dirty="0" smtClean="0">
              <a:solidFill>
                <a:srgbClr val="FF0000"/>
              </a:solidFill>
            </a:endParaRPr>
          </a:p>
          <a:p>
            <a:endParaRPr lang="ru-RU" sz="2800" dirty="0" smtClean="0">
              <a:solidFill>
                <a:srgbClr val="0000FF"/>
              </a:solidFill>
              <a:latin typeface="Times New Roman" pitchFamily="18" charset="0"/>
              <a:cs typeface="Times New Roman" pitchFamily="18" charset="0"/>
            </a:endParaRPr>
          </a:p>
          <a:p>
            <a:pPr algn="ctr"/>
            <a:endParaRPr lang="ru-RU" sz="2800" b="1" dirty="0" smtClean="0">
              <a:solidFill>
                <a:srgbClr val="0000FF"/>
              </a:solidFill>
            </a:endParaRP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pic>
        <p:nvPicPr>
          <p:cNvPr id="77826" name="Picture 2" descr="C:\Users\User\Desktop\школа\London.jpg"/>
          <p:cNvPicPr>
            <a:picLocks noChangeAspect="1" noChangeArrowheads="1"/>
          </p:cNvPicPr>
          <p:nvPr/>
        </p:nvPicPr>
        <p:blipFill>
          <a:blip r:embed="rId4" cstate="screen"/>
          <a:srcRect/>
          <a:stretch>
            <a:fillRect/>
          </a:stretch>
        </p:blipFill>
        <p:spPr bwMode="auto">
          <a:xfrm>
            <a:off x="2571736" y="1785926"/>
            <a:ext cx="6179355" cy="4119570"/>
          </a:xfrm>
          <a:prstGeom prst="rect">
            <a:avLst/>
          </a:prstGeom>
          <a:noFill/>
        </p:spPr>
      </p:pic>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71861005.jpg"/>
          <p:cNvPicPr>
            <a:picLocks noChangeAspect="1"/>
          </p:cNvPicPr>
          <p:nvPr/>
        </p:nvPicPr>
        <p:blipFill>
          <a:blip r:embed="rId2"/>
          <a:stretch>
            <a:fillRect/>
          </a:stretch>
        </p:blipFill>
        <p:spPr>
          <a:xfrm>
            <a:off x="-1" y="0"/>
            <a:ext cx="9540747" cy="7215214"/>
          </a:xfrm>
          <a:prstGeom prst="rect">
            <a:avLst/>
          </a:prstGeom>
        </p:spPr>
      </p:pic>
      <p:pic>
        <p:nvPicPr>
          <p:cNvPr id="15" name="Рисунок 14" descr="71861005.jpg"/>
          <p:cNvPicPr>
            <a:picLocks noChangeAspect="1"/>
          </p:cNvPicPr>
          <p:nvPr/>
        </p:nvPicPr>
        <p:blipFill>
          <a:blip r:embed="rId3"/>
          <a:stretch>
            <a:fillRect/>
          </a:stretch>
        </p:blipFill>
        <p:spPr>
          <a:xfrm>
            <a:off x="-1" y="0"/>
            <a:ext cx="9525035" cy="7215214"/>
          </a:xfrm>
          <a:prstGeom prst="rect">
            <a:avLst/>
          </a:prstGeom>
        </p:spPr>
      </p:pic>
      <p:sp>
        <p:nvSpPr>
          <p:cNvPr id="17" name="Заголовок 16"/>
          <p:cNvSpPr>
            <a:spLocks noGrp="1"/>
          </p:cNvSpPr>
          <p:nvPr>
            <p:ph type="ctrTitle"/>
          </p:nvPr>
        </p:nvSpPr>
        <p:spPr>
          <a:xfrm>
            <a:off x="422030" y="1371600"/>
            <a:ext cx="8229600" cy="3629036"/>
          </a:xfrm>
        </p:spPr>
        <p:txBody>
          <a:bodyPr/>
          <a:lstStyle/>
          <a:p>
            <a:r>
              <a:rPr lang="en-US" dirty="0" smtClean="0"/>
              <a:t/>
            </a:r>
            <a:br>
              <a:rPr lang="en-US" dirty="0" smtClean="0"/>
            </a:br>
            <a:r>
              <a:rPr lang="en-US" dirty="0" smtClean="0"/>
              <a:t>  </a:t>
            </a:r>
            <a:endParaRPr lang="ru-RU" dirty="0"/>
          </a:p>
        </p:txBody>
      </p:sp>
      <p:sp>
        <p:nvSpPr>
          <p:cNvPr id="18" name="Подзаголовок 17"/>
          <p:cNvSpPr>
            <a:spLocks noGrp="1"/>
          </p:cNvSpPr>
          <p:nvPr>
            <p:ph type="subTitle" idx="1"/>
          </p:nvPr>
        </p:nvSpPr>
        <p:spPr>
          <a:xfrm>
            <a:off x="1371600" y="3331698"/>
            <a:ext cx="6400800" cy="2811946"/>
          </a:xfrm>
        </p:spPr>
        <p:txBody>
          <a:bodyPr>
            <a:normAutofit/>
          </a:bodyPr>
          <a:lstStyle/>
          <a:p>
            <a:endParaRPr lang="en-US" dirty="0" smtClean="0"/>
          </a:p>
          <a:p>
            <a:endParaRPr lang="en-US" dirty="0" smtClean="0"/>
          </a:p>
          <a:p>
            <a:endParaRPr lang="en-US" dirty="0" smtClean="0"/>
          </a:p>
        </p:txBody>
      </p:sp>
      <p:sp>
        <p:nvSpPr>
          <p:cNvPr id="23554" name="Rectangle 2"/>
          <p:cNvSpPr>
            <a:spLocks noChangeArrowheads="1"/>
          </p:cNvSpPr>
          <p:nvPr/>
        </p:nvSpPr>
        <p:spPr bwMode="auto">
          <a:xfrm rot="10800000" flipV="1">
            <a:off x="0" y="1362910"/>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kumimoji="0" lang="ru-RU" sz="3200" b="1" i="0" u="none" strike="noStrike" cap="none" normalizeH="0" baseline="0" dirty="0" smtClean="0">
              <a:ln>
                <a:noFill/>
              </a:ln>
              <a:solidFill>
                <a:srgbClr val="0000FF"/>
              </a:solidFill>
              <a:effectLst/>
              <a:ea typeface="Calibri" pitchFamily="34" charset="0"/>
              <a:cs typeface="Times New Roman" pitchFamily="18" charset="0"/>
            </a:endParaRPr>
          </a:p>
          <a:p>
            <a:pPr lvl="0" algn="ctr" fontAlgn="base">
              <a:spcBef>
                <a:spcPct val="0"/>
              </a:spcBef>
              <a:spcAft>
                <a:spcPct val="0"/>
              </a:spcAft>
            </a:pPr>
            <a:r>
              <a:rPr kumimoji="0" lang="ru-RU" sz="3200" b="1" i="0" u="sng" strike="noStrike" cap="none" normalizeH="0" baseline="0" dirty="0" smtClean="0">
                <a:ln>
                  <a:noFill/>
                </a:ln>
                <a:solidFill>
                  <a:srgbClr val="FF0000"/>
                </a:solidFill>
                <a:effectLst/>
                <a:ea typeface="Calibri" pitchFamily="34" charset="0"/>
                <a:cs typeface="Times New Roman" pitchFamily="18" charset="0"/>
              </a:rPr>
              <a:t>Цель </a:t>
            </a:r>
            <a:r>
              <a:rPr kumimoji="0" lang="ru-RU" sz="3200" b="1" i="0" u="sng" strike="noStrike" cap="none" normalizeH="0" baseline="0" dirty="0" err="1" smtClean="0">
                <a:ln>
                  <a:noFill/>
                </a:ln>
                <a:solidFill>
                  <a:srgbClr val="FF0000"/>
                </a:solidFill>
                <a:effectLst/>
                <a:ea typeface="Calibri" pitchFamily="34" charset="0"/>
                <a:cs typeface="Times New Roman" pitchFamily="18" charset="0"/>
              </a:rPr>
              <a:t>урока:</a:t>
            </a:r>
            <a:r>
              <a:rPr kumimoji="0" lang="ru-RU" sz="3200" b="1" i="0" u="none" strike="noStrike" cap="none" normalizeH="0" baseline="0" dirty="0" err="1" smtClean="0">
                <a:ln>
                  <a:noFill/>
                </a:ln>
                <a:solidFill>
                  <a:srgbClr val="0000FF"/>
                </a:solidFill>
                <a:effectLst/>
                <a:ea typeface="Calibri" pitchFamily="34" charset="0"/>
                <a:cs typeface="Times New Roman" pitchFamily="18" charset="0"/>
              </a:rPr>
              <a:t>формирование</a:t>
            </a:r>
            <a:r>
              <a:rPr kumimoji="0" lang="ru-RU" sz="3200" b="1" i="0" u="none" strike="noStrike" cap="none" normalizeH="0" baseline="0" dirty="0" smtClean="0">
                <a:ln>
                  <a:noFill/>
                </a:ln>
                <a:solidFill>
                  <a:srgbClr val="0000FF"/>
                </a:solidFill>
                <a:effectLst/>
                <a:ea typeface="Calibri" pitchFamily="34" charset="0"/>
                <a:cs typeface="Times New Roman" pitchFamily="18" charset="0"/>
              </a:rPr>
              <a:t> языковой культуры, развитие мыслительных способностей учащихся через </a:t>
            </a:r>
            <a:r>
              <a:rPr kumimoji="0" lang="ru-RU" sz="3200" b="1" i="0" u="none" strike="noStrike" cap="none" normalizeH="0" baseline="0" dirty="0" err="1" smtClean="0">
                <a:ln>
                  <a:noFill/>
                </a:ln>
                <a:solidFill>
                  <a:srgbClr val="0000FF"/>
                </a:solidFill>
                <a:effectLst/>
                <a:ea typeface="Calibri" pitchFamily="34" charset="0"/>
                <a:cs typeface="Times New Roman" pitchFamily="18" charset="0"/>
              </a:rPr>
              <a:t>аудирование</a:t>
            </a:r>
            <a:r>
              <a:rPr kumimoji="0" lang="ru-RU" sz="3200" b="1" i="0" u="none" strike="noStrike" cap="none" normalizeH="0" baseline="0" dirty="0" smtClean="0">
                <a:ln>
                  <a:noFill/>
                </a:ln>
                <a:solidFill>
                  <a:srgbClr val="0000FF"/>
                </a:solidFill>
                <a:effectLst/>
                <a:ea typeface="Calibri" pitchFamily="34" charset="0"/>
                <a:cs typeface="Times New Roman" pitchFamily="18" charset="0"/>
              </a:rPr>
              <a:t>, чтение, говорение, письмо и составление виртуальной экскурсии  с помощью программы</a:t>
            </a:r>
            <a:r>
              <a:rPr lang="ru-RU" sz="3200" b="1" dirty="0" smtClean="0">
                <a:solidFill>
                  <a:srgbClr val="0000FF"/>
                </a:solidFill>
                <a:ea typeface="Calibri" pitchFamily="34" charset="0"/>
                <a:cs typeface="Times New Roman" pitchFamily="18" charset="0"/>
              </a:rPr>
              <a:t> </a:t>
            </a:r>
            <a:r>
              <a:rPr lang="ru-RU" sz="3200" u="sng" dirty="0" smtClean="0">
                <a:hlinkClick r:id="rId4"/>
              </a:rPr>
              <a:t>https://www.mindmeister.com </a:t>
            </a:r>
            <a:r>
              <a:rPr kumimoji="0" lang="ru-RU" sz="3200" b="1" i="0" u="none" strike="noStrike" cap="none" normalizeH="0" baseline="0" dirty="0" smtClean="0">
                <a:ln>
                  <a:noFill/>
                </a:ln>
                <a:solidFill>
                  <a:srgbClr val="0000FF"/>
                </a:solidFill>
                <a:effectLst/>
                <a:ea typeface="Calibri" pitchFamily="34" charset="0"/>
                <a:cs typeface="Times New Roman" pitchFamily="18" charset="0"/>
              </a:rPr>
              <a:t>по теме «Достопримечательности Лондона»</a:t>
            </a:r>
            <a:endParaRPr kumimoji="0" lang="ru-RU" sz="3200" b="1" i="0" u="none" strike="noStrike" cap="none" normalizeH="0" baseline="0" dirty="0" smtClean="0">
              <a:ln>
                <a:noFill/>
              </a:ln>
              <a:solidFill>
                <a:srgbClr val="0000FF"/>
              </a:solidFill>
              <a:effectLst/>
              <a:cs typeface="Arial" pitchFamily="34" charset="0"/>
            </a:endParaRPr>
          </a:p>
        </p:txBody>
      </p:sp>
    </p:spTree>
    <p:extLst>
      <p:ext uri="{BB962C8B-B14F-4D97-AF65-F5344CB8AC3E}">
        <p14:creationId xmlns="" xmlns:p14="http://schemas.microsoft.com/office/powerpoint/2010/main" val="285330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Выводы</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858312" cy="7602081"/>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sz="1400" b="1" dirty="0" smtClean="0">
              <a:solidFill>
                <a:srgbClr val="0000FF"/>
              </a:solidFill>
            </a:endParaRPr>
          </a:p>
          <a:p>
            <a:endParaRPr lang="ru-RU" sz="1400" b="1" dirty="0" smtClean="0">
              <a:solidFill>
                <a:srgbClr val="0000FF"/>
              </a:solidFill>
            </a:endParaRPr>
          </a:p>
          <a:p>
            <a:endParaRPr lang="ru-RU" sz="1400" b="1" dirty="0" smtClean="0">
              <a:solidFill>
                <a:srgbClr val="0000FF"/>
              </a:solidFill>
            </a:endParaRPr>
          </a:p>
          <a:p>
            <a:endParaRPr lang="ru-RU" sz="1400" b="1" dirty="0" smtClean="0">
              <a:solidFill>
                <a:srgbClr val="0000FF"/>
              </a:solidFill>
            </a:endParaRPr>
          </a:p>
          <a:p>
            <a:endParaRPr lang="ru-RU" sz="1400" b="1" dirty="0" smtClean="0">
              <a:solidFill>
                <a:srgbClr val="0000FF"/>
              </a:solidFill>
            </a:endParaRPr>
          </a:p>
          <a:p>
            <a:endParaRPr lang="ru-RU" sz="1400" b="1" dirty="0" smtClean="0">
              <a:solidFill>
                <a:srgbClr val="0000FF"/>
              </a:solidFill>
            </a:endParaRPr>
          </a:p>
          <a:p>
            <a:pPr algn="just"/>
            <a:r>
              <a:rPr lang="ru-RU" sz="2800" b="1" dirty="0" smtClean="0">
                <a:solidFill>
                  <a:srgbClr val="0000FF"/>
                </a:solidFill>
              </a:rPr>
              <a:t>Наглядные опоры в виде фотографий с видами Лондона, компьютерная презентация способствовали развитию мотивации, интереса, что в свою очередь не позволяет устать на уроке, снимает напряжение. Все это способствовало лучшему усвоению материала.</a:t>
            </a:r>
          </a:p>
          <a:p>
            <a:pPr algn="just"/>
            <a:r>
              <a:rPr lang="ru-RU" sz="2800" b="1" dirty="0" smtClean="0">
                <a:solidFill>
                  <a:srgbClr val="0000FF"/>
                </a:solidFill>
              </a:rPr>
              <a:t>       На уроке использовались методы монологического изложения, метод поисковый, объяснительно-иллюстративный.</a:t>
            </a:r>
          </a:p>
          <a:p>
            <a:r>
              <a:rPr lang="ru-RU" sz="1400" b="1" dirty="0" smtClean="0">
                <a:solidFill>
                  <a:srgbClr val="0000FF"/>
                </a:solidFill>
              </a:rPr>
              <a:t>      </a:t>
            </a: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71861005.jpg"/>
          <p:cNvPicPr>
            <a:picLocks noChangeAspect="1"/>
          </p:cNvPicPr>
          <p:nvPr/>
        </p:nvPicPr>
        <p:blipFill>
          <a:blip r:embed="rId2"/>
          <a:stretch>
            <a:fillRect/>
          </a:stretch>
        </p:blipFill>
        <p:spPr>
          <a:xfrm>
            <a:off x="-1" y="0"/>
            <a:ext cx="9540747" cy="7215214"/>
          </a:xfrm>
          <a:prstGeom prst="rect">
            <a:avLst/>
          </a:prstGeom>
        </p:spPr>
      </p:pic>
      <p:pic>
        <p:nvPicPr>
          <p:cNvPr id="15" name="Рисунок 14" descr="71861005.jpg"/>
          <p:cNvPicPr>
            <a:picLocks noChangeAspect="1"/>
          </p:cNvPicPr>
          <p:nvPr/>
        </p:nvPicPr>
        <p:blipFill>
          <a:blip r:embed="rId3"/>
          <a:stretch>
            <a:fillRect/>
          </a:stretch>
        </p:blipFill>
        <p:spPr>
          <a:xfrm>
            <a:off x="-1" y="0"/>
            <a:ext cx="9525035" cy="7215214"/>
          </a:xfrm>
          <a:prstGeom prst="rect">
            <a:avLst/>
          </a:prstGeom>
        </p:spPr>
      </p:pic>
      <p:sp>
        <p:nvSpPr>
          <p:cNvPr id="17" name="Заголовок 16"/>
          <p:cNvSpPr>
            <a:spLocks noGrp="1"/>
          </p:cNvSpPr>
          <p:nvPr>
            <p:ph type="ctrTitle"/>
          </p:nvPr>
        </p:nvSpPr>
        <p:spPr/>
        <p:txBody>
          <a:bodyPr/>
          <a:lstStyle/>
          <a:p>
            <a:r>
              <a:rPr lang="en-US" dirty="0" smtClean="0"/>
              <a:t/>
            </a:r>
            <a:br>
              <a:rPr lang="en-US" dirty="0" smtClean="0"/>
            </a:br>
            <a:r>
              <a:rPr lang="en-US" dirty="0" smtClean="0"/>
              <a:t>  </a:t>
            </a:r>
            <a:endParaRPr lang="ru-RU" dirty="0"/>
          </a:p>
        </p:txBody>
      </p:sp>
      <p:sp>
        <p:nvSpPr>
          <p:cNvPr id="18" name="Подзаголовок 17"/>
          <p:cNvSpPr>
            <a:spLocks noGrp="1"/>
          </p:cNvSpPr>
          <p:nvPr>
            <p:ph type="subTitle" idx="1"/>
          </p:nvPr>
        </p:nvSpPr>
        <p:spPr>
          <a:xfrm>
            <a:off x="857224" y="785794"/>
            <a:ext cx="8286776" cy="5857916"/>
          </a:xfrm>
        </p:spPr>
        <p:txBody>
          <a:bodyPr>
            <a:normAutofit/>
          </a:bodyPr>
          <a:lstStyle/>
          <a:p>
            <a:endParaRPr lang="ru-RU" sz="8800" dirty="0" smtClean="0">
              <a:solidFill>
                <a:srgbClr val="FF0000"/>
              </a:solidFill>
            </a:endParaRPr>
          </a:p>
          <a:p>
            <a:endParaRPr lang="ru-RU" sz="8800" dirty="0" smtClean="0">
              <a:solidFill>
                <a:srgbClr val="FF0000"/>
              </a:solidFill>
            </a:endParaRPr>
          </a:p>
          <a:p>
            <a:endParaRPr lang="en-US" sz="8800" dirty="0" smtClean="0">
              <a:solidFill>
                <a:srgbClr val="FF0000"/>
              </a:solidFill>
            </a:endParaRPr>
          </a:p>
        </p:txBody>
      </p:sp>
      <p:sp>
        <p:nvSpPr>
          <p:cNvPr id="6" name="Прямоугольник 5"/>
          <p:cNvSpPr/>
          <p:nvPr/>
        </p:nvSpPr>
        <p:spPr>
          <a:xfrm>
            <a:off x="0" y="500042"/>
            <a:ext cx="9358346" cy="4401205"/>
          </a:xfrm>
          <a:prstGeom prst="rect">
            <a:avLst/>
          </a:prstGeom>
        </p:spPr>
        <p:txBody>
          <a:bodyPr wrap="square">
            <a:spAutoFit/>
          </a:bodyPr>
          <a:lstStyle/>
          <a:p>
            <a:pPr algn="just"/>
            <a:endParaRPr lang="ru-RU" sz="2800" b="1" dirty="0" smtClean="0">
              <a:solidFill>
                <a:srgbClr val="0000FF"/>
              </a:solidFill>
            </a:endParaRPr>
          </a:p>
          <a:p>
            <a:pPr algn="just"/>
            <a:r>
              <a:rPr lang="ru-RU" sz="2800" b="1" dirty="0" smtClean="0">
                <a:solidFill>
                  <a:srgbClr val="0000FF"/>
                </a:solidFill>
              </a:rPr>
              <a:t>Урок соответствует учебным задачам: учащиеся развивали коммуникативные навыки устной речи с опорой на известные речевые образцы, умение применять знакомый лексический и грамматический материал на практике в предложенных ситуациях общения; активизировали употребление в речи ранее изученных слов и выражений; развивали навыки устной речи по теме: учились строить предложения по опорам.</a:t>
            </a:r>
            <a:endParaRPr lang="ru-RU" sz="2800" dirty="0"/>
          </a:p>
        </p:txBody>
      </p:sp>
    </p:spTree>
    <p:extLst>
      <p:ext uri="{BB962C8B-B14F-4D97-AF65-F5344CB8AC3E}">
        <p14:creationId xmlns="" xmlns:p14="http://schemas.microsoft.com/office/powerpoint/2010/main" val="2853307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9001156" cy="7540526"/>
          </a:xfrm>
          <a:prstGeom prst="rect">
            <a:avLst/>
          </a:prstGeom>
        </p:spPr>
        <p:txBody>
          <a:bodyPr wrap="square">
            <a:spAutoFit/>
          </a:bodyPr>
          <a:lstStyle/>
          <a:p>
            <a:r>
              <a:rPr lang="ru-RU" dirty="0" smtClean="0"/>
              <a:t/>
            </a:r>
            <a:br>
              <a:rPr lang="ru-RU" dirty="0" smtClean="0"/>
            </a:br>
            <a:r>
              <a:rPr lang="ru-RU" dirty="0" smtClean="0"/>
              <a:t/>
            </a:r>
            <a:br>
              <a:rPr lang="ru-RU" dirty="0" smtClean="0"/>
            </a:br>
            <a:r>
              <a:rPr lang="ru-RU" sz="2800" dirty="0" smtClean="0"/>
              <a:t> </a:t>
            </a:r>
          </a:p>
          <a:p>
            <a:endParaRPr lang="ru-RU" sz="2800" b="1" dirty="0" smtClean="0">
              <a:solidFill>
                <a:srgbClr val="0000FF"/>
              </a:solidFill>
            </a:endParaRPr>
          </a:p>
          <a:p>
            <a:pPr algn="just"/>
            <a:r>
              <a:rPr lang="ru-RU" sz="2800" b="1" dirty="0" smtClean="0">
                <a:solidFill>
                  <a:srgbClr val="0000FF"/>
                </a:solidFill>
              </a:rPr>
              <a:t>         В ходе урока расширяется информация о Лондоне, объем фраз увеличивается, учащиеся имели возможность самостоятельно составить </a:t>
            </a:r>
            <a:r>
              <a:rPr lang="ru-RU" sz="2800" b="1" dirty="0" err="1" smtClean="0">
                <a:solidFill>
                  <a:srgbClr val="0000FF"/>
                </a:solidFill>
              </a:rPr>
              <a:t>монодлогическое</a:t>
            </a:r>
            <a:r>
              <a:rPr lang="ru-RU" sz="2800" b="1" dirty="0" smtClean="0">
                <a:solidFill>
                  <a:srgbClr val="0000FF"/>
                </a:solidFill>
              </a:rPr>
              <a:t> высказывание о </a:t>
            </a:r>
            <a:r>
              <a:rPr lang="ru-RU" sz="2800" b="1" dirty="0" err="1" smtClean="0">
                <a:solidFill>
                  <a:srgbClr val="0000FF"/>
                </a:solidFill>
              </a:rPr>
              <a:t>достопримечатель</a:t>
            </a:r>
            <a:r>
              <a:rPr lang="ru-RU" sz="2800" b="1" dirty="0" smtClean="0">
                <a:solidFill>
                  <a:srgbClr val="0000FF"/>
                </a:solidFill>
              </a:rPr>
              <a:t>-</a:t>
            </a:r>
          </a:p>
          <a:p>
            <a:pPr algn="just"/>
            <a:r>
              <a:rPr lang="ru-RU" sz="2800" b="1" dirty="0" err="1" smtClean="0">
                <a:solidFill>
                  <a:srgbClr val="0000FF"/>
                </a:solidFill>
              </a:rPr>
              <a:t>ностях</a:t>
            </a:r>
            <a:r>
              <a:rPr lang="ru-RU" sz="2800" b="1" dirty="0" smtClean="0">
                <a:solidFill>
                  <a:srgbClr val="0000FF"/>
                </a:solidFill>
              </a:rPr>
              <a:t> Лондона. </a:t>
            </a:r>
          </a:p>
          <a:p>
            <a:r>
              <a:rPr lang="ru-RU" sz="2800" b="1" dirty="0" smtClean="0">
                <a:solidFill>
                  <a:srgbClr val="0000FF"/>
                </a:solidFill>
              </a:rPr>
              <a:t>   Заключительным этапом урока стала виртуальная экскурсия по Лондону, подготовленная учащимися в </a:t>
            </a:r>
            <a:r>
              <a:rPr lang="ru-RU" sz="2800" b="1" dirty="0" smtClean="0">
                <a:solidFill>
                  <a:srgbClr val="0000FF"/>
                </a:solidFill>
              </a:rPr>
              <a:t>программе </a:t>
            </a:r>
            <a:r>
              <a:rPr lang="en-US" sz="2800" b="1" dirty="0" smtClean="0">
                <a:solidFill>
                  <a:srgbClr val="B25AA1"/>
                </a:solidFill>
              </a:rPr>
              <a:t>https://www.mindmeister.com/ru/1229185272/london-sightseeing?fullscreen=1#print</a:t>
            </a:r>
            <a:r>
              <a:rPr lang="ru-RU" sz="2800" b="1" dirty="0" smtClean="0">
                <a:solidFill>
                  <a:srgbClr val="B25AA1"/>
                </a:solidFill>
              </a:rPr>
              <a:t>.</a:t>
            </a:r>
            <a:endParaRPr lang="ru-RU" sz="2800" b="1" dirty="0" smtClean="0">
              <a:solidFill>
                <a:srgbClr val="B25AA1"/>
              </a:solidFill>
            </a:endParaRPr>
          </a:p>
          <a:p>
            <a:r>
              <a:rPr lang="ru-RU" sz="2800" dirty="0" smtClean="0"/>
              <a:t> </a:t>
            </a: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9001156" cy="5940088"/>
          </a:xfrm>
          <a:prstGeom prst="rect">
            <a:avLst/>
          </a:prstGeom>
        </p:spPr>
        <p:txBody>
          <a:bodyPr wrap="square">
            <a:spAutoFit/>
          </a:bodyPr>
          <a:lstStyle/>
          <a:p>
            <a:r>
              <a:rPr lang="ru-RU" dirty="0" smtClean="0"/>
              <a:t/>
            </a:r>
            <a:br>
              <a:rPr lang="ru-RU" dirty="0" smtClean="0"/>
            </a:br>
            <a:r>
              <a:rPr lang="ru-RU" dirty="0" smtClean="0"/>
              <a:t/>
            </a:r>
            <a:br>
              <a:rPr lang="ru-RU" dirty="0" smtClean="0"/>
            </a:br>
            <a:r>
              <a:rPr lang="ru-RU" sz="2800" dirty="0" smtClean="0"/>
              <a:t> </a:t>
            </a:r>
          </a:p>
          <a:p>
            <a:pPr algn="ctr"/>
            <a:r>
              <a:rPr lang="ru-RU" sz="4000" b="1" dirty="0" smtClean="0">
                <a:solidFill>
                  <a:srgbClr val="FF0000"/>
                </a:solidFill>
              </a:rPr>
              <a:t>Использованная литература и </a:t>
            </a:r>
            <a:r>
              <a:rPr lang="ru-RU" sz="4000" b="1" dirty="0" err="1" smtClean="0">
                <a:solidFill>
                  <a:srgbClr val="FF0000"/>
                </a:solidFill>
              </a:rPr>
              <a:t>интернет-источники</a:t>
            </a:r>
            <a:endParaRPr lang="ru-RU" sz="4000" b="1" dirty="0" smtClean="0">
              <a:solidFill>
                <a:srgbClr val="FF0000"/>
              </a:solidFill>
            </a:endParaRPr>
          </a:p>
          <a:p>
            <a:pPr algn="ctr"/>
            <a:endParaRPr lang="ru-RU" sz="4000" b="1" dirty="0" smtClean="0">
              <a:solidFill>
                <a:srgbClr val="FF0000"/>
              </a:solidFill>
            </a:endParaRPr>
          </a:p>
          <a:p>
            <a:r>
              <a:rPr lang="ru-RU" sz="2800" b="1" dirty="0" smtClean="0">
                <a:solidFill>
                  <a:srgbClr val="0000FF"/>
                </a:solidFill>
              </a:rPr>
              <a:t>Учебник, Английский язык </a:t>
            </a:r>
            <a:r>
              <a:rPr lang="en-US" sz="2800" b="1" dirty="0" smtClean="0">
                <a:solidFill>
                  <a:srgbClr val="0000FF"/>
                </a:solidFill>
              </a:rPr>
              <a:t>Student</a:t>
            </a:r>
            <a:r>
              <a:rPr lang="ru-RU" sz="2800" b="1" dirty="0" smtClean="0">
                <a:solidFill>
                  <a:srgbClr val="0000FF"/>
                </a:solidFill>
              </a:rPr>
              <a:t>’</a:t>
            </a:r>
            <a:r>
              <a:rPr lang="en-US" sz="2800" b="1" dirty="0" smtClean="0">
                <a:solidFill>
                  <a:srgbClr val="0000FF"/>
                </a:solidFill>
              </a:rPr>
              <a:t>s Book</a:t>
            </a:r>
            <a:r>
              <a:rPr lang="ru-RU" sz="2800" b="1" dirty="0" smtClean="0">
                <a:solidFill>
                  <a:srgbClr val="0000FF"/>
                </a:solidFill>
              </a:rPr>
              <a:t>, 5 класс, </a:t>
            </a:r>
          </a:p>
          <a:p>
            <a:r>
              <a:rPr lang="ru-RU" sz="2800" b="1" dirty="0" smtClean="0">
                <a:solidFill>
                  <a:srgbClr val="0000FF"/>
                </a:solidFill>
              </a:rPr>
              <a:t>В.П. </a:t>
            </a:r>
            <a:r>
              <a:rPr lang="ru-RU" sz="2800" b="1" dirty="0" err="1" smtClean="0">
                <a:solidFill>
                  <a:srgbClr val="0000FF"/>
                </a:solidFill>
              </a:rPr>
              <a:t>Кузовлев</a:t>
            </a:r>
            <a:endParaRPr lang="ru-RU" sz="2800" b="1" dirty="0" smtClean="0">
              <a:solidFill>
                <a:srgbClr val="0000FF"/>
              </a:solidFill>
            </a:endParaRPr>
          </a:p>
          <a:p>
            <a:r>
              <a:rPr lang="en-US" sz="2800" b="1" u="sng" dirty="0" smtClean="0">
                <a:solidFill>
                  <a:srgbClr val="0000FF"/>
                </a:solidFill>
                <a:hlinkClick r:id="rId4"/>
              </a:rPr>
              <a:t>https</a:t>
            </a:r>
            <a:r>
              <a:rPr lang="ru-RU" sz="2800" b="1" u="sng" dirty="0" smtClean="0">
                <a:solidFill>
                  <a:srgbClr val="0000FF"/>
                </a:solidFill>
                <a:hlinkClick r:id="rId4"/>
              </a:rPr>
              <a:t>://</a:t>
            </a:r>
            <a:r>
              <a:rPr lang="en-US" sz="2800" b="1" u="sng" dirty="0" smtClean="0">
                <a:solidFill>
                  <a:srgbClr val="0000FF"/>
                </a:solidFill>
                <a:hlinkClick r:id="rId4"/>
              </a:rPr>
              <a:t>www</a:t>
            </a:r>
            <a:r>
              <a:rPr lang="ru-RU" sz="2800" b="1" u="sng" dirty="0" smtClean="0">
                <a:solidFill>
                  <a:srgbClr val="0000FF"/>
                </a:solidFill>
                <a:hlinkClick r:id="rId4"/>
              </a:rPr>
              <a:t>.</a:t>
            </a:r>
            <a:r>
              <a:rPr lang="en-US" sz="2800" b="1" u="sng" dirty="0" err="1" smtClean="0">
                <a:solidFill>
                  <a:srgbClr val="0000FF"/>
                </a:solidFill>
                <a:hlinkClick r:id="rId4"/>
              </a:rPr>
              <a:t>mindmeister</a:t>
            </a:r>
            <a:r>
              <a:rPr lang="ru-RU" sz="2800" b="1" u="sng" dirty="0" smtClean="0">
                <a:solidFill>
                  <a:srgbClr val="0000FF"/>
                </a:solidFill>
                <a:hlinkClick r:id="rId4"/>
              </a:rPr>
              <a:t>.</a:t>
            </a:r>
            <a:r>
              <a:rPr lang="en-US" sz="2800" b="1" u="sng" dirty="0" smtClean="0">
                <a:solidFill>
                  <a:srgbClr val="0000FF"/>
                </a:solidFill>
                <a:hlinkClick r:id="rId4"/>
              </a:rPr>
              <a:t>com</a:t>
            </a:r>
            <a:endParaRPr lang="ru-RU" sz="2800" b="1" dirty="0" smtClean="0">
              <a:solidFill>
                <a:srgbClr val="0000FF"/>
              </a:solidFill>
            </a:endParaRPr>
          </a:p>
          <a:p>
            <a:r>
              <a:rPr lang="ru-RU" sz="2800" dirty="0" smtClean="0"/>
              <a:t> </a:t>
            </a: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6600" dirty="0" smtClean="0">
                <a:solidFill>
                  <a:srgbClr val="FF0000"/>
                </a:solidFill>
                <a:latin typeface="Calibri" pitchFamily="34" charset="0"/>
              </a:rPr>
              <a:t>СПАСИБО!</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9001156" cy="3416320"/>
          </a:xfrm>
          <a:prstGeom prst="rect">
            <a:avLst/>
          </a:prstGeom>
        </p:spPr>
        <p:txBody>
          <a:bodyPr wrap="square">
            <a:spAutoFit/>
          </a:bodyPr>
          <a:lstStyle/>
          <a:p>
            <a:r>
              <a:rPr lang="ru-RU" dirty="0" smtClean="0"/>
              <a:t/>
            </a:r>
            <a:br>
              <a:rPr lang="ru-RU" dirty="0" smtClean="0"/>
            </a:br>
            <a:r>
              <a:rPr lang="ru-RU" dirty="0" smtClean="0"/>
              <a:t/>
            </a:r>
            <a:br>
              <a:rPr lang="ru-RU" dirty="0" smtClean="0"/>
            </a:br>
            <a:r>
              <a:rPr lang="ru-RU" sz="2800" dirty="0" smtClean="0"/>
              <a:t> </a:t>
            </a:r>
          </a:p>
          <a:p>
            <a:pPr algn="ctr"/>
            <a:endParaRPr lang="ru-RU" sz="4000" b="1" dirty="0" smtClean="0">
              <a:solidFill>
                <a:srgbClr val="FF0000"/>
              </a:solidFill>
            </a:endParaRPr>
          </a:p>
          <a:p>
            <a:r>
              <a:rPr lang="ru-RU" sz="2800" dirty="0" smtClean="0"/>
              <a:t> </a:t>
            </a: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7" name="Заголовок 6"/>
          <p:cNvSpPr>
            <a:spLocks noGrp="1"/>
          </p:cNvSpPr>
          <p:nvPr>
            <p:ph type="ctrTitle"/>
          </p:nvPr>
        </p:nvSpPr>
        <p:spPr>
          <a:xfrm>
            <a:off x="422030" y="-1000156"/>
            <a:ext cx="8229600" cy="6000792"/>
          </a:xfrm>
        </p:spPr>
        <p:txBody>
          <a:bodyPr>
            <a:normAutofit fontScale="90000"/>
          </a:bodyPr>
          <a:lstStyle/>
          <a:p>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Прямоугольник 10"/>
          <p:cNvSpPr/>
          <p:nvPr/>
        </p:nvSpPr>
        <p:spPr>
          <a:xfrm>
            <a:off x="428596" y="428604"/>
            <a:ext cx="8286808" cy="5816977"/>
          </a:xfrm>
          <a:prstGeom prst="rect">
            <a:avLst/>
          </a:prstGeom>
        </p:spPr>
        <p:txBody>
          <a:bodyPr wrap="square">
            <a:spAutoFit/>
          </a:bodyPr>
          <a:lstStyle/>
          <a:p>
            <a:endParaRPr lang="en-US" sz="2800" b="1" u="sng" dirty="0" smtClean="0">
              <a:solidFill>
                <a:srgbClr val="0000FF"/>
              </a:solidFill>
            </a:endParaRPr>
          </a:p>
          <a:p>
            <a:r>
              <a:rPr lang="ru-RU" sz="2800" b="1" u="sng" dirty="0" smtClean="0">
                <a:solidFill>
                  <a:srgbClr val="FF0000"/>
                </a:solidFill>
              </a:rPr>
              <a:t>Задачи урока:</a:t>
            </a:r>
            <a:endParaRPr lang="en-US" sz="2800" b="1" u="sng" dirty="0" smtClean="0">
              <a:solidFill>
                <a:srgbClr val="FF0000"/>
              </a:solidFill>
            </a:endParaRPr>
          </a:p>
          <a:p>
            <a:r>
              <a:rPr lang="ru-RU" sz="2800" b="1" dirty="0" smtClean="0">
                <a:solidFill>
                  <a:srgbClr val="0000FF"/>
                </a:solidFill>
              </a:rPr>
              <a:t/>
            </a:r>
            <a:br>
              <a:rPr lang="ru-RU" sz="2800" b="1" dirty="0" smtClean="0">
                <a:solidFill>
                  <a:srgbClr val="0000FF"/>
                </a:solidFill>
              </a:rPr>
            </a:br>
            <a:r>
              <a:rPr lang="ru-RU" sz="2800" b="1" dirty="0" smtClean="0">
                <a:solidFill>
                  <a:srgbClr val="0000FF"/>
                </a:solidFill>
              </a:rPr>
              <a:t>  </a:t>
            </a:r>
            <a:r>
              <a:rPr lang="ru-RU" sz="2800" b="1" dirty="0" smtClean="0">
                <a:solidFill>
                  <a:srgbClr val="FF0000"/>
                </a:solidFill>
              </a:rPr>
              <a:t>Практическая задача:</a:t>
            </a:r>
            <a:r>
              <a:rPr lang="ru-RU" sz="2800" b="1" dirty="0" smtClean="0">
                <a:solidFill>
                  <a:srgbClr val="0000FF"/>
                </a:solidFill>
              </a:rPr>
              <a:t/>
            </a:r>
            <a:br>
              <a:rPr lang="ru-RU" sz="2800" b="1" dirty="0" smtClean="0">
                <a:solidFill>
                  <a:srgbClr val="0000FF"/>
                </a:solidFill>
              </a:rPr>
            </a:br>
            <a:r>
              <a:rPr lang="ru-RU" sz="2800" b="1" dirty="0" smtClean="0">
                <a:solidFill>
                  <a:srgbClr val="0000FF"/>
                </a:solidFill>
              </a:rPr>
              <a:t>- расширить словарный запас по теме «Достопримечательности Лондона»</a:t>
            </a:r>
            <a:br>
              <a:rPr lang="ru-RU" sz="2800" b="1" dirty="0" smtClean="0">
                <a:solidFill>
                  <a:srgbClr val="0000FF"/>
                </a:solidFill>
              </a:rPr>
            </a:br>
            <a:r>
              <a:rPr lang="ru-RU" sz="2800" b="1" dirty="0" smtClean="0">
                <a:solidFill>
                  <a:srgbClr val="0000FF"/>
                </a:solidFill>
              </a:rPr>
              <a:t>- развивать навыки монологической речи с опорой на картинки</a:t>
            </a:r>
            <a:br>
              <a:rPr lang="ru-RU" sz="2800" b="1" dirty="0" smtClean="0">
                <a:solidFill>
                  <a:srgbClr val="0000FF"/>
                </a:solidFill>
              </a:rPr>
            </a:br>
            <a:r>
              <a:rPr lang="ru-RU" sz="2800" b="1" dirty="0" smtClean="0">
                <a:solidFill>
                  <a:srgbClr val="0000FF"/>
                </a:solidFill>
              </a:rPr>
              <a:t>- развить навыки использования ИКТ, создание собственной виртуальной экскурсии по Лондону с  помощью программы </a:t>
            </a:r>
            <a:r>
              <a:rPr lang="en-US" sz="2800" b="1" dirty="0" smtClean="0">
                <a:solidFill>
                  <a:srgbClr val="FF0000"/>
                </a:solidFill>
                <a:hlinkClick r:id="rId4"/>
              </a:rPr>
              <a:t>https</a:t>
            </a:r>
            <a:r>
              <a:rPr lang="ru-RU" sz="2800" b="1" dirty="0" smtClean="0">
                <a:solidFill>
                  <a:srgbClr val="FF0000"/>
                </a:solidFill>
                <a:hlinkClick r:id="rId4"/>
              </a:rPr>
              <a:t>://</a:t>
            </a:r>
            <a:r>
              <a:rPr lang="en-US" sz="2800" b="1" dirty="0" smtClean="0">
                <a:solidFill>
                  <a:srgbClr val="FF0000"/>
                </a:solidFill>
                <a:hlinkClick r:id="rId4"/>
              </a:rPr>
              <a:t>www</a:t>
            </a:r>
            <a:r>
              <a:rPr lang="ru-RU" sz="2800" b="1" dirty="0" smtClean="0">
                <a:solidFill>
                  <a:srgbClr val="FF0000"/>
                </a:solidFill>
                <a:hlinkClick r:id="rId4"/>
              </a:rPr>
              <a:t>.</a:t>
            </a:r>
            <a:r>
              <a:rPr lang="en-US" sz="2800" b="1" dirty="0" err="1" smtClean="0">
                <a:solidFill>
                  <a:srgbClr val="FF0000"/>
                </a:solidFill>
                <a:hlinkClick r:id="rId4"/>
              </a:rPr>
              <a:t>mindmeister</a:t>
            </a:r>
            <a:r>
              <a:rPr lang="ru-RU" sz="2800" b="1" dirty="0" smtClean="0">
                <a:solidFill>
                  <a:srgbClr val="FF0000"/>
                </a:solidFill>
                <a:hlinkClick r:id="rId4"/>
              </a:rPr>
              <a:t>.</a:t>
            </a:r>
            <a:r>
              <a:rPr lang="en-US" sz="2800" b="1" dirty="0" smtClean="0">
                <a:solidFill>
                  <a:srgbClr val="FF0000"/>
                </a:solidFill>
                <a:hlinkClick r:id="rId4"/>
              </a:rPr>
              <a:t>com</a:t>
            </a:r>
            <a:endParaRPr lang="en-US" sz="2800" b="1" dirty="0" smtClean="0">
              <a:solidFill>
                <a:srgbClr val="FF0000"/>
              </a:solidFill>
            </a:endParaRPr>
          </a:p>
          <a:p>
            <a:endParaRPr lang="en-US" b="1" dirty="0" smtClean="0">
              <a:solidFill>
                <a:srgbClr val="0000FF"/>
              </a:solidFill>
            </a:endParaRPr>
          </a:p>
          <a:p>
            <a:endParaRPr lang="ru-RU" dirty="0"/>
          </a:p>
        </p:txBody>
      </p:sp>
    </p:spTree>
    <p:extLst>
      <p:ext uri="{BB962C8B-B14F-4D97-AF65-F5344CB8AC3E}">
        <p14:creationId xmlns="" xmlns:p14="http://schemas.microsoft.com/office/powerpoint/2010/main" val="2159956785"/>
      </p:ext>
    </p:extLst>
  </p:cSld>
  <p:clrMapOvr>
    <a:masterClrMapping/>
  </p:clrMapOvr>
  <p:transition advTm="276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5078313"/>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endParaRPr lang="ru-RU" sz="2800" b="1" dirty="0" smtClean="0">
              <a:solidFill>
                <a:srgbClr val="FF0000"/>
              </a:solidFill>
            </a:endParaRPr>
          </a:p>
          <a:p>
            <a:r>
              <a:rPr lang="ru-RU" sz="2800" b="1" dirty="0" smtClean="0">
                <a:solidFill>
                  <a:srgbClr val="FF0000"/>
                </a:solidFill>
              </a:rPr>
              <a:t>  Развивающая задача</a:t>
            </a:r>
            <a:r>
              <a:rPr lang="en-US" sz="2800" b="1" dirty="0" smtClean="0">
                <a:solidFill>
                  <a:srgbClr val="FF0000"/>
                </a:solidFill>
              </a:rPr>
              <a:t>:</a:t>
            </a:r>
            <a:r>
              <a:rPr lang="ru-RU" sz="2800" b="1" dirty="0" smtClean="0">
                <a:solidFill>
                  <a:srgbClr val="0000FF"/>
                </a:solidFill>
              </a:rPr>
              <a:t/>
            </a:r>
            <a:br>
              <a:rPr lang="ru-RU" sz="2800" b="1" dirty="0" smtClean="0">
                <a:solidFill>
                  <a:srgbClr val="0000FF"/>
                </a:solidFill>
              </a:rPr>
            </a:br>
            <a:r>
              <a:rPr lang="ru-RU" sz="2800" b="1" dirty="0" smtClean="0">
                <a:solidFill>
                  <a:srgbClr val="0000FF"/>
                </a:solidFill>
              </a:rPr>
              <a:t>- развитие способностей к логическому  </a:t>
            </a:r>
          </a:p>
          <a:p>
            <a:r>
              <a:rPr lang="ru-RU" sz="2800" b="1" dirty="0" smtClean="0">
                <a:solidFill>
                  <a:srgbClr val="0000FF"/>
                </a:solidFill>
              </a:rPr>
              <a:t>  мышлению,</a:t>
            </a:r>
            <a:r>
              <a:rPr lang="en-US" sz="2800" b="1" dirty="0" smtClean="0">
                <a:solidFill>
                  <a:srgbClr val="0000FF"/>
                </a:solidFill>
              </a:rPr>
              <a:t> </a:t>
            </a:r>
            <a:r>
              <a:rPr lang="ru-RU" sz="2800" b="1" dirty="0" smtClean="0">
                <a:solidFill>
                  <a:srgbClr val="0000FF"/>
                </a:solidFill>
              </a:rPr>
              <a:t>воображению;</a:t>
            </a:r>
            <a:br>
              <a:rPr lang="ru-RU" sz="2800" b="1" dirty="0" smtClean="0">
                <a:solidFill>
                  <a:srgbClr val="0000FF"/>
                </a:solidFill>
              </a:rPr>
            </a:br>
            <a:r>
              <a:rPr lang="ru-RU" sz="2800" b="1" dirty="0" smtClean="0">
                <a:solidFill>
                  <a:srgbClr val="0000FF"/>
                </a:solidFill>
              </a:rPr>
              <a:t>- развитие механизмов языковой догадки, памяти  </a:t>
            </a:r>
          </a:p>
          <a:p>
            <a:r>
              <a:rPr lang="ru-RU" sz="2800" b="1" dirty="0" smtClean="0">
                <a:solidFill>
                  <a:srgbClr val="0000FF"/>
                </a:solidFill>
              </a:rPr>
              <a:t>  и интеллекта;</a:t>
            </a:r>
            <a:br>
              <a:rPr lang="ru-RU" sz="2800" b="1" dirty="0" smtClean="0">
                <a:solidFill>
                  <a:srgbClr val="0000FF"/>
                </a:solidFill>
              </a:rPr>
            </a:br>
            <a:r>
              <a:rPr lang="ru-RU" sz="2800" b="1" dirty="0" smtClean="0">
                <a:solidFill>
                  <a:srgbClr val="0000FF"/>
                </a:solidFill>
              </a:rPr>
              <a:t>- развитие умения последовательно излагать </a:t>
            </a:r>
          </a:p>
          <a:p>
            <a:r>
              <a:rPr lang="ru-RU" sz="2800" b="1" dirty="0" smtClean="0">
                <a:solidFill>
                  <a:srgbClr val="0000FF"/>
                </a:solidFill>
              </a:rPr>
              <a:t>  события;</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285720" y="-357214"/>
            <a:ext cx="8501122" cy="3785652"/>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endParaRPr lang="ru-RU" sz="2800" b="1" dirty="0" smtClean="0">
              <a:solidFill>
                <a:srgbClr val="FF0000"/>
              </a:solidFill>
            </a:endParaRPr>
          </a:p>
          <a:p>
            <a:r>
              <a:rPr lang="ru-RU" sz="2800" b="1" dirty="0" smtClean="0">
                <a:solidFill>
                  <a:srgbClr val="FF0000"/>
                </a:solidFill>
              </a:rPr>
              <a:t>  Образовательная задача</a:t>
            </a:r>
            <a:r>
              <a:rPr lang="en-US" sz="2800" b="1" dirty="0" smtClean="0">
                <a:solidFill>
                  <a:srgbClr val="FF0000"/>
                </a:solidFill>
              </a:rPr>
              <a:t>:</a:t>
            </a:r>
            <a:r>
              <a:rPr lang="ru-RU" sz="2800" b="1" dirty="0" smtClean="0">
                <a:solidFill>
                  <a:srgbClr val="0000FF"/>
                </a:solidFill>
              </a:rPr>
              <a:t/>
            </a:r>
            <a:br>
              <a:rPr lang="ru-RU" sz="2800" b="1" dirty="0" smtClean="0">
                <a:solidFill>
                  <a:srgbClr val="0000FF"/>
                </a:solidFill>
              </a:rPr>
            </a:br>
            <a:r>
              <a:rPr lang="ru-RU" sz="2800" b="1" dirty="0" smtClean="0">
                <a:solidFill>
                  <a:srgbClr val="0000FF"/>
                </a:solidFill>
              </a:rPr>
              <a:t>- обобщить ранее изученный материал, расширять</a:t>
            </a:r>
          </a:p>
          <a:p>
            <a:r>
              <a:rPr lang="ru-RU" sz="2800" b="1" dirty="0" smtClean="0">
                <a:solidFill>
                  <a:srgbClr val="0000FF"/>
                </a:solidFill>
              </a:rPr>
              <a:t>  общий и лингвистический кругозор</a:t>
            </a: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5078313"/>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endParaRPr lang="ru-RU" sz="2800" b="1" dirty="0" smtClean="0">
              <a:solidFill>
                <a:srgbClr val="FF0000"/>
              </a:solidFill>
            </a:endParaRPr>
          </a:p>
          <a:p>
            <a:r>
              <a:rPr lang="ru-RU" sz="2800" b="1" dirty="0" smtClean="0">
                <a:solidFill>
                  <a:srgbClr val="FF0000"/>
                </a:solidFill>
              </a:rPr>
              <a:t> Воспитательная задача</a:t>
            </a:r>
            <a:r>
              <a:rPr lang="en-US" sz="2800" b="1" dirty="0" smtClean="0">
                <a:solidFill>
                  <a:srgbClr val="FF0000"/>
                </a:solidFill>
              </a:rPr>
              <a:t>: </a:t>
            </a:r>
            <a:endParaRPr lang="ru-RU" sz="2800" dirty="0" smtClean="0">
              <a:solidFill>
                <a:srgbClr val="FF0000"/>
              </a:solidFill>
            </a:endParaRPr>
          </a:p>
          <a:p>
            <a:pPr>
              <a:buFontTx/>
              <a:buChar char="-"/>
            </a:pPr>
            <a:r>
              <a:rPr lang="ru-RU" sz="2800" b="1" dirty="0" smtClean="0">
                <a:solidFill>
                  <a:srgbClr val="0000FF"/>
                </a:solidFill>
              </a:rPr>
              <a:t>воспитание интереса к путешествиям, </a:t>
            </a:r>
          </a:p>
          <a:p>
            <a:r>
              <a:rPr lang="ru-RU" sz="2800" b="1" dirty="0" smtClean="0">
                <a:solidFill>
                  <a:srgbClr val="0000FF"/>
                </a:solidFill>
              </a:rPr>
              <a:t>  уважительного отношения к культуре других </a:t>
            </a:r>
          </a:p>
          <a:p>
            <a:r>
              <a:rPr lang="ru-RU" sz="2800" b="1" dirty="0" smtClean="0">
                <a:solidFill>
                  <a:srgbClr val="0000FF"/>
                </a:solidFill>
              </a:rPr>
              <a:t>  стран</a:t>
            </a:r>
            <a:r>
              <a:rPr lang="en-US" sz="2800" b="1" dirty="0" smtClean="0">
                <a:solidFill>
                  <a:srgbClr val="0000FF"/>
                </a:solidFill>
              </a:rPr>
              <a:t>;</a:t>
            </a:r>
            <a:endParaRPr lang="ru-RU" sz="2800" b="1" dirty="0" smtClean="0">
              <a:solidFill>
                <a:srgbClr val="0000FF"/>
              </a:solidFill>
            </a:endParaRPr>
          </a:p>
          <a:p>
            <a:r>
              <a:rPr lang="ru-RU" sz="2800" b="1" dirty="0" smtClean="0">
                <a:solidFill>
                  <a:srgbClr val="0000FF"/>
                </a:solidFill>
              </a:rPr>
              <a:t>- воспитание культуры общения</a:t>
            </a:r>
          </a:p>
          <a:p>
            <a:r>
              <a:rPr lang="ru-RU" sz="2800" b="1" dirty="0" smtClean="0">
                <a:solidFill>
                  <a:srgbClr val="0000FF"/>
                </a:solidFill>
              </a:rPr>
              <a:t/>
            </a:r>
            <a:br>
              <a:rPr lang="ru-RU" sz="2800" b="1" dirty="0" smtClean="0">
                <a:solidFill>
                  <a:srgbClr val="0000FF"/>
                </a:solidFill>
              </a:rPr>
            </a:br>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6370975"/>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endParaRPr lang="ru-RU" sz="2800" b="1" dirty="0" smtClean="0">
              <a:solidFill>
                <a:srgbClr val="FF0000"/>
              </a:solidFill>
            </a:endParaRPr>
          </a:p>
          <a:p>
            <a:pPr algn="just"/>
            <a:r>
              <a:rPr lang="ru-RU" sz="2800" b="1" dirty="0" smtClean="0">
                <a:solidFill>
                  <a:srgbClr val="FF0000"/>
                </a:solidFill>
              </a:rPr>
              <a:t> </a:t>
            </a:r>
            <a:r>
              <a:rPr lang="ru-RU" sz="2800" b="1" dirty="0" smtClean="0">
                <a:solidFill>
                  <a:srgbClr val="0000FF"/>
                </a:solidFill>
              </a:rPr>
              <a:t>Учитель показывает учащимся карточки с глаголами в начальной форме. Учащиеся должны прочитать слово на карточке, и составить предложения в прошедшем простом времени, используя различные местоимения.    </a:t>
            </a:r>
          </a:p>
          <a:p>
            <a:r>
              <a:rPr lang="ru-RU" sz="2800" dirty="0" smtClean="0">
                <a:solidFill>
                  <a:srgbClr val="0000FF"/>
                </a:solidFill>
              </a:rPr>
              <a:t>                                                                                          </a:t>
            </a:r>
            <a:r>
              <a:rPr lang="ru-RU" sz="2800" b="1" dirty="0" smtClean="0">
                <a:solidFill>
                  <a:srgbClr val="FF0000"/>
                </a:solidFill>
              </a:rPr>
              <a:t>Глаголы на карточках</a:t>
            </a:r>
            <a:r>
              <a:rPr lang="en-US" sz="2800" b="1" dirty="0" smtClean="0">
                <a:solidFill>
                  <a:srgbClr val="FF0000"/>
                </a:solidFill>
              </a:rPr>
              <a:t>: go to the British museum,  walk, meet our friends, look, watch, live in  Baker Street, have.</a:t>
            </a:r>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6370975"/>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endParaRPr lang="ru-RU" dirty="0" smtClean="0">
              <a:solidFill>
                <a:srgbClr val="0000FF"/>
              </a:solidFill>
            </a:endParaRPr>
          </a:p>
          <a:p>
            <a:endParaRPr lang="ru-RU" sz="2800" b="1" dirty="0" smtClean="0">
              <a:solidFill>
                <a:srgbClr val="FF0000"/>
              </a:solidFill>
            </a:endParaRPr>
          </a:p>
          <a:p>
            <a:r>
              <a:rPr lang="ru-RU" sz="2800" b="1" dirty="0" smtClean="0">
                <a:solidFill>
                  <a:srgbClr val="0000FF"/>
                </a:solidFill>
              </a:rPr>
              <a:t>Примерные ответы детей</a:t>
            </a:r>
            <a:r>
              <a:rPr lang="en-US" sz="2800" b="1" dirty="0" smtClean="0">
                <a:solidFill>
                  <a:srgbClr val="0000FF"/>
                </a:solidFill>
              </a:rPr>
              <a:t>:                                                                            </a:t>
            </a:r>
            <a:r>
              <a:rPr lang="en-US" sz="2800" dirty="0" smtClean="0">
                <a:solidFill>
                  <a:srgbClr val="0000FF"/>
                </a:solidFill>
                <a:latin typeface="Times New Roman" pitchFamily="18" charset="0"/>
                <a:cs typeface="Times New Roman" pitchFamily="18" charset="0"/>
              </a:rPr>
              <a:t>We went to the British museum yesterday.                                                     Pupils of our group walked in the park.                                                                In London we met our friends.                                                                                    We looked at Big Ben a long time.                                                                             In your hotel we watched British TV.                                                             Sherlock Holmes lived in Baker Street.                                                                      We had an interesting time.</a:t>
            </a:r>
            <a:endParaRPr lang="ru-RU" sz="2800" dirty="0" smtClean="0">
              <a:solidFill>
                <a:srgbClr val="0000FF"/>
              </a:solidFill>
              <a:latin typeface="Times New Roman" pitchFamily="18" charset="0"/>
              <a:cs typeface="Times New Roman" pitchFamily="18" charset="0"/>
            </a:endParaRP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71861005.jpg"/>
          <p:cNvPicPr>
            <a:picLocks noChangeAspect="1"/>
          </p:cNvPicPr>
          <p:nvPr/>
        </p:nvPicPr>
        <p:blipFill>
          <a:blip r:embed="rId3"/>
          <a:stretch>
            <a:fillRect/>
          </a:stretch>
        </p:blipFill>
        <p:spPr>
          <a:xfrm>
            <a:off x="0" y="0"/>
            <a:ext cx="9144000" cy="6915173"/>
          </a:xfrm>
          <a:prstGeom prst="rect">
            <a:avLst/>
          </a:prstGeom>
        </p:spPr>
      </p:pic>
      <p:sp>
        <p:nvSpPr>
          <p:cNvPr id="2" name="Прямоугольник 1"/>
          <p:cNvSpPr/>
          <p:nvPr/>
        </p:nvSpPr>
        <p:spPr>
          <a:xfrm>
            <a:off x="899592" y="1340768"/>
            <a:ext cx="7808416" cy="1446550"/>
          </a:xfrm>
          <a:prstGeom prst="rect">
            <a:avLst/>
          </a:prstGeom>
          <a:noFill/>
        </p:spPr>
        <p:txBody>
          <a:bodyPr wrap="square" lIns="91440" tIns="45720" rIns="91440" bIns="45720">
            <a:spAutoFit/>
          </a:bodyPr>
          <a:lstStyle/>
          <a:p>
            <a:pPr algn="ctr"/>
            <a:endParaRPr lang="ru-RU" sz="88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3" name="TextBox 2"/>
          <p:cNvSpPr txBox="1"/>
          <p:nvPr/>
        </p:nvSpPr>
        <p:spPr>
          <a:xfrm>
            <a:off x="3000364" y="4357694"/>
            <a:ext cx="3214710" cy="954107"/>
          </a:xfrm>
          <a:prstGeom prst="rect">
            <a:avLst/>
          </a:prstGeom>
          <a:noFill/>
        </p:spPr>
        <p:txBody>
          <a:bodyPr wrap="square" rtlCol="0">
            <a:spAutoFit/>
          </a:bodyPr>
          <a:lstStyle/>
          <a:p>
            <a:endParaRPr lang="ru-RU" sz="2800" dirty="0" smtClean="0">
              <a:solidFill>
                <a:schemeClr val="bg1"/>
              </a:solidFill>
            </a:endParaRPr>
          </a:p>
          <a:p>
            <a:endParaRPr lang="ru-RU" sz="2800" dirty="0">
              <a:solidFill>
                <a:schemeClr val="bg1"/>
              </a:solidFill>
            </a:endParaRPr>
          </a:p>
        </p:txBody>
      </p:sp>
      <p:sp>
        <p:nvSpPr>
          <p:cNvPr id="8" name="Подзаголовок 7"/>
          <p:cNvSpPr>
            <a:spLocks noGrp="1"/>
          </p:cNvSpPr>
          <p:nvPr>
            <p:ph type="subTitle" idx="1"/>
          </p:nvPr>
        </p:nvSpPr>
        <p:spPr/>
        <p:txBody>
          <a:bodyPr>
            <a:normAutofit fontScale="40000" lnSpcReduction="20000"/>
          </a:bodyPr>
          <a:lstStyle/>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smtClean="0"/>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ru-RU" b="1" dirty="0">
              <a:solidFill>
                <a:srgbClr val="FF0000"/>
              </a:solidFill>
            </a:endParaRPr>
          </a:p>
        </p:txBody>
      </p:sp>
      <p:sp>
        <p:nvSpPr>
          <p:cNvPr id="11" name="Заголовок 6"/>
          <p:cNvSpPr>
            <a:spLocks noGrp="1"/>
          </p:cNvSpPr>
          <p:nvPr>
            <p:ph type="ctrTitle"/>
          </p:nvPr>
        </p:nvSpPr>
        <p:spPr>
          <a:xfrm>
            <a:off x="422030" y="214290"/>
            <a:ext cx="8229600" cy="5214974"/>
          </a:xfrm>
        </p:spPr>
        <p:txBody>
          <a:bodyPr>
            <a:normAutofit fontScale="90000"/>
          </a:bodyPr>
          <a:lstStyle/>
          <a:p>
            <a:pPr lvl="0"/>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en-US" sz="1600" dirty="0" smtClean="0">
                <a:solidFill>
                  <a:srgbClr val="FF0000"/>
                </a:solidFill>
                <a:latin typeface="Calibri" pitchFamily="34" charset="0"/>
              </a:rPr>
              <a:t/>
            </a:r>
            <a:br>
              <a:rPr lang="en-US"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solidFill>
                  <a:srgbClr val="FF0000"/>
                </a:solidFill>
                <a:latin typeface="Calibri" pitchFamily="34" charset="0"/>
              </a:rPr>
              <a:t/>
            </a:r>
            <a:br>
              <a:rPr lang="ru-RU" sz="1600" dirty="0" smtClean="0">
                <a:solidFill>
                  <a:srgbClr val="FF0000"/>
                </a:solidFill>
                <a:latin typeface="Calibri" pitchFamily="34" charset="0"/>
              </a:rPr>
            </a:b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en-US" sz="6600" dirty="0" smtClean="0">
                <a:solidFill>
                  <a:srgbClr val="FF0000"/>
                </a:solidFill>
                <a:latin typeface="Calibri" pitchFamily="34" charset="0"/>
              </a:rPr>
              <a:t/>
            </a:r>
            <a:br>
              <a:rPr lang="en-US"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r>
              <a:rPr lang="ru-RU" sz="6600" dirty="0" smtClean="0">
                <a:solidFill>
                  <a:srgbClr val="FF0000"/>
                </a:solidFill>
                <a:latin typeface="Calibri" pitchFamily="34" charset="0"/>
              </a:rPr>
              <a:t/>
            </a:r>
            <a:br>
              <a:rPr lang="ru-RU" sz="6600" dirty="0" smtClean="0">
                <a:solidFill>
                  <a:srgbClr val="FF0000"/>
                </a:solidFill>
                <a:latin typeface="Calibri" pitchFamily="34" charset="0"/>
              </a:rPr>
            </a:br>
            <a:endParaRPr lang="ru-RU" dirty="0">
              <a:solidFill>
                <a:srgbClr val="92D050"/>
              </a:solidFill>
              <a:latin typeface="Calibri" pitchFamily="34" charset="0"/>
            </a:endParaRPr>
          </a:p>
        </p:txBody>
      </p:sp>
      <p:sp>
        <p:nvSpPr>
          <p:cNvPr id="12" name="Прямоугольник 11"/>
          <p:cNvSpPr/>
          <p:nvPr/>
        </p:nvSpPr>
        <p:spPr>
          <a:xfrm>
            <a:off x="142844" y="-495151"/>
            <a:ext cx="8501122" cy="8956298"/>
          </a:xfrm>
          <a:prstGeom prst="rect">
            <a:avLst/>
          </a:prstGeom>
        </p:spPr>
        <p:txBody>
          <a:bodyPr wrap="square">
            <a:spAutoFit/>
          </a:bodyPr>
          <a:lstStyle/>
          <a:p>
            <a:r>
              <a:rPr lang="ru-RU" dirty="0" smtClean="0"/>
              <a:t/>
            </a:r>
            <a:br>
              <a:rPr lang="ru-RU" dirty="0" smtClean="0"/>
            </a:br>
            <a:r>
              <a:rPr lang="ru-RU" dirty="0" smtClean="0"/>
              <a:t/>
            </a:r>
            <a:br>
              <a:rPr lang="ru-RU" dirty="0" smtClean="0"/>
            </a:br>
            <a:endParaRPr lang="ru-RU" dirty="0" smtClean="0"/>
          </a:p>
          <a:p>
            <a:r>
              <a:rPr lang="ru-RU" sz="2800" b="1" dirty="0" smtClean="0">
                <a:solidFill>
                  <a:srgbClr val="0000FF"/>
                </a:solidFill>
              </a:rPr>
              <a:t>                </a:t>
            </a:r>
            <a:r>
              <a:rPr lang="ru-RU" sz="2800" b="1" dirty="0" err="1" smtClean="0">
                <a:solidFill>
                  <a:srgbClr val="FF0000"/>
                </a:solidFill>
              </a:rPr>
              <a:t>Здоровьесберегающие</a:t>
            </a:r>
            <a:r>
              <a:rPr lang="ru-RU" sz="2800" b="1" dirty="0" smtClean="0">
                <a:solidFill>
                  <a:srgbClr val="FF0000"/>
                </a:solidFill>
              </a:rPr>
              <a:t> технологии</a:t>
            </a:r>
            <a:r>
              <a:rPr lang="ru-RU" sz="2800" b="1" dirty="0" smtClean="0"/>
              <a:t>  </a:t>
            </a:r>
          </a:p>
          <a:p>
            <a:r>
              <a:rPr lang="ru-RU" sz="2800" b="1" dirty="0" smtClean="0"/>
              <a:t>   </a:t>
            </a:r>
            <a:r>
              <a:rPr lang="ru-RU" sz="2800" b="1" dirty="0" smtClean="0">
                <a:solidFill>
                  <a:srgbClr val="0000FF"/>
                </a:solidFill>
              </a:rPr>
              <a:t>                         Физкультминутка</a:t>
            </a:r>
          </a:p>
          <a:p>
            <a:r>
              <a:rPr lang="ru-RU" sz="2800" dirty="0" smtClean="0">
                <a:solidFill>
                  <a:srgbClr val="0000FF"/>
                </a:solidFill>
              </a:rPr>
              <a:t>                          </a:t>
            </a:r>
            <a:r>
              <a:rPr lang="en-US" sz="2800" b="1" dirty="0" smtClean="0">
                <a:solidFill>
                  <a:srgbClr val="0000FF"/>
                </a:solidFill>
              </a:rPr>
              <a:t>Hands on shoulders,</a:t>
            </a:r>
            <a:r>
              <a:rPr lang="ru-RU" sz="2800" b="1" dirty="0" smtClean="0">
                <a:solidFill>
                  <a:srgbClr val="0000FF"/>
                </a:solidFill>
              </a:rPr>
              <a:t>                 </a:t>
            </a:r>
            <a:r>
              <a:rPr lang="en-US" sz="2800" b="1" dirty="0" smtClean="0">
                <a:solidFill>
                  <a:srgbClr val="0000FF"/>
                </a:solidFill>
              </a:rPr>
              <a:t>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Hands on knees.</a:t>
            </a:r>
            <a:r>
              <a:rPr lang="en-US" sz="2800" b="1" i="1" dirty="0" smtClean="0">
                <a:solidFill>
                  <a:srgbClr val="0000FF"/>
                </a:solidFill>
              </a:rPr>
              <a:t> </a:t>
            </a:r>
            <a:r>
              <a:rPr lang="en-US" sz="2800" b="1" dirty="0" smtClean="0">
                <a:solidFill>
                  <a:srgbClr val="0000FF"/>
                </a:solidFill>
              </a:rPr>
              <a:t>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Hands behind you,</a:t>
            </a:r>
            <a:r>
              <a:rPr lang="en-US" sz="2800" b="1" i="1" dirty="0" smtClean="0">
                <a:solidFill>
                  <a:srgbClr val="0000FF"/>
                </a:solidFill>
              </a:rPr>
              <a:t> </a:t>
            </a:r>
            <a:r>
              <a:rPr lang="en-US" sz="2800" b="1" dirty="0" smtClean="0">
                <a:solidFill>
                  <a:srgbClr val="0000FF"/>
                </a:solidFill>
              </a:rPr>
              <a:t>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if you please;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Touch your shoulders,</a:t>
            </a:r>
            <a:r>
              <a:rPr lang="en-US" sz="2800" b="1" i="1" dirty="0" smtClean="0">
                <a:solidFill>
                  <a:srgbClr val="0000FF"/>
                </a:solidFill>
              </a:rPr>
              <a:t> </a:t>
            </a:r>
            <a:r>
              <a:rPr lang="en-US" sz="2800" b="1" dirty="0" smtClean="0">
                <a:solidFill>
                  <a:srgbClr val="0000FF"/>
                </a:solidFill>
              </a:rPr>
              <a:t>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Now your nose,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Hands up high in the air,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Down at your sides,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and touch your hair;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Hands up high as before,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Now clap your hands, </a:t>
            </a:r>
            <a:endParaRPr lang="ru-RU" sz="2800" b="1" dirty="0" smtClean="0">
              <a:solidFill>
                <a:srgbClr val="0000FF"/>
              </a:solidFill>
            </a:endParaRPr>
          </a:p>
          <a:p>
            <a:r>
              <a:rPr lang="ru-RU" sz="2800" b="1" dirty="0" smtClean="0">
                <a:solidFill>
                  <a:srgbClr val="0000FF"/>
                </a:solidFill>
              </a:rPr>
              <a:t>                          </a:t>
            </a:r>
            <a:r>
              <a:rPr lang="en-US" sz="2800" b="1" dirty="0" smtClean="0">
                <a:solidFill>
                  <a:srgbClr val="0000FF"/>
                </a:solidFill>
              </a:rPr>
              <a:t>one-two-three-four!</a:t>
            </a:r>
            <a:endParaRPr lang="ru-RU" sz="2800" b="1" dirty="0" smtClean="0">
              <a:solidFill>
                <a:srgbClr val="0000FF"/>
              </a:solidFill>
            </a:endParaRPr>
          </a:p>
          <a:p>
            <a:endParaRPr lang="ru-RU" sz="2800" b="1" dirty="0" smtClean="0">
              <a:solidFill>
                <a:srgbClr val="FF0000"/>
              </a:solidFill>
            </a:endParaRPr>
          </a:p>
          <a:p>
            <a:endParaRPr lang="ru-RU" sz="2800" b="1" dirty="0" smtClean="0">
              <a:solidFill>
                <a:srgbClr val="FF0000"/>
              </a:solidFill>
            </a:endParaRPr>
          </a:p>
          <a:p>
            <a:r>
              <a:rPr lang="ru-RU" sz="2800" b="1" dirty="0" smtClean="0">
                <a:solidFill>
                  <a:srgbClr val="0000FF"/>
                </a:solidFill>
              </a:rPr>
              <a:t/>
            </a:r>
            <a:br>
              <a:rPr lang="ru-RU" sz="2800" b="1" dirty="0" smtClean="0">
                <a:solidFill>
                  <a:srgbClr val="0000FF"/>
                </a:solidFill>
              </a:rPr>
            </a:br>
            <a:endParaRPr lang="ru-RU" sz="2800" b="1" dirty="0">
              <a:solidFill>
                <a:srgbClr val="0000FF"/>
              </a:solidFill>
            </a:endParaRPr>
          </a:p>
        </p:txBody>
      </p:sp>
    </p:spTree>
    <p:extLst>
      <p:ext uri="{BB962C8B-B14F-4D97-AF65-F5344CB8AC3E}">
        <p14:creationId xmlns:p14="http://schemas.microsoft.com/office/powerpoint/2010/main" xmlns="" val="2159956785"/>
      </p:ext>
    </p:extLst>
  </p:cSld>
  <p:clrMapOvr>
    <a:masterClrMapping/>
  </p:clrMapOvr>
  <p:transition advTm="2761"/>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3141</TotalTime>
  <Words>165</Words>
  <Application>Microsoft Office PowerPoint</Application>
  <PresentationFormat>Экран (4:3)</PresentationFormat>
  <Paragraphs>397</Paragraphs>
  <Slides>24</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Выводы     </vt:lpstr>
      <vt:lpstr>   </vt:lpstr>
      <vt:lpstr>                                                </vt:lpstr>
      <vt:lpstr>                                                </vt:lpstr>
      <vt:lpstr>                                       СПАСИБО!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Пользователь</cp:lastModifiedBy>
  <cp:revision>340</cp:revision>
  <dcterms:created xsi:type="dcterms:W3CDTF">2013-01-05T06:14:07Z</dcterms:created>
  <dcterms:modified xsi:type="dcterms:W3CDTF">2021-07-31T10:54:51Z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1994872</vt:lpwstr>
  </property>
  <property fmtid="{D5CDD505-2E9C-101B-9397-08002B2CF9AE}" pid="3" name="NXPowerLiteSettings">
    <vt:lpwstr>F7000400038000</vt:lpwstr>
  </property>
  <property fmtid="{D5CDD505-2E9C-101B-9397-08002B2CF9AE}" pid="4" name="NXPowerLiteVersion">
    <vt:lpwstr>D5.0.3</vt:lpwstr>
  </property>
</Properties>
</file>