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58" r:id="rId4"/>
    <p:sldId id="268" r:id="rId5"/>
    <p:sldId id="261" r:id="rId6"/>
    <p:sldId id="260" r:id="rId7"/>
    <p:sldId id="263" r:id="rId8"/>
    <p:sldId id="262" r:id="rId9"/>
    <p:sldId id="267" r:id="rId10"/>
    <p:sldId id="264" r:id="rId11"/>
    <p:sldId id="265" r:id="rId12"/>
    <p:sldId id="272" r:id="rId13"/>
    <p:sldId id="269" r:id="rId14"/>
    <p:sldId id="266" r:id="rId15"/>
    <p:sldId id="271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6CDD7-047D-410B-9DAB-82E99BE43FCE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DC09D-5678-46D4-A9FF-DD4FE3469B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581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DC09D-5678-46D4-A9FF-DD4FE3469B99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260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83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41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75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849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590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963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1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49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494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9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967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0F178-ED45-4778-B789-5E16D1ACF5EA}" type="datetimeFigureOut">
              <a:rPr lang="ru-RU" smtClean="0"/>
              <a:t>21.09.2023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731AE-3EAA-492E-8565-EEA0400B30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112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69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099" y="120682"/>
            <a:ext cx="4793055" cy="1325563"/>
          </a:xfrm>
        </p:spPr>
        <p:txBody>
          <a:bodyPr/>
          <a:lstStyle/>
          <a:p>
            <a:r>
              <a:rPr lang="ru-RU" dirty="0" smtClean="0"/>
              <a:t>Решим задачу.</a:t>
            </a:r>
            <a:br>
              <a:rPr lang="ru-RU" dirty="0" smtClean="0"/>
            </a:br>
            <a:r>
              <a:rPr lang="ru-RU" dirty="0" smtClean="0"/>
              <a:t> Карта №2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86804" y="120682"/>
            <a:ext cx="4472412" cy="6624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latin typeface="+mj-lt"/>
                <a:ea typeface="+mj-ea"/>
                <a:cs typeface="+mj-cs"/>
              </a:rPr>
              <a:t>Измерьте по карте №2 </a:t>
            </a:r>
            <a:r>
              <a:rPr lang="ru-RU" sz="4400" b="1" dirty="0">
                <a:latin typeface="+mj-lt"/>
                <a:ea typeface="+mj-ea"/>
                <a:cs typeface="+mj-cs"/>
              </a:rPr>
              <a:t>расстояние от Одоева</a:t>
            </a:r>
            <a:r>
              <a:rPr lang="ru-RU" sz="4400" dirty="0">
                <a:latin typeface="+mj-lt"/>
                <a:ea typeface="+mj-ea"/>
                <a:cs typeface="+mj-cs"/>
              </a:rPr>
              <a:t> </a:t>
            </a:r>
            <a:r>
              <a:rPr lang="ru-RU" sz="4400" b="1" dirty="0">
                <a:latin typeface="+mj-lt"/>
                <a:ea typeface="+mj-ea"/>
                <a:cs typeface="+mj-cs"/>
              </a:rPr>
              <a:t>через Тулу до Венева </a:t>
            </a:r>
            <a:r>
              <a:rPr lang="ru-RU" sz="4400" dirty="0">
                <a:latin typeface="+mj-lt"/>
                <a:ea typeface="+mj-ea"/>
                <a:cs typeface="+mj-cs"/>
              </a:rPr>
              <a:t>и </a:t>
            </a:r>
            <a:r>
              <a:rPr lang="ru-RU" sz="4400" b="1" dirty="0">
                <a:latin typeface="+mj-lt"/>
                <a:ea typeface="+mj-ea"/>
                <a:cs typeface="+mj-cs"/>
              </a:rPr>
              <a:t>вычислите </a:t>
            </a:r>
            <a:r>
              <a:rPr lang="ru-RU" sz="4400" dirty="0">
                <a:latin typeface="+mj-lt"/>
                <a:ea typeface="+mj-ea"/>
                <a:cs typeface="+mj-cs"/>
              </a:rPr>
              <a:t>действительную </a:t>
            </a:r>
            <a:r>
              <a:rPr lang="ru-RU" sz="4400" b="1" dirty="0">
                <a:latin typeface="+mj-lt"/>
                <a:ea typeface="+mj-ea"/>
                <a:cs typeface="+mj-cs"/>
              </a:rPr>
              <a:t>протяженность</a:t>
            </a:r>
            <a:r>
              <a:rPr lang="ru-RU" sz="4400" dirty="0">
                <a:latin typeface="+mj-lt"/>
                <a:ea typeface="+mj-ea"/>
                <a:cs typeface="+mj-cs"/>
              </a:rPr>
              <a:t> Тульской засечной черты.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58" t="9241" r="7535" b="17624"/>
          <a:stretch/>
        </p:blipFill>
        <p:spPr>
          <a:xfrm>
            <a:off x="199177" y="1835094"/>
            <a:ext cx="6731380" cy="403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0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668"/>
            <a:ext cx="12192000" cy="503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6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255" y="20400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Исторические факты</a:t>
            </a:r>
            <a:br>
              <a:rPr lang="ru-RU" b="1" dirty="0" smtClean="0"/>
            </a:br>
            <a:r>
              <a:rPr lang="ru-RU" b="1" dirty="0">
                <a:solidFill>
                  <a:schemeClr val="bg2"/>
                </a:solidFill>
              </a:rPr>
              <a:t>В</a:t>
            </a:r>
            <a:r>
              <a:rPr lang="ru-RU" b="1" dirty="0" smtClean="0">
                <a:solidFill>
                  <a:schemeClr val="bg2"/>
                </a:solidFill>
              </a:rPr>
              <a:t>идео</a:t>
            </a:r>
            <a:r>
              <a:rPr lang="en-US" b="1" dirty="0" smtClean="0">
                <a:solidFill>
                  <a:schemeClr val="bg2"/>
                </a:solidFill>
              </a:rPr>
              <a:t> 3 </a:t>
            </a:r>
            <a:r>
              <a:rPr lang="ru-RU" b="1" dirty="0" smtClean="0">
                <a:solidFill>
                  <a:schemeClr val="bg2"/>
                </a:solidFill>
              </a:rPr>
              <a:t>(включается отдельно)</a:t>
            </a:r>
            <a:endParaRPr lang="ru-RU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71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160" t="396" r="160" b="9307"/>
          <a:stretch/>
        </p:blipFill>
        <p:spPr>
          <a:xfrm>
            <a:off x="94962" y="-1"/>
            <a:ext cx="6211237" cy="679009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63350" y="365124"/>
            <a:ext cx="5528650" cy="6424973"/>
          </a:xfrm>
        </p:spPr>
        <p:txBody>
          <a:bodyPr/>
          <a:lstStyle/>
          <a:p>
            <a:r>
              <a:rPr lang="ru-RU" dirty="0"/>
              <a:t>Длина Белгородской черты </a:t>
            </a:r>
            <a:r>
              <a:rPr lang="ru-RU" b="1" dirty="0"/>
              <a:t>по карте масштаба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1:4 </a:t>
            </a:r>
            <a:r>
              <a:rPr lang="ru-RU" dirty="0"/>
              <a:t>000 000 – </a:t>
            </a:r>
            <a:r>
              <a:rPr lang="ru-RU" b="1" dirty="0"/>
              <a:t>26,6 </a:t>
            </a:r>
            <a:r>
              <a:rPr lang="ru-RU" dirty="0"/>
              <a:t>см. Вычислите </a:t>
            </a:r>
            <a:r>
              <a:rPr lang="ru-RU" b="1" dirty="0"/>
              <a:t>длину</a:t>
            </a:r>
            <a:r>
              <a:rPr lang="ru-RU" dirty="0"/>
              <a:t> этой черты.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74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ЕГЭ по истории. Задание №19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400" dirty="0">
                <a:latin typeface="+mj-lt"/>
                <a:ea typeface="+mj-ea"/>
                <a:cs typeface="+mj-cs"/>
              </a:rPr>
              <a:t>Используя знания по истории России, раскройте смысл понятия </a:t>
            </a:r>
            <a:r>
              <a:rPr lang="ru-RU" sz="4400" b="1" dirty="0">
                <a:latin typeface="+mj-lt"/>
                <a:ea typeface="+mj-ea"/>
                <a:cs typeface="+mj-cs"/>
              </a:rPr>
              <a:t>«засечная черта». </a:t>
            </a:r>
            <a:endParaRPr lang="ru-RU" sz="4400" b="1" dirty="0" smtClean="0"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Приведите </a:t>
            </a:r>
            <a:r>
              <a:rPr lang="ru-RU" sz="4400" dirty="0">
                <a:latin typeface="+mj-lt"/>
                <a:ea typeface="+mj-ea"/>
                <a:cs typeface="+mj-cs"/>
              </a:rPr>
              <a:t>один </a:t>
            </a:r>
            <a:r>
              <a:rPr lang="ru-RU" sz="4400" b="1" i="1" dirty="0">
                <a:latin typeface="+mj-lt"/>
                <a:ea typeface="+mj-ea"/>
                <a:cs typeface="+mj-cs"/>
              </a:rPr>
              <a:t>исторический факт,</a:t>
            </a:r>
            <a:r>
              <a:rPr lang="ru-RU" sz="4400" dirty="0">
                <a:latin typeface="+mj-lt"/>
                <a:ea typeface="+mj-ea"/>
                <a:cs typeface="+mj-cs"/>
              </a:rPr>
              <a:t> конкретизирующий данное понятие применительно к истории России. </a:t>
            </a:r>
            <a:endParaRPr lang="ru-RU" sz="4400" dirty="0" smtClean="0"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ru-RU" sz="3900" i="1" dirty="0" smtClean="0">
                <a:latin typeface="+mj-lt"/>
                <a:ea typeface="+mj-ea"/>
                <a:cs typeface="+mj-cs"/>
              </a:rPr>
              <a:t>Приведенный </a:t>
            </a:r>
            <a:r>
              <a:rPr lang="ru-RU" sz="3900" i="1" dirty="0">
                <a:latin typeface="+mj-lt"/>
                <a:ea typeface="+mj-ea"/>
                <a:cs typeface="+mj-cs"/>
              </a:rPr>
              <a:t>факт не должен содержаться в данном Вами определении понятия.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9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Например,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Засечные черты – укрепленные позиции (линии) на южных и восточных границах России, строившиеся в XVI-XVII вв. так, чтобы их невозможно было преодолеть </a:t>
            </a:r>
            <a:r>
              <a:rPr lang="ru-RU" dirty="0" smtClean="0"/>
              <a:t>неожиданно.</a:t>
            </a:r>
          </a:p>
          <a:p>
            <a:pPr algn="just"/>
            <a:endParaRPr lang="ru-RU" dirty="0" smtClean="0"/>
          </a:p>
          <a:p>
            <a:pPr algn="just"/>
            <a:r>
              <a:rPr lang="ru-RU" b="1" dirty="0" smtClean="0"/>
              <a:t>Факт</a:t>
            </a:r>
            <a:r>
              <a:rPr lang="ru-RU" dirty="0" smtClean="0"/>
              <a:t>. Засеки </a:t>
            </a:r>
            <a:r>
              <a:rPr lang="ru-RU" dirty="0"/>
              <a:t>носили названия по тем городам, которые были самыми важными в их обороне: Белгородская, </a:t>
            </a:r>
            <a:r>
              <a:rPr lang="ru-RU" dirty="0" err="1"/>
              <a:t>Изюмская</a:t>
            </a:r>
            <a:r>
              <a:rPr lang="ru-RU" dirty="0"/>
              <a:t> и др.</a:t>
            </a:r>
          </a:p>
          <a:p>
            <a:pPr marL="0" indent="0" algn="just">
              <a:buNone/>
            </a:pPr>
            <a:r>
              <a:rPr lang="ru-RU" dirty="0" smtClean="0"/>
              <a:t>Или </a:t>
            </a:r>
          </a:p>
          <a:p>
            <a:pPr algn="just"/>
            <a:r>
              <a:rPr lang="ru-RU" dirty="0" smtClean="0"/>
              <a:t>Больше </a:t>
            </a:r>
            <a:r>
              <a:rPr lang="ru-RU" dirty="0"/>
              <a:t>всего засечных черт возводилось на южных границах против набегов войск крымского хана</a:t>
            </a:r>
          </a:p>
        </p:txBody>
      </p:sp>
    </p:spTree>
    <p:extLst>
      <p:ext uri="{BB962C8B-B14F-4D97-AF65-F5344CB8AC3E}">
        <p14:creationId xmlns:p14="http://schemas.microsoft.com/office/powerpoint/2010/main" val="90956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 smtClean="0"/>
              <a:t>Значение </a:t>
            </a:r>
            <a:r>
              <a:rPr lang="ru-RU" b="1" dirty="0"/>
              <a:t>засечной черты </a:t>
            </a:r>
            <a:r>
              <a:rPr lang="ru-RU" b="1" dirty="0" smtClean="0"/>
              <a:t>и крепостей: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1697" y="1191882"/>
            <a:ext cx="10515600" cy="4351338"/>
          </a:xfrm>
        </p:spPr>
        <p:txBody>
          <a:bodyPr/>
          <a:lstStyle/>
          <a:p>
            <a:r>
              <a:rPr lang="ru-RU" sz="4000" dirty="0" smtClean="0"/>
              <a:t>защищала </a:t>
            </a:r>
            <a:r>
              <a:rPr lang="ru-RU" sz="4000" dirty="0"/>
              <a:t>границы и жителей приграничных рубежей;</a:t>
            </a:r>
          </a:p>
          <a:p>
            <a:r>
              <a:rPr lang="ru-RU" sz="4000" dirty="0" smtClean="0"/>
              <a:t>удерживала </a:t>
            </a:r>
            <a:r>
              <a:rPr lang="ru-RU" sz="4000" dirty="0"/>
              <a:t>неприятеля, позволяя мобилизовать силы против него.</a:t>
            </a:r>
          </a:p>
          <a:p>
            <a:r>
              <a:rPr lang="ru-RU" sz="4000" dirty="0" smtClean="0"/>
              <a:t>по мере </a:t>
            </a:r>
            <a:r>
              <a:rPr lang="ru-RU" sz="4000" dirty="0"/>
              <a:t>разрастания территории государства </a:t>
            </a:r>
            <a:r>
              <a:rPr lang="ru-RU" sz="4000" dirty="0" smtClean="0"/>
              <a:t>вокруг </a:t>
            </a:r>
            <a:r>
              <a:rPr lang="ru-RU" sz="4000" dirty="0"/>
              <a:t>крепостей появлялись </a:t>
            </a:r>
            <a:r>
              <a:rPr lang="ru-RU" sz="4000" dirty="0" smtClean="0"/>
              <a:t>посады </a:t>
            </a:r>
            <a:r>
              <a:rPr lang="ru-RU" sz="4000" dirty="0"/>
              <a:t>и потом города.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74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025" y="1939060"/>
            <a:ext cx="7514047" cy="3461093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О чем пойдет речь?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4014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Граница</a:t>
            </a:r>
            <a:r>
              <a:rPr lang="ru-RU" dirty="0" smtClean="0"/>
              <a:t> – это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94647" y="1611516"/>
            <a:ext cx="9804902" cy="2265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Bef>
                <a:spcPts val="15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ru-RU" sz="4400" dirty="0">
                <a:latin typeface="+mj-lt"/>
                <a:ea typeface="+mj-ea"/>
                <a:cs typeface="+mj-cs"/>
              </a:rPr>
              <a:t>условная линия, определяющая пределы государственной территории, разделяющая смежные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340174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4"/>
            <a:ext cx="10958465" cy="582744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Тема урока: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b="1" dirty="0" smtClean="0"/>
              <a:t>От </a:t>
            </a:r>
            <a:r>
              <a:rPr lang="ru-RU" b="1" dirty="0"/>
              <a:t>засечных черт к государственной границе.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Значение </a:t>
            </a:r>
            <a:r>
              <a:rPr lang="ru-RU" b="1" dirty="0"/>
              <a:t>пограничных регионов в истории </a:t>
            </a:r>
            <a:r>
              <a:rPr lang="ru-RU" b="1" dirty="0" smtClean="0"/>
              <a:t>России».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4507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628" y="195853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/>
              <a:t>Что такое Засечная черта?</a:t>
            </a:r>
            <a:br>
              <a:rPr lang="ru-RU" b="1" dirty="0" smtClean="0"/>
            </a:br>
            <a:r>
              <a:rPr lang="ru-RU" b="1" dirty="0" smtClean="0">
                <a:solidFill>
                  <a:schemeClr val="bg2"/>
                </a:solidFill>
              </a:rPr>
              <a:t>Видео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smtClean="0">
                <a:solidFill>
                  <a:schemeClr val="bg2"/>
                </a:solidFill>
              </a:rPr>
              <a:t>1 </a:t>
            </a:r>
            <a:r>
              <a:rPr lang="ru-RU" b="1" dirty="0" smtClean="0">
                <a:solidFill>
                  <a:schemeClr val="bg2"/>
                </a:solidFill>
              </a:rPr>
              <a:t>(включается отдельно)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00129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67898" y="653489"/>
            <a:ext cx="9678153" cy="516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Bef>
                <a:spcPts val="1500"/>
              </a:spcBef>
              <a:spcAft>
                <a:spcPts val="800"/>
              </a:spcAft>
              <a:tabLst>
                <a:tab pos="457200" algn="l"/>
              </a:tabLst>
            </a:pPr>
            <a:r>
              <a:rPr lang="ru-RU" sz="4400" b="1" dirty="0">
                <a:latin typeface="+mj-lt"/>
                <a:ea typeface="+mj-ea"/>
                <a:cs typeface="+mj-cs"/>
              </a:rPr>
              <a:t>Засечные </a:t>
            </a:r>
            <a:r>
              <a:rPr lang="ru-RU" sz="4400" b="1" dirty="0" smtClean="0">
                <a:latin typeface="+mj-lt"/>
                <a:ea typeface="+mj-ea"/>
                <a:cs typeface="+mj-cs"/>
              </a:rPr>
              <a:t>черты (засека)</a:t>
            </a:r>
            <a:r>
              <a:rPr lang="ru-RU" sz="4400" dirty="0">
                <a:latin typeface="+mj-lt"/>
                <a:ea typeface="+mj-ea"/>
                <a:cs typeface="+mj-cs"/>
              </a:rPr>
              <a:t> – 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это укрепленные </a:t>
            </a:r>
            <a:r>
              <a:rPr lang="ru-RU" sz="4400" dirty="0">
                <a:latin typeface="+mj-lt"/>
                <a:ea typeface="+mj-ea"/>
                <a:cs typeface="+mj-cs"/>
              </a:rPr>
              <a:t>линии на границах России, представлявшие собой комплекс лесных засек, опорных крепостей, рвов и валов на небезопасных 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участках, чтобы задержать врагов.</a:t>
            </a:r>
            <a:endParaRPr lang="ru-RU" sz="4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82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0917" y="144856"/>
            <a:ext cx="4919804" cy="1310442"/>
          </a:xfrm>
        </p:spPr>
        <p:txBody>
          <a:bodyPr/>
          <a:lstStyle/>
          <a:p>
            <a:r>
              <a:rPr lang="ru-RU" dirty="0" smtClean="0"/>
              <a:t>Решим задачу. Карта №1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0917" y="1620571"/>
            <a:ext cx="5499225" cy="437282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4400" dirty="0" smtClean="0">
                <a:latin typeface="+mj-lt"/>
                <a:ea typeface="+mj-ea"/>
                <a:cs typeface="+mj-cs"/>
              </a:rPr>
              <a:t>Линия частокола, </a:t>
            </a:r>
            <a:r>
              <a:rPr lang="ru-RU" sz="4400" dirty="0">
                <a:latin typeface="+mj-lt"/>
                <a:ea typeface="+mj-ea"/>
                <a:cs typeface="+mj-cs"/>
              </a:rPr>
              <a:t>вбитого в дно Оки 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проходила от </a:t>
            </a:r>
            <a:r>
              <a:rPr lang="ru-RU" sz="4400" dirty="0">
                <a:latin typeface="+mj-lt"/>
                <a:ea typeface="+mj-ea"/>
                <a:cs typeface="+mj-cs"/>
              </a:rPr>
              <a:t>Серпухова до </a:t>
            </a:r>
            <a:r>
              <a:rPr lang="ru-RU" sz="4400" dirty="0" smtClean="0">
                <a:latin typeface="+mj-lt"/>
                <a:ea typeface="+mj-ea"/>
                <a:cs typeface="+mj-cs"/>
              </a:rPr>
              <a:t>Калуги.</a:t>
            </a:r>
          </a:p>
          <a:p>
            <a:pPr marL="0" indent="0">
              <a:buNone/>
            </a:pPr>
            <a:endParaRPr lang="ru-RU" sz="4400" dirty="0" smtClean="0">
              <a:latin typeface="+mj-lt"/>
              <a:ea typeface="+mj-ea"/>
              <a:cs typeface="+mj-cs"/>
            </a:endParaRPr>
          </a:p>
          <a:p>
            <a:pPr marL="0" indent="0" algn="just">
              <a:buNone/>
            </a:pPr>
            <a:r>
              <a:rPr lang="ru-RU" sz="4400" b="1" dirty="0" smtClean="0">
                <a:latin typeface="+mj-lt"/>
                <a:ea typeface="+mj-ea"/>
                <a:cs typeface="+mj-cs"/>
              </a:rPr>
              <a:t>Определите </a:t>
            </a:r>
            <a:r>
              <a:rPr lang="ru-RU" sz="4400" b="1" dirty="0">
                <a:latin typeface="+mj-lt"/>
                <a:ea typeface="+mj-ea"/>
                <a:cs typeface="+mj-cs"/>
              </a:rPr>
              <a:t>длину </a:t>
            </a:r>
            <a:r>
              <a:rPr lang="ru-RU" sz="4400" dirty="0">
                <a:latin typeface="+mj-lt"/>
                <a:ea typeface="+mj-ea"/>
                <a:cs typeface="+mj-cs"/>
              </a:rPr>
              <a:t>этого частокола </a:t>
            </a:r>
            <a:r>
              <a:rPr lang="ru-RU" sz="4400" b="1" dirty="0">
                <a:latin typeface="+mj-lt"/>
                <a:ea typeface="+mj-ea"/>
                <a:cs typeface="+mj-cs"/>
              </a:rPr>
              <a:t>по карте №1.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54" t="2772" r="1100" b="7062"/>
          <a:stretch/>
        </p:blipFill>
        <p:spPr>
          <a:xfrm>
            <a:off x="6518495" y="-94105"/>
            <a:ext cx="5386813" cy="65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541"/>
            <a:ext cx="12192000" cy="501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665" y="20852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В чем значение таких укреплений</a:t>
            </a:r>
            <a:r>
              <a:rPr lang="ru-RU" b="1" dirty="0" smtClean="0"/>
              <a:t>?</a:t>
            </a:r>
            <a:br>
              <a:rPr lang="ru-RU" b="1" dirty="0" smtClean="0"/>
            </a:br>
            <a:r>
              <a:rPr lang="ru-RU" b="1" dirty="0" smtClean="0">
                <a:solidFill>
                  <a:schemeClr val="bg2"/>
                </a:solidFill>
              </a:rPr>
              <a:t>Видео</a:t>
            </a:r>
            <a:r>
              <a:rPr lang="en-US" b="1" dirty="0" smtClean="0">
                <a:solidFill>
                  <a:schemeClr val="bg2"/>
                </a:solidFill>
              </a:rPr>
              <a:t> </a:t>
            </a:r>
            <a:r>
              <a:rPr lang="en-US" b="1" dirty="0" smtClean="0">
                <a:solidFill>
                  <a:schemeClr val="bg2"/>
                </a:solidFill>
              </a:rPr>
              <a:t>2</a:t>
            </a:r>
            <a:r>
              <a:rPr lang="ru-RU" b="1" dirty="0" smtClean="0">
                <a:solidFill>
                  <a:schemeClr val="bg2"/>
                </a:solidFill>
              </a:rPr>
              <a:t> (включается отдельно)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0422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182</Words>
  <Application>Microsoft Office PowerPoint</Application>
  <PresentationFormat>Широкоэкранный</PresentationFormat>
  <Paragraphs>31</Paragraphs>
  <Slides>16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 </vt:lpstr>
      <vt:lpstr>О чем пойдет речь?</vt:lpstr>
      <vt:lpstr>Граница – это </vt:lpstr>
      <vt:lpstr>Тема урока: «От засечных черт к государственной границе.  Значение пограничных регионов в истории России».</vt:lpstr>
      <vt:lpstr>Что такое Засечная черта? Видео 1 (включается отдельно)</vt:lpstr>
      <vt:lpstr>Презентация PowerPoint</vt:lpstr>
      <vt:lpstr>Решим задачу. Карта №1</vt:lpstr>
      <vt:lpstr>Презентация PowerPoint</vt:lpstr>
      <vt:lpstr>В чем значение таких укреплений? Видео 2 (включается отдельно)</vt:lpstr>
      <vt:lpstr>Решим задачу.  Карта №2</vt:lpstr>
      <vt:lpstr>Презентация PowerPoint</vt:lpstr>
      <vt:lpstr>Исторические факты Видео 3 (включается отдельно)</vt:lpstr>
      <vt:lpstr>Длина Белгородской черты по карте масштаба  1:4 000 000 – 26,6 см. Вычислите длину этой черты. </vt:lpstr>
      <vt:lpstr>ЕГЭ по истории. Задание №19</vt:lpstr>
      <vt:lpstr>Например, </vt:lpstr>
      <vt:lpstr>Значение засечной черты и крепостей: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чем пойдет речь?</dc:title>
  <dc:creator>Tatyana</dc:creator>
  <cp:lastModifiedBy>Tatyana</cp:lastModifiedBy>
  <cp:revision>30</cp:revision>
  <dcterms:created xsi:type="dcterms:W3CDTF">2023-09-14T16:59:18Z</dcterms:created>
  <dcterms:modified xsi:type="dcterms:W3CDTF">2023-09-21T15:34:49Z</dcterms:modified>
</cp:coreProperties>
</file>