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0" r:id="rId1"/>
  </p:sldMasterIdLst>
  <p:notesMasterIdLst>
    <p:notesMasterId r:id="rId29"/>
  </p:notesMasterIdLst>
  <p:sldIdLst>
    <p:sldId id="523" r:id="rId2"/>
    <p:sldId id="389" r:id="rId3"/>
    <p:sldId id="524" r:id="rId4"/>
    <p:sldId id="262" r:id="rId5"/>
    <p:sldId id="265" r:id="rId6"/>
    <p:sldId id="525" r:id="rId7"/>
    <p:sldId id="526" r:id="rId8"/>
    <p:sldId id="528" r:id="rId9"/>
    <p:sldId id="529" r:id="rId10"/>
    <p:sldId id="531" r:id="rId11"/>
    <p:sldId id="532" r:id="rId12"/>
    <p:sldId id="534" r:id="rId13"/>
    <p:sldId id="535" r:id="rId14"/>
    <p:sldId id="537" r:id="rId15"/>
    <p:sldId id="538" r:id="rId16"/>
    <p:sldId id="540" r:id="rId17"/>
    <p:sldId id="541" r:id="rId18"/>
    <p:sldId id="543" r:id="rId19"/>
    <p:sldId id="544" r:id="rId20"/>
    <p:sldId id="546" r:id="rId21"/>
    <p:sldId id="547" r:id="rId22"/>
    <p:sldId id="549" r:id="rId23"/>
    <p:sldId id="550" r:id="rId24"/>
    <p:sldId id="552" r:id="rId25"/>
    <p:sldId id="553" r:id="rId26"/>
    <p:sldId id="555" r:id="rId27"/>
    <p:sldId id="556" r:id="rId28"/>
  </p:sldIdLst>
  <p:sldSz cx="9144000" cy="5143500" type="screen16x9"/>
  <p:notesSz cx="6858000" cy="9144000"/>
  <p:embeddedFontLst>
    <p:embeddedFont>
      <p:font typeface="Roboto Slab" panose="020B0604020202020204" charset="0"/>
      <p:regular r:id="rId30"/>
      <p:bold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3901" userDrawn="1">
          <p15:clr>
            <a:srgbClr val="A4A3A4"/>
          </p15:clr>
        </p15:guide>
        <p15:guide id="9" pos="2064" userDrawn="1">
          <p15:clr>
            <a:srgbClr val="A4A3A4"/>
          </p15:clr>
        </p15:guide>
        <p15:guide id="10" pos="3674" userDrawn="1">
          <p15:clr>
            <a:srgbClr val="A4A3A4"/>
          </p15:clr>
        </p15:guide>
        <p15:guide id="13" orient="horz" pos="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688"/>
    <a:srgbClr val="CDEC30"/>
    <a:srgbClr val="4381E5"/>
    <a:srgbClr val="6DE642"/>
    <a:srgbClr val="692507"/>
    <a:srgbClr val="777232"/>
    <a:srgbClr val="222530"/>
    <a:srgbClr val="050607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053" autoAdjust="0"/>
  </p:normalViewPr>
  <p:slideViewPr>
    <p:cSldViewPr snapToGrid="0">
      <p:cViewPr varScale="1">
        <p:scale>
          <a:sx n="152" d="100"/>
          <a:sy n="152" d="100"/>
        </p:scale>
        <p:origin x="546" y="138"/>
      </p:cViewPr>
      <p:guideLst>
        <p:guide orient="horz" pos="237"/>
        <p:guide pos="226"/>
        <p:guide pos="5534"/>
        <p:guide orient="horz" pos="3003"/>
        <p:guide pos="2993"/>
        <p:guide pos="2767"/>
        <p:guide pos="1837"/>
        <p:guide pos="3901"/>
        <p:guide pos="2064"/>
        <p:guide pos="3674"/>
        <p:guide orient="horz" pos="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B41E-17B3-44CE-8E19-FCB63DD51A28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DEFC-839A-4688-A129-6AA2F4833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9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6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E679-DC75-4745-852D-F583D5FA2C9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омпьютер, ноутбук, стол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1938F80D-9BC2-40F8-B79E-948CB8DC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кругленный прямоугольник 18">
            <a:hlinkClick r:id="rId3" action="ppaction://hlinksldjump"/>
            <a:extLst>
              <a:ext uri="{FF2B5EF4-FFF2-40B4-BE49-F238E27FC236}">
                <a16:creationId xmlns:a16="http://schemas.microsoft.com/office/drawing/2014/main" id="{7FD739B4-5219-4DB6-BCA4-0A0728FBFD68}"/>
              </a:ext>
            </a:extLst>
          </p:cNvPr>
          <p:cNvSpPr/>
          <p:nvPr/>
        </p:nvSpPr>
        <p:spPr>
          <a:xfrm>
            <a:off x="1435989" y="3122604"/>
            <a:ext cx="3315399" cy="85740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254000" dist="190500" dir="5400000" sx="90000" sy="90000" algn="t" rotWithShape="0">
              <a:srgbClr val="00206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</a:rPr>
              <a:t>Начать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игру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A5CA4F-30CB-4403-AC76-E7221BE361F6}"/>
              </a:ext>
            </a:extLst>
          </p:cNvPr>
          <p:cNvSpPr/>
          <p:nvPr/>
        </p:nvSpPr>
        <p:spPr>
          <a:xfrm>
            <a:off x="321213" y="859906"/>
            <a:ext cx="5469825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7">
              <a:tabLst>
                <a:tab pos="358775" algn="l"/>
              </a:tabLst>
            </a:pPr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Лицейские годы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Пушкина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4BEB21-6A21-42F4-8C3C-103B9C89929A}"/>
              </a:ext>
            </a:extLst>
          </p:cNvPr>
          <p:cNvSpPr txBox="1"/>
          <p:nvPr/>
        </p:nvSpPr>
        <p:spPr>
          <a:xfrm>
            <a:off x="2248744" y="4418176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1600" u="sng" dirty="0" smtClean="0">
                <a:solidFill>
                  <a:schemeClr val="bg1"/>
                </a:solidFill>
                <a:latin typeface="Roboto Slab"/>
              </a:rPr>
              <a:t>Правила игры</a:t>
            </a:r>
            <a:endParaRPr lang="ru-RU" sz="1600" u="sng" dirty="0">
              <a:solidFill>
                <a:schemeClr val="bg1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1" y="0"/>
            <a:ext cx="46477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734" y="107151"/>
            <a:ext cx="18245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5" y="1191611"/>
            <a:ext cx="4033837" cy="126303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/>
              <a:t>Назовите прозвище сердечного лицейского друга Пушкина?</a:t>
            </a:r>
            <a:endParaRPr lang="ru-RU" sz="2400" dirty="0"/>
          </a:p>
        </p:txBody>
      </p:sp>
      <p:sp>
        <p:nvSpPr>
          <p:cNvPr id="26" name="Прямоугольник: скругленные углы 25">
            <a:hlinkClick r:id="rId2" action="ppaction://hlinksldjump"/>
            <a:extLst>
              <a:ext uri="{FF2B5EF4-FFF2-40B4-BE49-F238E27FC236}">
                <a16:creationId xmlns:a16="http://schemas.microsoft.com/office/drawing/2014/main" id="{1B55CB66-D023-4E5D-9882-A5755A4696B5}"/>
              </a:ext>
            </a:extLst>
          </p:cNvPr>
          <p:cNvSpPr/>
          <p:nvPr/>
        </p:nvSpPr>
        <p:spPr>
          <a:xfrm>
            <a:off x="358773" y="3816669"/>
            <a:ext cx="1577233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04CD314-BF0E-47A8-9803-A4D2DC76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707" y="1166813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7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279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Пущин.Жак.Иван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Великий.Жанно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C74167-05E8-4CBA-A64E-933002039AD8}"/>
              </a:ext>
            </a:extLst>
          </p:cNvPr>
          <p:cNvSpPr/>
          <p:nvPr/>
        </p:nvSpPr>
        <p:spPr>
          <a:xfrm flipH="1">
            <a:off x="358775" y="1191611"/>
            <a:ext cx="4033837" cy="16840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/>
              <a:t>Назовите </a:t>
            </a:r>
            <a:r>
              <a:rPr lang="ru-RU" sz="2400" dirty="0"/>
              <a:t>прозвище сердечного лицейского друга Пушкина?</a:t>
            </a:r>
          </a:p>
          <a:p>
            <a:pPr>
              <a:lnSpc>
                <a:spcPct val="114000"/>
              </a:lnSpc>
            </a:pPr>
            <a:endParaRPr lang="ru-RU" sz="2400" dirty="0"/>
          </a:p>
        </p:txBody>
      </p:sp>
      <p:pic>
        <p:nvPicPr>
          <p:cNvPr id="9" name="Рисунок 8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947" y="107151"/>
            <a:ext cx="1810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5</a:t>
            </a:r>
          </a:p>
        </p:txBody>
      </p:sp>
      <p:sp>
        <p:nvSpPr>
          <p:cNvPr id="26" name="Прямоугольник: скругленные углы 25">
            <a:hlinkClick r:id="rId2" action="ppaction://hlinksldjump"/>
            <a:extLst>
              <a:ext uri="{FF2B5EF4-FFF2-40B4-BE49-F238E27FC236}">
                <a16:creationId xmlns:a16="http://schemas.microsoft.com/office/drawing/2014/main" id="{1B55CB66-D023-4E5D-9882-A5755A4696B5}"/>
              </a:ext>
            </a:extLst>
          </p:cNvPr>
          <p:cNvSpPr/>
          <p:nvPr/>
        </p:nvSpPr>
        <p:spPr>
          <a:xfrm>
            <a:off x="358774" y="3944354"/>
            <a:ext cx="1583538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4FFBF83-01C3-4ABF-B2AA-DD4909566B07}"/>
              </a:ext>
            </a:extLst>
          </p:cNvPr>
          <p:cNvSpPr/>
          <p:nvPr/>
        </p:nvSpPr>
        <p:spPr>
          <a:xfrm flipH="1">
            <a:off x="358774" y="1166813"/>
            <a:ext cx="5395415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Кому из лицейских друзей Пушкина было посвящено первое опубликованное в журнале «Вестник Европы» стихотворение «К другу стихотворцу»?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16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6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3158121"/>
            <a:ext cx="4033837" cy="279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Кюхельбекеру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86C24C-9CD0-40AC-955B-10320C079D07}"/>
              </a:ext>
            </a:extLst>
          </p:cNvPr>
          <p:cNvSpPr/>
          <p:nvPr/>
        </p:nvSpPr>
        <p:spPr>
          <a:xfrm flipH="1">
            <a:off x="358774" y="1078214"/>
            <a:ext cx="5442937" cy="226767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Кому </a:t>
            </a:r>
            <a:r>
              <a:rPr lang="ru-RU" sz="2400" dirty="0"/>
              <a:t>из лицейских друзей Пушкина было посвящено первое опубликованное в журнале «Вестник Европы» стихотворение «К другу стихотворцу»?</a:t>
            </a:r>
          </a:p>
          <a:p>
            <a:pPr>
              <a:lnSpc>
                <a:spcPct val="114000"/>
              </a:lnSpc>
            </a:pPr>
            <a:endParaRPr lang="ru-RU" sz="2400" dirty="0"/>
          </a:p>
        </p:txBody>
      </p:sp>
      <p:pic>
        <p:nvPicPr>
          <p:cNvPr id="13" name="Рисунок 12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940" y="107151"/>
            <a:ext cx="1818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6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1199737"/>
            <a:ext cx="5395415" cy="73866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Какое стихотворение читал поэт на выпускном экзамене в лицее?</a:t>
            </a:r>
            <a:endParaRPr lang="ru-RU" sz="2400" dirty="0"/>
          </a:p>
        </p:txBody>
      </p:sp>
      <p:sp>
        <p:nvSpPr>
          <p:cNvPr id="24" name="Прямоугольник: скругленные углы 23">
            <a:hlinkClick r:id="rId2" action="ppaction://hlinksldjump"/>
            <a:extLst>
              <a:ext uri="{FF2B5EF4-FFF2-40B4-BE49-F238E27FC236}">
                <a16:creationId xmlns:a16="http://schemas.microsoft.com/office/drawing/2014/main" id="{1490846A-DE02-42C7-B813-4C3F33FE0486}"/>
              </a:ext>
            </a:extLst>
          </p:cNvPr>
          <p:cNvSpPr/>
          <p:nvPr/>
        </p:nvSpPr>
        <p:spPr>
          <a:xfrm>
            <a:off x="358773" y="3568314"/>
            <a:ext cx="1583539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6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279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Безверие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55087F-B7C2-44E3-AB9E-8E84B7334016}"/>
              </a:ext>
            </a:extLst>
          </p:cNvPr>
          <p:cNvSpPr/>
          <p:nvPr/>
        </p:nvSpPr>
        <p:spPr>
          <a:xfrm flipH="1">
            <a:off x="358773" y="1199737"/>
            <a:ext cx="5395415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Какое </a:t>
            </a:r>
            <a:r>
              <a:rPr lang="ru-RU" sz="2400" dirty="0"/>
              <a:t>стихотворение читал поэт на выпускном экзамене в лицее?</a:t>
            </a:r>
          </a:p>
          <a:p>
            <a:endParaRPr lang="ru-RU" sz="2400" dirty="0"/>
          </a:p>
        </p:txBody>
      </p:sp>
      <p:pic>
        <p:nvPicPr>
          <p:cNvPr id="13" name="Рисунок 12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3741" y="107151"/>
            <a:ext cx="1816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5" y="1410663"/>
            <a:ext cx="5395415" cy="73866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В какое учреждение был определен Пушкин по окончании лицея?</a:t>
            </a:r>
            <a:endParaRPr lang="ru-RU" sz="2400" dirty="0"/>
          </a:p>
        </p:txBody>
      </p:sp>
      <p:sp>
        <p:nvSpPr>
          <p:cNvPr id="25" name="Прямоугольник: скругленные углы 24">
            <a:hlinkClick r:id="rId2" action="ppaction://hlinksldjump"/>
            <a:extLst>
              <a:ext uri="{FF2B5EF4-FFF2-40B4-BE49-F238E27FC236}">
                <a16:creationId xmlns:a16="http://schemas.microsoft.com/office/drawing/2014/main" id="{34AA04FE-A76E-4317-9F36-82ABD192DDE4}"/>
              </a:ext>
            </a:extLst>
          </p:cNvPr>
          <p:cNvSpPr/>
          <p:nvPr/>
        </p:nvSpPr>
        <p:spPr>
          <a:xfrm>
            <a:off x="358775" y="3944354"/>
            <a:ext cx="157092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7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587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Государственную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оллегию иностранных дел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92EB87-AD8C-446B-B414-14B27A5AB90F}"/>
              </a:ext>
            </a:extLst>
          </p:cNvPr>
          <p:cNvSpPr/>
          <p:nvPr/>
        </p:nvSpPr>
        <p:spPr>
          <a:xfrm flipH="1">
            <a:off x="358775" y="1410663"/>
            <a:ext cx="5395415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какое учреждение был определен Пушкин по окончании лицея?</a:t>
            </a:r>
          </a:p>
          <a:p>
            <a:endParaRPr lang="ru-RU" sz="2400" dirty="0"/>
          </a:p>
        </p:txBody>
      </p:sp>
      <p:pic>
        <p:nvPicPr>
          <p:cNvPr id="9" name="Рисунок 8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3741" y="107151"/>
            <a:ext cx="1816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8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1365122"/>
            <a:ext cx="5395415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По каким дисциплинам по успеваемости в лицее Пушкин стоял под первым номером?</a:t>
            </a:r>
            <a:endParaRPr lang="ru-RU" sz="2400" dirty="0"/>
          </a:p>
        </p:txBody>
      </p:sp>
      <p:sp>
        <p:nvSpPr>
          <p:cNvPr id="26" name="Прямоугольник: скругленные углы 25">
            <a:hlinkClick r:id="rId2" action="ppaction://hlinksldjump"/>
            <a:extLst>
              <a:ext uri="{FF2B5EF4-FFF2-40B4-BE49-F238E27FC236}">
                <a16:creationId xmlns:a16="http://schemas.microsoft.com/office/drawing/2014/main" id="{1B55CB66-D023-4E5D-9882-A5755A4696B5}"/>
              </a:ext>
            </a:extLst>
          </p:cNvPr>
          <p:cNvSpPr/>
          <p:nvPr/>
        </p:nvSpPr>
        <p:spPr>
          <a:xfrm>
            <a:off x="358773" y="3612797"/>
            <a:ext cx="1564620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6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587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Словесность, фехтование, французский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3494CA-CFB8-4FE1-8049-03002CBDE722}"/>
              </a:ext>
            </a:extLst>
          </p:cNvPr>
          <p:cNvSpPr/>
          <p:nvPr/>
        </p:nvSpPr>
        <p:spPr>
          <a:xfrm flipH="1">
            <a:off x="358773" y="1375856"/>
            <a:ext cx="5395415" cy="14773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По </a:t>
            </a:r>
            <a:r>
              <a:rPr lang="ru-RU" sz="2400" dirty="0"/>
              <a:t>каким дисциплинам по успеваемости в лицее Пушкин стоял под первым номером?</a:t>
            </a:r>
          </a:p>
          <a:p>
            <a:endParaRPr lang="ru-RU" sz="2400" dirty="0"/>
          </a:p>
        </p:txBody>
      </p:sp>
      <p:pic>
        <p:nvPicPr>
          <p:cNvPr id="12" name="Рисунок 11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866934" y="4497"/>
            <a:ext cx="3410132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5732" y="107151"/>
            <a:ext cx="2252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Правила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игры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2E017-3294-4719-B108-93BE8264F63E}"/>
              </a:ext>
            </a:extLst>
          </p:cNvPr>
          <p:cNvSpPr txBox="1"/>
          <p:nvPr/>
        </p:nvSpPr>
        <p:spPr>
          <a:xfrm>
            <a:off x="258558" y="1092716"/>
            <a:ext cx="43134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В викторине принимают участие </a:t>
            </a:r>
            <a:r>
              <a:rPr lang="ru-RU" sz="1600" dirty="0" smtClean="0">
                <a:solidFill>
                  <a:prstClr val="black"/>
                </a:solidFill>
                <a:latin typeface="Open Sans"/>
              </a:rPr>
              <a:t>две команды. </a:t>
            </a:r>
            <a:r>
              <a:rPr lang="ru-RU" sz="1600" dirty="0">
                <a:solidFill>
                  <a:prstClr val="black"/>
                </a:solidFill>
                <a:latin typeface="Open Sans"/>
              </a:rPr>
              <a:t>Задача команд – правильно ответить на вопросы. </a:t>
            </a:r>
          </a:p>
          <a:p>
            <a:pPr defTabSz="1219139"/>
            <a:endParaRPr lang="ru-RU" sz="1600" dirty="0">
              <a:solidFill>
                <a:prstClr val="black"/>
              </a:solidFill>
              <a:latin typeface="Open Sans"/>
            </a:endParaRPr>
          </a:p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По жребию определяется та команда, которая начинает игру первой.</a:t>
            </a:r>
          </a:p>
          <a:p>
            <a:pPr defTabSz="1219139"/>
            <a:endParaRPr lang="ru-RU" sz="1600" dirty="0">
              <a:solidFill>
                <a:prstClr val="black"/>
              </a:solidFill>
              <a:latin typeface="Open Sans"/>
            </a:endParaRPr>
          </a:p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За каждый правильный ответ команда получает 1 балл.</a:t>
            </a:r>
          </a:p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Вопросы можно выбирать в случайном порядке.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6E2B4-AB6D-4867-8776-7B9CEA79DDB1}"/>
              </a:ext>
            </a:extLst>
          </p:cNvPr>
          <p:cNvSpPr txBox="1"/>
          <p:nvPr/>
        </p:nvSpPr>
        <p:spPr>
          <a:xfrm>
            <a:off x="4653372" y="1092716"/>
            <a:ext cx="4085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Если команда ответила неправильно, то соперники могут попытаться дать свой ответ и также заработать 1 балл.</a:t>
            </a:r>
          </a:p>
          <a:p>
            <a:pPr defTabSz="1219139"/>
            <a:endParaRPr lang="ru-RU" sz="1600" dirty="0">
              <a:solidFill>
                <a:prstClr val="black"/>
              </a:solidFill>
              <a:latin typeface="Open Sans"/>
            </a:endParaRPr>
          </a:p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Если команда ответила правильно, </a:t>
            </a:r>
            <a:br>
              <a:rPr lang="ru-RU" sz="1600" dirty="0">
                <a:solidFill>
                  <a:prstClr val="black"/>
                </a:solidFill>
                <a:latin typeface="Open Sans"/>
              </a:rPr>
            </a:br>
            <a:r>
              <a:rPr lang="ru-RU" sz="1600" dirty="0">
                <a:solidFill>
                  <a:prstClr val="black"/>
                </a:solidFill>
                <a:latin typeface="Open Sans"/>
              </a:rPr>
              <a:t>то она может сделать ещё один ход. </a:t>
            </a:r>
          </a:p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Если неправильно, то ход переходит </a:t>
            </a:r>
            <a:br>
              <a:rPr lang="ru-RU" sz="1600" dirty="0">
                <a:solidFill>
                  <a:prstClr val="black"/>
                </a:solidFill>
                <a:latin typeface="Open Sans"/>
              </a:rPr>
            </a:br>
            <a:r>
              <a:rPr lang="ru-RU" sz="1600" dirty="0">
                <a:solidFill>
                  <a:prstClr val="black"/>
                </a:solidFill>
                <a:latin typeface="Open Sans"/>
              </a:rPr>
              <a:t>к команде соперника. </a:t>
            </a:r>
          </a:p>
          <a:p>
            <a:pPr defTabSz="1219139"/>
            <a:endParaRPr lang="ru-RU" sz="1600" dirty="0">
              <a:solidFill>
                <a:prstClr val="black"/>
              </a:solidFill>
              <a:latin typeface="Open Sans"/>
            </a:endParaRPr>
          </a:p>
          <a:p>
            <a:pPr defTabSz="1219139"/>
            <a:r>
              <a:rPr lang="ru-RU" sz="1600" dirty="0">
                <a:solidFill>
                  <a:prstClr val="black"/>
                </a:solidFill>
                <a:latin typeface="Open Sans"/>
              </a:rPr>
              <a:t>Побеждает та команда, которая набрала большее количество баллов.</a:t>
            </a: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26995C1F-581A-4085-8884-DB44D80D7064}"/>
              </a:ext>
            </a:extLst>
          </p:cNvPr>
          <p:cNvSpPr/>
          <p:nvPr/>
        </p:nvSpPr>
        <p:spPr>
          <a:xfrm>
            <a:off x="3492000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в меню</a:t>
            </a:r>
          </a:p>
        </p:txBody>
      </p:sp>
    </p:spTree>
    <p:extLst>
      <p:ext uri="{BB962C8B-B14F-4D97-AF65-F5344CB8AC3E}">
        <p14:creationId xmlns:p14="http://schemas.microsoft.com/office/powerpoint/2010/main" val="39429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139" y="107151"/>
            <a:ext cx="1819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1189899"/>
            <a:ext cx="3945438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За какие заслуги и кому было присвоено прозвище «</a:t>
            </a:r>
            <a:r>
              <a:rPr lang="ru-RU" sz="2400" dirty="0" err="1" smtClean="0"/>
              <a:t>Суворочка</a:t>
            </a:r>
            <a:r>
              <a:rPr lang="ru-RU" sz="2400" dirty="0" smtClean="0"/>
              <a:t>»?</a:t>
            </a:r>
            <a:endParaRPr lang="ru-RU" sz="2400" dirty="0"/>
          </a:p>
        </p:txBody>
      </p:sp>
      <p:sp>
        <p:nvSpPr>
          <p:cNvPr id="25" name="Прямоугольник: скругленные углы 24">
            <a:hlinkClick r:id="rId2" action="ppaction://hlinksldjump"/>
            <a:extLst>
              <a:ext uri="{FF2B5EF4-FFF2-40B4-BE49-F238E27FC236}">
                <a16:creationId xmlns:a16="http://schemas.microsoft.com/office/drawing/2014/main" id="{34AA04FE-A76E-4317-9F36-82ABD192DDE4}"/>
              </a:ext>
            </a:extLst>
          </p:cNvPr>
          <p:cNvSpPr/>
          <p:nvPr/>
        </p:nvSpPr>
        <p:spPr>
          <a:xfrm>
            <a:off x="358773" y="3830527"/>
            <a:ext cx="1577233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80" y="107151"/>
            <a:ext cx="2201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3" y="2618461"/>
            <a:ext cx="4033837" cy="1383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Владмиру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Вольховскому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Прозвище</a:t>
            </a:r>
            <a:r>
              <a:rPr lang="ru-RU" dirty="0"/>
              <a:t> — «</a:t>
            </a:r>
            <a:r>
              <a:rPr lang="ru-RU" b="1" dirty="0" err="1"/>
              <a:t>Суворочка</a:t>
            </a:r>
            <a:r>
              <a:rPr lang="ru-RU" dirty="0"/>
              <a:t>» он получил потому, что при внешней хрупкости и небольшом росте обладал сильным характером и несгибаемой волей, вёл спартанский образ жизни, напоминая этим Суворова.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44E234-AE61-4396-9CE1-1C767D0B9D8E}"/>
              </a:ext>
            </a:extLst>
          </p:cNvPr>
          <p:cNvSpPr/>
          <p:nvPr/>
        </p:nvSpPr>
        <p:spPr>
          <a:xfrm flipH="1">
            <a:off x="358773" y="1189899"/>
            <a:ext cx="3945438" cy="14773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/>
              <a:t>какие заслуги и кому было присвоено прозвище «</a:t>
            </a:r>
            <a:r>
              <a:rPr lang="ru-RU" sz="2400" dirty="0" err="1"/>
              <a:t>Суворочка</a:t>
            </a:r>
            <a:r>
              <a:rPr lang="ru-RU" sz="2400" dirty="0"/>
              <a:t>»?</a:t>
            </a:r>
          </a:p>
          <a:p>
            <a:endParaRPr lang="ru-RU" sz="2400" dirty="0"/>
          </a:p>
        </p:txBody>
      </p:sp>
      <p:pic>
        <p:nvPicPr>
          <p:cNvPr id="12" name="Рисунок 11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2827" y="107151"/>
            <a:ext cx="1938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1085761"/>
            <a:ext cx="5637078" cy="61555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000" dirty="0" smtClean="0"/>
              <a:t>В черном ящике лежит то, что в лицее Антону </a:t>
            </a:r>
            <a:r>
              <a:rPr lang="ru-RU" sz="2000" dirty="0" err="1" smtClean="0"/>
              <a:t>Дельвигу</a:t>
            </a:r>
            <a:r>
              <a:rPr lang="ru-RU" sz="2000" dirty="0" smtClean="0"/>
              <a:t> запрещали носить</a:t>
            </a:r>
            <a:endParaRPr lang="ru-RU" sz="2000" dirty="0"/>
          </a:p>
        </p:txBody>
      </p:sp>
      <p:sp>
        <p:nvSpPr>
          <p:cNvPr id="24" name="Прямоугольник: скругленные углы 23">
            <a:hlinkClick r:id="rId2" action="ppaction://hlinksldjump"/>
            <a:extLst>
              <a:ext uri="{FF2B5EF4-FFF2-40B4-BE49-F238E27FC236}">
                <a16:creationId xmlns:a16="http://schemas.microsoft.com/office/drawing/2014/main" id="{1490846A-DE02-42C7-B813-4C3F33FE0486}"/>
              </a:ext>
            </a:extLst>
          </p:cNvPr>
          <p:cNvSpPr/>
          <p:nvPr/>
        </p:nvSpPr>
        <p:spPr>
          <a:xfrm>
            <a:off x="358773" y="3913754"/>
            <a:ext cx="1577233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9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573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Очки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defRPr/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CAFA36-B2D5-4BBF-9562-7252FDD5716A}"/>
              </a:ext>
            </a:extLst>
          </p:cNvPr>
          <p:cNvSpPr/>
          <p:nvPr/>
        </p:nvSpPr>
        <p:spPr>
          <a:xfrm flipH="1">
            <a:off x="358773" y="1085761"/>
            <a:ext cx="5637078" cy="94493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000" dirty="0"/>
              <a:t>В черном ящике лежит то, что в лицее Антону </a:t>
            </a:r>
            <a:r>
              <a:rPr lang="ru-RU" sz="2000" dirty="0" err="1"/>
              <a:t>Дельвигу</a:t>
            </a:r>
            <a:r>
              <a:rPr lang="ru-RU" sz="2000" dirty="0"/>
              <a:t> запрещали носить</a:t>
            </a:r>
          </a:p>
          <a:p>
            <a:pPr>
              <a:lnSpc>
                <a:spcPct val="114000"/>
              </a:lnSpc>
            </a:pPr>
            <a:endParaRPr lang="ru-RU" sz="2000" dirty="0"/>
          </a:p>
        </p:txBody>
      </p:sp>
      <p:pic>
        <p:nvPicPr>
          <p:cNvPr id="13" name="Рисунок 12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4467" y="107151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11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1105374"/>
            <a:ext cx="5637078" cy="14773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В черном ящике лежит предмет, воспетый Пушкиным. Эти стихи сделали его первым поэтом лицея. Назовите этот предмет</a:t>
            </a:r>
            <a:endParaRPr lang="ru-RU" sz="2400" dirty="0"/>
          </a:p>
        </p:txBody>
      </p:sp>
      <p:sp>
        <p:nvSpPr>
          <p:cNvPr id="25" name="Прямоугольник: скругленные углы 24">
            <a:hlinkClick r:id="rId2" action="ppaction://hlinksldjump"/>
            <a:extLst>
              <a:ext uri="{FF2B5EF4-FFF2-40B4-BE49-F238E27FC236}">
                <a16:creationId xmlns:a16="http://schemas.microsoft.com/office/drawing/2014/main" id="{34AA04FE-A76E-4317-9F36-82ABD192DDE4}"/>
              </a:ext>
            </a:extLst>
          </p:cNvPr>
          <p:cNvSpPr/>
          <p:nvPr/>
        </p:nvSpPr>
        <p:spPr>
          <a:xfrm>
            <a:off x="358772" y="3913755"/>
            <a:ext cx="1583540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9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279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Роза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210209-CA47-4A5F-81DE-DD2E2BA32B0B}"/>
              </a:ext>
            </a:extLst>
          </p:cNvPr>
          <p:cNvSpPr/>
          <p:nvPr/>
        </p:nvSpPr>
        <p:spPr>
          <a:xfrm flipH="1">
            <a:off x="358773" y="1105374"/>
            <a:ext cx="5637078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черном ящике лежит предмет, воспетый Пушкиным. Эти стихи сделали его первым поэтом лицея. Назовите этот предмет</a:t>
            </a:r>
          </a:p>
          <a:p>
            <a:endParaRPr lang="ru-RU" sz="2400" dirty="0"/>
          </a:p>
        </p:txBody>
      </p:sp>
      <p:pic>
        <p:nvPicPr>
          <p:cNvPr id="9" name="Рисунок 8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5231" y="107151"/>
            <a:ext cx="1933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12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42202" y="1266321"/>
            <a:ext cx="5637078" cy="14773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 smtClean="0"/>
              <a:t>В черном ящике лежит то, что предотвратило дуэль между Пушкиным и Кюхельбекером. Что лежит в черном ящике?</a:t>
            </a:r>
            <a:endParaRPr lang="ru-RU" sz="2400" dirty="0"/>
          </a:p>
        </p:txBody>
      </p:sp>
      <p:sp>
        <p:nvSpPr>
          <p:cNvPr id="26" name="Прямоугольник: скругленные углы 25">
            <a:hlinkClick r:id="rId2" action="ppaction://hlinksldjump"/>
            <a:extLst>
              <a:ext uri="{FF2B5EF4-FFF2-40B4-BE49-F238E27FC236}">
                <a16:creationId xmlns:a16="http://schemas.microsoft.com/office/drawing/2014/main" id="{1B55CB66-D023-4E5D-9882-A5755A4696B5}"/>
              </a:ext>
            </a:extLst>
          </p:cNvPr>
          <p:cNvSpPr/>
          <p:nvPr/>
        </p:nvSpPr>
        <p:spPr>
          <a:xfrm>
            <a:off x="396610" y="3944354"/>
            <a:ext cx="1570926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081" y="3104039"/>
            <a:ext cx="4033837" cy="587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Клюква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defRPr/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C5D216-9EE8-457F-BC9B-CF4824FA27B1}"/>
              </a:ext>
            </a:extLst>
          </p:cNvPr>
          <p:cNvSpPr/>
          <p:nvPr/>
        </p:nvSpPr>
        <p:spPr>
          <a:xfrm flipH="1">
            <a:off x="358775" y="1195453"/>
            <a:ext cx="5637078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dirty="0"/>
              <a:t>В черном ящике лежит то, что предотвратило дуэль между Пушкиным и Кюхельбекером. Что лежит в черном ящике?</a:t>
            </a:r>
          </a:p>
          <a:p>
            <a:endParaRPr lang="ru-RU" sz="2400" dirty="0"/>
          </a:p>
        </p:txBody>
      </p:sp>
      <p:pic>
        <p:nvPicPr>
          <p:cNvPr id="13" name="Рисунок 12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>
            <a:hlinkClick r:id="rId2" action="ppaction://hlinksldjump"/>
            <a:extLst>
              <a:ext uri="{FF2B5EF4-FFF2-40B4-BE49-F238E27FC236}">
                <a16:creationId xmlns:a16="http://schemas.microsoft.com/office/drawing/2014/main" id="{E85A44FA-A3C2-4A1A-A155-97712A128B2D}"/>
              </a:ext>
            </a:extLst>
          </p:cNvPr>
          <p:cNvSpPr/>
          <p:nvPr/>
        </p:nvSpPr>
        <p:spPr>
          <a:xfrm>
            <a:off x="1551948" y="1317200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9" name="Блок-схема: узел 18">
            <a:hlinkClick r:id="rId3" action="ppaction://hlinksldjump"/>
            <a:extLst>
              <a:ext uri="{FF2B5EF4-FFF2-40B4-BE49-F238E27FC236}">
                <a16:creationId xmlns:a16="http://schemas.microsoft.com/office/drawing/2014/main" id="{DAAB8CF5-4AED-49E6-939C-953F8C9071BC}"/>
              </a:ext>
            </a:extLst>
          </p:cNvPr>
          <p:cNvSpPr/>
          <p:nvPr/>
        </p:nvSpPr>
        <p:spPr>
          <a:xfrm>
            <a:off x="3276759" y="1313908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0" name="Блок-схема: узел 19">
            <a:hlinkClick r:id="rId4" action="ppaction://hlinksldjump"/>
            <a:extLst>
              <a:ext uri="{FF2B5EF4-FFF2-40B4-BE49-F238E27FC236}">
                <a16:creationId xmlns:a16="http://schemas.microsoft.com/office/drawing/2014/main" id="{DF1762A7-AA7D-4FE0-9D4A-E43FEDEDE25A}"/>
              </a:ext>
            </a:extLst>
          </p:cNvPr>
          <p:cNvSpPr/>
          <p:nvPr/>
        </p:nvSpPr>
        <p:spPr>
          <a:xfrm>
            <a:off x="5087429" y="1313908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1" name="Блок-схема: узел 20">
            <a:hlinkClick r:id="rId5" action="ppaction://hlinksldjump"/>
            <a:extLst>
              <a:ext uri="{FF2B5EF4-FFF2-40B4-BE49-F238E27FC236}">
                <a16:creationId xmlns:a16="http://schemas.microsoft.com/office/drawing/2014/main" id="{97942814-3D83-478C-98B8-BFDE615D36C0}"/>
              </a:ext>
            </a:extLst>
          </p:cNvPr>
          <p:cNvSpPr/>
          <p:nvPr/>
        </p:nvSpPr>
        <p:spPr>
          <a:xfrm>
            <a:off x="6776885" y="1313908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2" name="Блок-схема: узел 21">
            <a:hlinkClick r:id="rId6" action="ppaction://hlinksldjump"/>
            <a:extLst>
              <a:ext uri="{FF2B5EF4-FFF2-40B4-BE49-F238E27FC236}">
                <a16:creationId xmlns:a16="http://schemas.microsoft.com/office/drawing/2014/main" id="{3CF68B7D-799D-4F20-886F-FBFB5A0F8ECE}"/>
              </a:ext>
            </a:extLst>
          </p:cNvPr>
          <p:cNvSpPr/>
          <p:nvPr/>
        </p:nvSpPr>
        <p:spPr>
          <a:xfrm>
            <a:off x="1533340" y="2646445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23" name="Блок-схема: узел 22">
            <a:hlinkClick r:id="rId7" action="ppaction://hlinksldjump"/>
            <a:extLst>
              <a:ext uri="{FF2B5EF4-FFF2-40B4-BE49-F238E27FC236}">
                <a16:creationId xmlns:a16="http://schemas.microsoft.com/office/drawing/2014/main" id="{EF592426-FBA7-490A-AFE2-9BEE54F7DB11}"/>
              </a:ext>
            </a:extLst>
          </p:cNvPr>
          <p:cNvSpPr/>
          <p:nvPr/>
        </p:nvSpPr>
        <p:spPr>
          <a:xfrm>
            <a:off x="3257383" y="2646445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24" name="Блок-схема: узел 23">
            <a:hlinkClick r:id="rId8" action="ppaction://hlinksldjump"/>
            <a:extLst>
              <a:ext uri="{FF2B5EF4-FFF2-40B4-BE49-F238E27FC236}">
                <a16:creationId xmlns:a16="http://schemas.microsoft.com/office/drawing/2014/main" id="{5BB45BED-53B4-4C9F-9B6F-65AD677FACF4}"/>
              </a:ext>
            </a:extLst>
          </p:cNvPr>
          <p:cNvSpPr/>
          <p:nvPr/>
        </p:nvSpPr>
        <p:spPr>
          <a:xfrm>
            <a:off x="5017134" y="2646445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25" name="Блок-схема: узел 24">
            <a:hlinkClick r:id="rId9" action="ppaction://hlinksldjump"/>
            <a:extLst>
              <a:ext uri="{FF2B5EF4-FFF2-40B4-BE49-F238E27FC236}">
                <a16:creationId xmlns:a16="http://schemas.microsoft.com/office/drawing/2014/main" id="{08BB8122-BB71-416E-B597-04EE990BB913}"/>
              </a:ext>
            </a:extLst>
          </p:cNvPr>
          <p:cNvSpPr/>
          <p:nvPr/>
        </p:nvSpPr>
        <p:spPr>
          <a:xfrm>
            <a:off x="6799512" y="2646445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29" name="Блок-схема: узел 28">
            <a:hlinkClick r:id="rId10" action="ppaction://hlinksldjump"/>
            <a:extLst>
              <a:ext uri="{FF2B5EF4-FFF2-40B4-BE49-F238E27FC236}">
                <a16:creationId xmlns:a16="http://schemas.microsoft.com/office/drawing/2014/main" id="{ED707579-AEC5-4F27-9E6F-1BA472FE1CD7}"/>
              </a:ext>
            </a:extLst>
          </p:cNvPr>
          <p:cNvSpPr/>
          <p:nvPr/>
        </p:nvSpPr>
        <p:spPr>
          <a:xfrm>
            <a:off x="1533340" y="3975691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sp>
        <p:nvSpPr>
          <p:cNvPr id="30" name="Блок-схема: узел 29">
            <a:hlinkClick r:id="rId11" action="ppaction://hlinksldjump"/>
            <a:extLst>
              <a:ext uri="{FF2B5EF4-FFF2-40B4-BE49-F238E27FC236}">
                <a16:creationId xmlns:a16="http://schemas.microsoft.com/office/drawing/2014/main" id="{2A392FBB-760C-4B58-89C7-2190F22DEAF7}"/>
              </a:ext>
            </a:extLst>
          </p:cNvPr>
          <p:cNvSpPr/>
          <p:nvPr/>
        </p:nvSpPr>
        <p:spPr>
          <a:xfrm>
            <a:off x="3257383" y="3975691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  <p:sp>
        <p:nvSpPr>
          <p:cNvPr id="31" name="Блок-схема: узел 30">
            <a:hlinkClick r:id="rId12" action="ppaction://hlinksldjump"/>
            <a:extLst>
              <a:ext uri="{FF2B5EF4-FFF2-40B4-BE49-F238E27FC236}">
                <a16:creationId xmlns:a16="http://schemas.microsoft.com/office/drawing/2014/main" id="{F1982D3E-C0F3-4067-83C5-04E9BD2513E7}"/>
              </a:ext>
            </a:extLst>
          </p:cNvPr>
          <p:cNvSpPr/>
          <p:nvPr/>
        </p:nvSpPr>
        <p:spPr>
          <a:xfrm>
            <a:off x="5052842" y="3975691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11</a:t>
            </a:r>
          </a:p>
        </p:txBody>
      </p:sp>
      <p:sp>
        <p:nvSpPr>
          <p:cNvPr id="32" name="Блок-схема: узел 31">
            <a:hlinkClick r:id="rId13" action="ppaction://hlinksldjump"/>
            <a:extLst>
              <a:ext uri="{FF2B5EF4-FFF2-40B4-BE49-F238E27FC236}">
                <a16:creationId xmlns:a16="http://schemas.microsoft.com/office/drawing/2014/main" id="{2A41BC66-A85C-41CF-A6E5-D99A6C3D765A}"/>
              </a:ext>
            </a:extLst>
          </p:cNvPr>
          <p:cNvSpPr/>
          <p:nvPr/>
        </p:nvSpPr>
        <p:spPr>
          <a:xfrm>
            <a:off x="6799512" y="3975691"/>
            <a:ext cx="630000" cy="630000"/>
          </a:xfrm>
          <a:prstGeom prst="flowChartConnector">
            <a:avLst/>
          </a:prstGeom>
          <a:solidFill>
            <a:srgbClr val="FFC000"/>
          </a:solidFill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12</a:t>
            </a:r>
          </a:p>
        </p:txBody>
      </p:sp>
      <p:sp>
        <p:nvSpPr>
          <p:cNvPr id="65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F8D1E6CD-2C30-473A-8309-82672EFBED06}"/>
              </a:ext>
            </a:extLst>
          </p:cNvPr>
          <p:cNvSpPr/>
          <p:nvPr/>
        </p:nvSpPr>
        <p:spPr>
          <a:xfrm rot="10800000">
            <a:off x="2866934" y="4497"/>
            <a:ext cx="3410132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14AEE83-35C7-4E66-B1E8-738509568D50}"/>
              </a:ext>
            </a:extLst>
          </p:cNvPr>
          <p:cNvSpPr txBox="1"/>
          <p:nvPr/>
        </p:nvSpPr>
        <p:spPr>
          <a:xfrm>
            <a:off x="3257383" y="107151"/>
            <a:ext cx="2629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Выберите вопрос</a:t>
            </a:r>
          </a:p>
        </p:txBody>
      </p:sp>
      <p:sp>
        <p:nvSpPr>
          <p:cNvPr id="82" name="Скругленный прямоугольник 1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BCC3380-7610-43E5-A931-19B1644609B3}"/>
              </a:ext>
            </a:extLst>
          </p:cNvPr>
          <p:cNvSpPr/>
          <p:nvPr/>
        </p:nvSpPr>
        <p:spPr>
          <a:xfrm>
            <a:off x="367659" y="178523"/>
            <a:ext cx="2409407" cy="515261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Закончить </a:t>
            </a:r>
            <a:r>
              <a:rPr lang="ru-RU" sz="1200" b="1" dirty="0" smtClean="0">
                <a:solidFill>
                  <a:schemeClr val="tx1"/>
                </a:solidFill>
              </a:rPr>
              <a:t>игру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2976" y="107151"/>
            <a:ext cx="1778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5" y="1191611"/>
            <a:ext cx="4033837" cy="126303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/>
              <a:t>Почему выпускники лицея называли себя «</a:t>
            </a:r>
            <a:r>
              <a:rPr lang="ru-RU" sz="2400" dirty="0" err="1" smtClean="0"/>
              <a:t>Чугунниками</a:t>
            </a:r>
            <a:r>
              <a:rPr lang="ru-RU" sz="2400" dirty="0" smtClean="0"/>
              <a:t>»?</a:t>
            </a:r>
            <a:endParaRPr lang="ru-RU" sz="2400" dirty="0"/>
          </a:p>
        </p:txBody>
      </p:sp>
      <p:sp>
        <p:nvSpPr>
          <p:cNvPr id="24" name="Прямоугольник: скругленные углы 23">
            <a:hlinkClick r:id="rId2" action="ppaction://hlinksldjump"/>
            <a:extLst>
              <a:ext uri="{FF2B5EF4-FFF2-40B4-BE49-F238E27FC236}">
                <a16:creationId xmlns:a16="http://schemas.microsoft.com/office/drawing/2014/main" id="{1490846A-DE02-42C7-B813-4C3F33FE0486}"/>
              </a:ext>
            </a:extLst>
          </p:cNvPr>
          <p:cNvSpPr/>
          <p:nvPr/>
        </p:nvSpPr>
        <p:spPr>
          <a:xfrm>
            <a:off x="358773" y="3913754"/>
            <a:ext cx="1703357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7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947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ct val="114000"/>
              </a:lnSpc>
            </a:pPr>
            <a:r>
              <a:rPr lang="ru-RU" sz="1800" dirty="0" smtClean="0"/>
              <a:t>В день выпуска каждому лицеисту надевали на палец чугунное кольцо как символ крепкой дружбы</a:t>
            </a:r>
            <a:endParaRPr lang="ru-RU" sz="1800" dirty="0"/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8C0941-B7CD-4EFB-8B0E-3C996AA6B948}"/>
              </a:ext>
            </a:extLst>
          </p:cNvPr>
          <p:cNvSpPr/>
          <p:nvPr/>
        </p:nvSpPr>
        <p:spPr>
          <a:xfrm flipH="1">
            <a:off x="358775" y="1191611"/>
            <a:ext cx="4033837" cy="16582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/>
              <a:t>Почему </a:t>
            </a:r>
            <a:r>
              <a:rPr lang="ru-RU" sz="2400" dirty="0"/>
              <a:t>выпускники лицея называли себя «</a:t>
            </a:r>
            <a:r>
              <a:rPr lang="ru-RU" sz="2400" dirty="0" err="1"/>
              <a:t>Чугунниками</a:t>
            </a:r>
            <a:r>
              <a:rPr lang="ru-RU" sz="2400" dirty="0"/>
              <a:t>»?</a:t>
            </a:r>
          </a:p>
          <a:p>
            <a:pPr>
              <a:lnSpc>
                <a:spcPct val="114000"/>
              </a:lnSpc>
            </a:pPr>
            <a:endParaRPr lang="ru-RU" sz="2400" dirty="0"/>
          </a:p>
        </p:txBody>
      </p:sp>
      <p:pic>
        <p:nvPicPr>
          <p:cNvPr id="16" name="Рисунок 15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3740" y="107151"/>
            <a:ext cx="1816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5" y="1191611"/>
            <a:ext cx="4033837" cy="84202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/>
              <a:t>Номер лицейской «кельи» </a:t>
            </a:r>
            <a:r>
              <a:rPr lang="ru-RU" sz="2400" dirty="0" err="1" smtClean="0"/>
              <a:t>А.С.Пушкина</a:t>
            </a:r>
            <a:endParaRPr lang="ru-RU" sz="2400" dirty="0"/>
          </a:p>
        </p:txBody>
      </p:sp>
      <p:sp>
        <p:nvSpPr>
          <p:cNvPr id="25" name="Прямоугольник: скругленные углы 24">
            <a:hlinkClick r:id="rId2" action="ppaction://hlinksldjump"/>
            <a:extLst>
              <a:ext uri="{FF2B5EF4-FFF2-40B4-BE49-F238E27FC236}">
                <a16:creationId xmlns:a16="http://schemas.microsoft.com/office/drawing/2014/main" id="{34AA04FE-A76E-4317-9F36-82ABD192DDE4}"/>
              </a:ext>
            </a:extLst>
          </p:cNvPr>
          <p:cNvSpPr/>
          <p:nvPr/>
        </p:nvSpPr>
        <p:spPr>
          <a:xfrm>
            <a:off x="358775" y="4046458"/>
            <a:ext cx="1577231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80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279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3852E5-0B2B-44C2-8A1F-1C163BCEC90E}"/>
              </a:ext>
            </a:extLst>
          </p:cNvPr>
          <p:cNvSpPr/>
          <p:nvPr/>
        </p:nvSpPr>
        <p:spPr>
          <a:xfrm flipH="1">
            <a:off x="358775" y="1191611"/>
            <a:ext cx="4033837" cy="81624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/>
              <a:t>Номер лицейской «кельи» </a:t>
            </a:r>
            <a:r>
              <a:rPr lang="ru-RU" sz="2400" dirty="0" err="1"/>
              <a:t>А.С.Пушкина</a:t>
            </a:r>
            <a:endParaRPr lang="ru-RU" sz="2400" dirty="0"/>
          </a:p>
        </p:txBody>
      </p:sp>
      <p:pic>
        <p:nvPicPr>
          <p:cNvPr id="9" name="Рисунок 8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5344" y="107151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Вопрос № 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5" y="1191611"/>
            <a:ext cx="4033837" cy="126303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/>
              <a:t>Назовите главный компонент «гоголя-</a:t>
            </a:r>
            <a:r>
              <a:rPr lang="ru-RU" sz="2400" dirty="0" err="1" smtClean="0"/>
              <a:t>моголя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24" name="Прямоугольник: скругленные углы 23">
            <a:hlinkClick r:id="rId2" action="ppaction://hlinksldjump"/>
            <a:extLst>
              <a:ext uri="{FF2B5EF4-FFF2-40B4-BE49-F238E27FC236}">
                <a16:creationId xmlns:a16="http://schemas.microsoft.com/office/drawing/2014/main" id="{1490846A-DE02-42C7-B813-4C3F33FE0486}"/>
              </a:ext>
            </a:extLst>
          </p:cNvPr>
          <p:cNvSpPr/>
          <p:nvPr/>
        </p:nvSpPr>
        <p:spPr>
          <a:xfrm>
            <a:off x="358773" y="3913754"/>
            <a:ext cx="1558314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Правильный ответ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376" y="107151"/>
            <a:ext cx="2201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Верный ответ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4" y="2769810"/>
            <a:ext cx="4033837" cy="279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Ром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44C956-954E-444C-AAAB-AA470A768295}"/>
              </a:ext>
            </a:extLst>
          </p:cNvPr>
          <p:cNvSpPr/>
          <p:nvPr/>
        </p:nvSpPr>
        <p:spPr>
          <a:xfrm flipH="1">
            <a:off x="358775" y="1191611"/>
            <a:ext cx="4033837" cy="16582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/>
              <a:t>Назовите </a:t>
            </a:r>
            <a:r>
              <a:rPr lang="ru-RU" sz="2400" dirty="0"/>
              <a:t>главный компонент «гоголя-</a:t>
            </a:r>
            <a:r>
              <a:rPr lang="ru-RU" sz="2400" dirty="0" err="1"/>
              <a:t>моголя</a:t>
            </a:r>
            <a:r>
              <a:rPr lang="ru-RU" sz="2400" dirty="0"/>
              <a:t>»</a:t>
            </a:r>
          </a:p>
          <a:p>
            <a:pPr>
              <a:lnSpc>
                <a:spcPct val="114000"/>
              </a:lnSpc>
            </a:pPr>
            <a:endParaRPr lang="ru-RU" sz="2400" dirty="0"/>
          </a:p>
        </p:txBody>
      </p:sp>
      <p:pic>
        <p:nvPicPr>
          <p:cNvPr id="13" name="Рисунок 12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7F0680B-7D6C-4910-B6A2-E1D6BFBC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3" y="1078214"/>
            <a:ext cx="2863518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Экран (16:9)</PresentationFormat>
  <Paragraphs>115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Roboto Slab</vt:lpstr>
      <vt:lpstr>Open Sans</vt:lpstr>
      <vt:lpstr>Arial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2020-08-18T10:16:00Z</dcterms:created>
  <dcterms:modified xsi:type="dcterms:W3CDTF">2022-06-02T06:40:48Z</dcterms:modified>
</cp:coreProperties>
</file>