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70" r:id="rId5"/>
    <p:sldId id="265" r:id="rId6"/>
    <p:sldId id="262" r:id="rId7"/>
    <p:sldId id="264" r:id="rId8"/>
    <p:sldId id="267" r:id="rId9"/>
    <p:sldId id="263" r:id="rId10"/>
    <p:sldId id="266" r:id="rId11"/>
    <p:sldId id="268" r:id="rId12"/>
    <p:sldId id="269" r:id="rId13"/>
    <p:sldId id="271" r:id="rId14"/>
    <p:sldId id="274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9675"/>
    <a:srgbClr val="D30100"/>
    <a:srgbClr val="7E6142"/>
    <a:srgbClr val="54481E"/>
    <a:srgbClr val="BDB285"/>
    <a:srgbClr val="BD0004"/>
    <a:srgbClr val="DDDDDD"/>
    <a:srgbClr val="7C0346"/>
    <a:srgbClr val="E1E1E1"/>
    <a:srgbClr val="B70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962" autoAdjust="0"/>
  </p:normalViewPr>
  <p:slideViewPr>
    <p:cSldViewPr snapToGrid="0">
      <p:cViewPr>
        <p:scale>
          <a:sx n="56" d="100"/>
          <a:sy n="56" d="100"/>
        </p:scale>
        <p:origin x="-83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A613-5299-4910-AACD-825DD96FF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4800" y="2031999"/>
            <a:ext cx="6045200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ru-RU" sz="6000" b="1" dirty="0" smtClean="0">
                <a:ln w="28575">
                  <a:noFill/>
                </a:ln>
                <a:solidFill>
                  <a:srgbClr val="7E614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Гражданско-п</a:t>
            </a:r>
            <a:r>
              <a:rPr lang="ru-RU" sz="6000" b="1" dirty="0" smtClean="0">
                <a:ln w="28575">
                  <a:noFill/>
                </a:ln>
                <a:solidFill>
                  <a:srgbClr val="7E614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атриотическое </a:t>
            </a:r>
            <a:r>
              <a:rPr lang="ru-RU" sz="6000" b="1" dirty="0" smtClean="0">
                <a:ln w="28575">
                  <a:noFill/>
                </a:ln>
                <a:solidFill>
                  <a:srgbClr val="7E614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воспитание </a:t>
            </a:r>
            <a:r>
              <a:rPr lang="ru-RU" sz="6000" b="1" dirty="0" smtClean="0">
                <a:ln w="28575">
                  <a:noFill/>
                </a:ln>
                <a:solidFill>
                  <a:srgbClr val="7E614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6000" b="1" dirty="0" smtClean="0">
                <a:ln w="28575">
                  <a:noFill/>
                </a:ln>
                <a:solidFill>
                  <a:srgbClr val="7E6142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дошкольников</a:t>
            </a:r>
            <a:endParaRPr lang="ru-RU" sz="6000" b="1" dirty="0">
              <a:ln w="28575">
                <a:noFill/>
              </a:ln>
              <a:solidFill>
                <a:srgbClr val="7E6142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79333" y="440267"/>
            <a:ext cx="4114800" cy="728133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Ясли-сад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319»</a:t>
            </a:r>
          </a:p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Донецк</a:t>
            </a: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67400" y="5715058"/>
            <a:ext cx="2836332" cy="838141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Подготовила:</a:t>
            </a:r>
          </a:p>
          <a:p>
            <a:pPr algn="ctr"/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Полуян О.В</a:t>
            </a:r>
            <a:endParaRPr lang="ru-RU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122" name="Picture 2" descr="https://placepic.ru/wp-content/uploads/2021/05/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03835"/>
            <a:ext cx="7941732" cy="49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34533" y="254000"/>
            <a:ext cx="6468534" cy="14498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Негосударственные символы России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57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92667" y="152400"/>
            <a:ext cx="7907866" cy="61637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работы по патриотическому воспитанию дошкольников:  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1.Наблюдения (например, позволяющие видеть трудовую жизнь горожан, изменения в облике города, района, улицы ,воздвигаемых новостройках и т.п.)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Рассказ, объяснения воспитателя в сочетании с показом нужных объектов и непосредственными наблюдениями детей;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3.Беседы с детьми о стране, родном городе;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Использование детских художественных произведений, репродукций картин (их рассматривание и обсуждение);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Разучивание с детьми песен, стихотворений, пословиц, поговорок, чтение сказок, прослушивание музыкальных произведений;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Знакомство детей с народной декоративной росписью;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Привлечение детей к посильному общественно полезному труду в ближайшем для детей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окружении;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Поощрение детей за инициативу и стремление самостоятельно поддерживать порядок в ближайшем окружении, за бережное отношение к общественному имуществу, за добросовестность выполнения поручения, за хорошее поведение в общественных местах;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Личный пример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72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196" name="Picture 4" descr="C:\Users\Lenovo\Downloads\imgonline-com-ua-Resize-NPsqiHal7EM9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4" y="338667"/>
            <a:ext cx="4114799" cy="34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enovo\Downloads\imgonline-com-ua-Resize-DNKzk6aWcatI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1" y="3776132"/>
            <a:ext cx="4895850" cy="282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://klubmama.ru/uploads/posts/2022-09/1663013321_32-klubmama-ru-p-applikatsiya-flazhki-vtoraya-mladshaya-gru-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1" y="2726267"/>
            <a:ext cx="3691466" cy="387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s://xn--80ajjine0d.xn--p1ai/sites/default/files/works/konkurs/1_1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338667"/>
            <a:ext cx="3891492" cy="322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648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053067" cy="6858000"/>
          </a:xfrm>
          <a:prstGeom prst="rect">
            <a:avLst/>
          </a:prstGeom>
        </p:spPr>
      </p:pic>
      <p:pic>
        <p:nvPicPr>
          <p:cNvPr id="9218" name="Picture 2" descr="C:\Users\Lenovo\Desktop\ДИПЛОМЫ\ФЕВРАЛЬ\44979089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8" y="1083733"/>
            <a:ext cx="3556000" cy="48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Lenovo\Desktop\ДИПЛОМЫ\ФЕВРАЛЬ\44979595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33" y="1083733"/>
            <a:ext cx="3708399" cy="485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2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61200"/>
          </a:xfrm>
          <a:prstGeom prst="rect">
            <a:avLst/>
          </a:prstGeom>
        </p:spPr>
      </p:pic>
      <p:pic>
        <p:nvPicPr>
          <p:cNvPr id="1026" name="Picture 2" descr="C:\Users\Lenovo\Downloads\20230320_105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57200"/>
            <a:ext cx="77216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9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61200"/>
          </a:xfrm>
          <a:prstGeom prst="rect">
            <a:avLst/>
          </a:prstGeom>
        </p:spPr>
      </p:pic>
      <p:pic>
        <p:nvPicPr>
          <p:cNvPr id="11266" name="Picture 2" descr="https://fsd.multiurok.ru/html/2018/10/27/s_5bd4ad20dab95/im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1"/>
            <a:ext cx="8161867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91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053067" cy="6858000"/>
          </a:xfrm>
          <a:prstGeom prst="rect">
            <a:avLst/>
          </a:prstGeom>
        </p:spPr>
      </p:pic>
      <p:pic>
        <p:nvPicPr>
          <p:cNvPr id="10242" name="Picture 2" descr="https://kartinkin.net/uploads/posts/2021-01/1611338044_56-p-foni-s-simvolami-rossii-dlya-prezentatsii-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21200"/>
            <a:ext cx="7873999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574800" y="1896533"/>
            <a:ext cx="6146800" cy="2302934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2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AB4B5CE-4FFF-4129-91E3-D73C1BE03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811867" y="304800"/>
            <a:ext cx="6637866" cy="3124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к родному краю, родной культуре, родной речи начинается с малого – любви к своей семье, к своему жилищу к своему детскому саду» Постепенно расширяясь, эта любовь переходит в любовь к Родине, её истории, прошлому и настоящему, ко всему человечеству».</a:t>
            </a:r>
          </a:p>
          <a:p>
            <a:pPr algn="r"/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Д.С.Лихачев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5333" y="4419600"/>
            <a:ext cx="6841067" cy="1676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 воспитание подрастающего поколения – одна  из самых актуальных задач  нашего времени.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745067" y="321734"/>
            <a:ext cx="7416800" cy="51138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строить своё будущее на прочном фундаменте. И такой фундамент – это патриотизм. Мы, как бы долго ни обсуждали, что может быть фундаментом, прочным моральным основанием для нашей страны, ничего другого всё равно не придумаем. Это уважение к своей истории и традициям, духовным ценностям наших народов, нашей тысячелетней культуре и уникальному опыту сосуществования сотен народов и языков на территории России. Это ответственность за свою страну и её будущее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Путин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kartinkin.net/uploads/posts/2021-01/1611338044_56-p-foni-s-simvolami-rossii-dlya-prezentatsii-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6266"/>
            <a:ext cx="8280400" cy="1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35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92667" y="220133"/>
            <a:ext cx="7992533" cy="64177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условиях главным социальным и государственным приоритетом становится воспитание человека-гражданина.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Процесс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 необходимо начинать в дошкольном возрасте. В этот период происходит формирование культурно-ценностных ориентаций духовно-нравственной основы личности ребенка, развитие его эмоций, чувств, мышления, механизмов социальной адаптации в обществе, начинается процесс национально-культурной самоидентификации, осознания себя в окружающем мире. Данный отрезок жизни человека является наиболее благоприятным для эмоционально-психологического воздействия на ребенка, так как образы восприятия действительности, культурного пространства очень ярки и сильны и поэтому они остаются в памяти надолго, а иногда и на всю жизнь, что очень важно в воспитании патриотизма.</a:t>
            </a:r>
          </a:p>
        </p:txBody>
      </p:sp>
    </p:spTree>
    <p:extLst>
      <p:ext uri="{BB962C8B-B14F-4D97-AF65-F5344CB8AC3E}">
        <p14:creationId xmlns:p14="http://schemas.microsoft.com/office/powerpoint/2010/main" val="3946316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41867" y="491067"/>
            <a:ext cx="8009467" cy="343746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 патриотического воспитания дошкольников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первоначальных представлений о родном крае и уважительного к нему отношения, воспитание 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патриотических чувств, гражданственности и трудолюбия, сопричастности к современным событиям, приобщение к национальным ценностям и культурным традициям.</a:t>
            </a:r>
          </a:p>
        </p:txBody>
      </p:sp>
      <p:pic>
        <p:nvPicPr>
          <p:cNvPr id="2050" name="Picture 2" descr="https://kartinkin.net/uploads/posts/2021-01/1611338044_56-p-foni-s-simvolami-rossii-dlya-prezentatsii-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334933"/>
            <a:ext cx="7890934" cy="21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2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91067" y="169333"/>
            <a:ext cx="8263465" cy="643466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воспитания дошкольников определены в Учебной программе дошкольного образования: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осознание своей принадлежности к семье, детской группе, обществу в целом;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 к родственным отношениям, к истории своей семьи;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чувство симпатии, эмоциональной привязанности, доверия в общении со сверстниками;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осознавать себя во времени (в настоящем, прошлом и будущем);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адекватные представления о себе, о других;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-осознание себя как члена детского общества;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сопричастность к современным событиям, первоначальные представления о национальных культурных традициях;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национальное самосознание;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знания о  государственной символике (флаг, гимн, герб), животных, птицах, деревьях, цветах, которые могут являться символами белорусского государства (сосна, зубр, аист, цветок льна, клевера, василек);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интерес, внимание и доброжелательное отношение к окружающим;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гуманные отношения, эмоциональную привязанность и доверие к близким взрослым и сверстникам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074" name="Picture 2" descr="http://zhk-zbr.sch.b-edu.ru/files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152401"/>
            <a:ext cx="7992534" cy="64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5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098" name="Picture 2" descr="https://fs03.metod-kopilka.ru/images/doc/41/58165/img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169333"/>
            <a:ext cx="8229600" cy="645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67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AE3F28-5757-4BCE-A971-D397D22BC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146" name="Picture 2" descr="https://million-otkrytok.ru/upload/iblock/9a3/9a351e256bbd24eb9ef3f40e1ac395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" y="118533"/>
            <a:ext cx="7907867" cy="65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14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561</TotalTime>
  <Words>254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Lenovo</cp:lastModifiedBy>
  <cp:revision>63</cp:revision>
  <dcterms:created xsi:type="dcterms:W3CDTF">2013-11-19T05:52:05Z</dcterms:created>
  <dcterms:modified xsi:type="dcterms:W3CDTF">2023-03-20T13:59:59Z</dcterms:modified>
</cp:coreProperties>
</file>