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74" r:id="rId5"/>
    <p:sldId id="275" r:id="rId6"/>
    <p:sldId id="268" r:id="rId7"/>
    <p:sldId id="306" r:id="rId8"/>
    <p:sldId id="278" r:id="rId9"/>
    <p:sldId id="269" r:id="rId10"/>
    <p:sldId id="307" r:id="rId11"/>
    <p:sldId id="280" r:id="rId12"/>
    <p:sldId id="270" r:id="rId13"/>
    <p:sldId id="308" r:id="rId14"/>
    <p:sldId id="282" r:id="rId15"/>
    <p:sldId id="271" r:id="rId16"/>
    <p:sldId id="309" r:id="rId17"/>
    <p:sldId id="286" r:id="rId18"/>
    <p:sldId id="272" r:id="rId19"/>
    <p:sldId id="310" r:id="rId20"/>
    <p:sldId id="284" r:id="rId21"/>
    <p:sldId id="273" r:id="rId22"/>
    <p:sldId id="311" r:id="rId23"/>
    <p:sldId id="288" r:id="rId24"/>
    <p:sldId id="261" r:id="rId25"/>
    <p:sldId id="262" r:id="rId26"/>
    <p:sldId id="312" r:id="rId27"/>
    <p:sldId id="292" r:id="rId28"/>
    <p:sldId id="293" r:id="rId29"/>
    <p:sldId id="313" r:id="rId30"/>
    <p:sldId id="294" r:id="rId31"/>
    <p:sldId id="295" r:id="rId32"/>
    <p:sldId id="314" r:id="rId33"/>
    <p:sldId id="296" r:id="rId34"/>
    <p:sldId id="297" r:id="rId35"/>
    <p:sldId id="315" r:id="rId36"/>
    <p:sldId id="298" r:id="rId37"/>
    <p:sldId id="299" r:id="rId38"/>
    <p:sldId id="316" r:id="rId39"/>
    <p:sldId id="300" r:id="rId40"/>
    <p:sldId id="302" r:id="rId41"/>
    <p:sldId id="320" r:id="rId42"/>
    <p:sldId id="303" r:id="rId43"/>
    <p:sldId id="304" r:id="rId44"/>
    <p:sldId id="319" r:id="rId45"/>
    <p:sldId id="305" r:id="rId46"/>
    <p:sldId id="263" r:id="rId47"/>
    <p:sldId id="264" r:id="rId48"/>
    <p:sldId id="321" r:id="rId49"/>
    <p:sldId id="322" r:id="rId50"/>
    <p:sldId id="323" r:id="rId51"/>
    <p:sldId id="324" r:id="rId52"/>
    <p:sldId id="325" r:id="rId53"/>
    <p:sldId id="326" r:id="rId54"/>
    <p:sldId id="327" r:id="rId55"/>
    <p:sldId id="328" r:id="rId56"/>
    <p:sldId id="331" r:id="rId57"/>
    <p:sldId id="332" r:id="rId58"/>
    <p:sldId id="329" r:id="rId59"/>
    <p:sldId id="330" r:id="rId60"/>
    <p:sldId id="333" r:id="rId61"/>
    <p:sldId id="336" r:id="rId62"/>
    <p:sldId id="335" r:id="rId63"/>
    <p:sldId id="267"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13" autoAdjust="0"/>
  </p:normalViewPr>
  <p:slideViewPr>
    <p:cSldViewPr>
      <p:cViewPr>
        <p:scale>
          <a:sx n="68" d="100"/>
          <a:sy n="68" d="100"/>
        </p:scale>
        <p:origin x="-2874" y="-1008"/>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18.10.2022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1%20&#1082;&#1072;&#1073;&#1099;%20&#1085;&#1077;%20&#1073;&#1099;&#1083;&#1086;%20&#1079;&#1080;&#1084;&#1099;.mp3" TargetMode="External"/><Relationship Id="rId5" Type="http://schemas.openxmlformats.org/officeDocument/2006/relationships/image" Target="../media/image28.png"/><Relationship Id="rId4" Type="http://schemas.openxmlformats.org/officeDocument/2006/relationships/image" Target="../media/image5.gif"/></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2%20&#1074;&#1080;&#1085;&#1085;&#1080;-&#1087;&#1091;&#1093;.mp3" TargetMode="External"/><Relationship Id="rId5" Type="http://schemas.openxmlformats.org/officeDocument/2006/relationships/image" Target="../media/image30.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3%20&#1084;&#1091;&#1083;&#1072;&#1085;.mp3" TargetMode="External"/><Relationship Id="rId5" Type="http://schemas.openxmlformats.org/officeDocument/2006/relationships/image" Target="../media/image32.png"/><Relationship Id="rId4" Type="http://schemas.openxmlformats.org/officeDocument/2006/relationships/image" Target="../media/image5.gif"/></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4%20&#1093;&#1086;&#1083;&#1086;&#1076;&#1085;&#1086;&#1077;%20&#1089;&#1077;&#1088;&#1076;&#1094;&#1077;%202.mp3" TargetMode="External"/><Relationship Id="rId5" Type="http://schemas.openxmlformats.org/officeDocument/2006/relationships/image" Target="../media/image34.png"/><Relationship Id="rId4" Type="http://schemas.openxmlformats.org/officeDocument/2006/relationships/image" Target="../media/image5.gif"/></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5%20&#1083;&#1077;&#1090;&#1095;&#1080;&#1081;%20&#1082;&#1086;&#1088;&#1072;&#1073;&#1083;&#1100;.mp3" TargetMode="External"/><Relationship Id="rId5" Type="http://schemas.openxmlformats.org/officeDocument/2006/relationships/image" Target="../media/image36.png"/><Relationship Id="rId4" Type="http://schemas.openxmlformats.org/officeDocument/2006/relationships/image" Target="../media/image5.gif"/></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6%20&#1093;&#1088;&#1072;&#1085;&#1080;&#1090;&#1077;&#1083;&#1080;%20&#1089;&#1085;&#1086;&#1074;%20&#1076;&#1078;&#1077;&#1082;.mp3" TargetMode="External"/><Relationship Id="rId5" Type="http://schemas.openxmlformats.org/officeDocument/2006/relationships/image" Target="../media/image38.png"/><Relationship Id="rId4" Type="http://schemas.openxmlformats.org/officeDocument/2006/relationships/image" Target="../media/image5.gif"/></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9%20&#1074;&#1072;&#1083;&#1083;&#1080;.mp3" TargetMode="External"/><Relationship Id="rId5" Type="http://schemas.openxmlformats.org/officeDocument/2006/relationships/image" Target="../media/image38.pn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video" Target="file:///C:\Users\&#1040;&#1083;&#1077;&#1085;&#1072;\Desktop\&#1084;&#1086;&#1079;&#1075;&#1086;%20&#1087;&#1072;&#1090;&#1080;%20&#1051;&#1091;&#1096;&#1080;&#1077;%20&#1084;&#1091;&#1083;&#1100;&#1090;&#1092;&#1080;&#1083;&#1100;&#1084;&#1099;%20&#1074;&#1089;&#1077;&#1093;%20&#1074;&#1088;&#1077;&#1084;&#1077;&#1085;\&#1052;&#1086;&#1081;%20&#1092;&#1080;&#1083;&#1100;&#1084;.mp4" TargetMode="Externa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audio" Target="file:///C:\Users\&#1040;&#1083;&#1077;&#1085;&#1072;\Desktop\&#1084;&#1086;&#1079;&#1075;&#1086;%20&#1087;&#1072;&#1090;&#1080;%20&#1051;&#1091;&#1096;&#1080;&#1077;%20&#1084;&#1091;&#1083;&#1100;&#1090;&#1092;&#1080;&#1083;&#1100;&#1084;&#1099;%20&#1074;&#1089;&#1077;&#1093;%20&#1074;&#1088;&#1077;&#1084;&#1077;&#1085;\&#1084;&#1091;&#1079;&#1099;&#1082;&#1072;\b526&#1078;&#1078;&#1078;&#1078;&#1078;308d4bfe213.mp3" TargetMode="Externa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_4694077_7898587.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3</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611560" y="1376772"/>
            <a:ext cx="7992888" cy="4104456"/>
          </a:xfrm>
        </p:spPr>
        <p:txBody>
          <a:bodyPr>
            <a:normAutofit fontScale="25000" lnSpcReduction="20000"/>
          </a:bodyPr>
          <a:lstStyle/>
          <a:p>
            <a:pPr algn="l"/>
            <a:r>
              <a:rPr lang="ru-RU" sz="11200" b="1" dirty="0" smtClean="0">
                <a:solidFill>
                  <a:srgbClr val="FFC000"/>
                </a:solidFill>
                <a:latin typeface="Comic Sans MS" pitchFamily="66" charset="0"/>
              </a:rPr>
              <a:t>Полнометражный </a:t>
            </a:r>
            <a:r>
              <a:rPr lang="ru-RU" sz="11200" b="1" dirty="0" smtClean="0">
                <a:solidFill>
                  <a:schemeClr val="bg1"/>
                </a:solidFill>
                <a:latin typeface="Comic Sans MS" pitchFamily="66" charset="0"/>
              </a:rPr>
              <a:t>анимационный фильм, разработкой и производством которого занимались сразу две киностудии – американская </a:t>
            </a:r>
            <a:r>
              <a:rPr lang="en-US" sz="11200" b="1" dirty="0" smtClean="0">
                <a:solidFill>
                  <a:schemeClr val="bg1"/>
                </a:solidFill>
                <a:latin typeface="Comic Sans MS" pitchFamily="66" charset="0"/>
              </a:rPr>
              <a:t>DreamWorks Animation</a:t>
            </a:r>
            <a:r>
              <a:rPr lang="ru-RU" sz="11200" b="1" dirty="0" smtClean="0">
                <a:solidFill>
                  <a:schemeClr val="bg1"/>
                </a:solidFill>
                <a:latin typeface="Comic Sans MS" pitchFamily="66" charset="0"/>
              </a:rPr>
              <a:t> и китайская компания </a:t>
            </a:r>
            <a:r>
              <a:rPr lang="en-US" sz="11200" b="1" dirty="0" smtClean="0">
                <a:solidFill>
                  <a:schemeClr val="bg1"/>
                </a:solidFill>
                <a:latin typeface="Comic Sans MS" pitchFamily="66" charset="0"/>
              </a:rPr>
              <a:t>Pearl Studio</a:t>
            </a:r>
            <a:r>
              <a:rPr lang="ru-RU" sz="11200" b="1" dirty="0" smtClean="0">
                <a:solidFill>
                  <a:schemeClr val="bg1"/>
                </a:solidFill>
                <a:latin typeface="Comic Sans MS" pitchFamily="66" charset="0"/>
              </a:rPr>
              <a:t>.</a:t>
            </a:r>
          </a:p>
          <a:p>
            <a:pPr algn="l"/>
            <a:r>
              <a:rPr lang="ru-RU" sz="11200" b="1" dirty="0" smtClean="0">
                <a:solidFill>
                  <a:schemeClr val="bg1"/>
                </a:solidFill>
                <a:latin typeface="Comic Sans MS" pitchFamily="66" charset="0"/>
              </a:rPr>
              <a:t>История </a:t>
            </a:r>
            <a:r>
              <a:rPr lang="ru-RU" sz="11200" b="1" dirty="0" smtClean="0">
                <a:solidFill>
                  <a:srgbClr val="FFC000"/>
                </a:solidFill>
                <a:latin typeface="Comic Sans MS" pitchFamily="66" charset="0"/>
              </a:rPr>
              <a:t>мультфильма </a:t>
            </a:r>
            <a:r>
              <a:rPr lang="ru-RU" sz="11200" b="1" dirty="0" smtClean="0">
                <a:solidFill>
                  <a:schemeClr val="bg1"/>
                </a:solidFill>
                <a:latin typeface="Comic Sans MS" pitchFamily="66" charset="0"/>
              </a:rPr>
              <a:t>переносит зрителя в сердце Китая, прекрасный Шанхай, где проживает девочка Лу.</a:t>
            </a:r>
          </a:p>
          <a:p>
            <a:pPr algn="l"/>
            <a:r>
              <a:rPr lang="ru-RU" sz="11200" b="1" dirty="0" smtClean="0">
                <a:solidFill>
                  <a:schemeClr val="bg1"/>
                </a:solidFill>
                <a:latin typeface="Comic Sans MS" pitchFamily="66" charset="0"/>
              </a:rPr>
              <a:t>Как называется </a:t>
            </a:r>
            <a:r>
              <a:rPr lang="ru-RU" sz="11200" b="1" dirty="0" smtClean="0">
                <a:solidFill>
                  <a:srgbClr val="FFC000"/>
                </a:solidFill>
                <a:latin typeface="Comic Sans MS" pitchFamily="66" charset="0"/>
              </a:rPr>
              <a:t>мультфильм</a:t>
            </a:r>
            <a:r>
              <a:rPr lang="ru-RU" sz="11200" b="1" dirty="0" smtClean="0">
                <a:solidFill>
                  <a:schemeClr val="bg1"/>
                </a:solidFill>
                <a:latin typeface="Comic Sans MS" pitchFamily="66" charset="0"/>
              </a:rPr>
              <a:t>?</a:t>
            </a:r>
          </a:p>
          <a:p>
            <a:endParaRPr lang="ru-RU" dirty="0" smtClean="0">
              <a:solidFill>
                <a:schemeClr val="bg1">
                  <a:lumMod val="95000"/>
                </a:schemeClr>
              </a:solidFill>
            </a:endParaRPr>
          </a:p>
          <a:p>
            <a:endParaRPr lang="ru-RU"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Блок-схема: альтернативный процесс 5"/>
          <p:cNvSpPr/>
          <p:nvPr/>
        </p:nvSpPr>
        <p:spPr>
          <a:xfrm>
            <a:off x="6084168" y="530120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3"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5683508" y="508518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94698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0068" y="956952"/>
            <a:ext cx="4320480" cy="2664296"/>
          </a:xfrm>
        </p:spPr>
        <p:txBody>
          <a:bodyPr>
            <a:noAutofit/>
          </a:bodyPr>
          <a:lstStyle/>
          <a:p>
            <a:pPr algn="l"/>
            <a:r>
              <a:rPr lang="ru-RU" sz="2800" b="1" dirty="0" smtClean="0">
                <a:solidFill>
                  <a:schemeClr val="bg1"/>
                </a:solidFill>
                <a:latin typeface="Comic Sans MS" pitchFamily="66" charset="0"/>
              </a:rPr>
              <a:t>Мультфильм, который учит важной вещи – постоянный труд и осознание цели перед собой помогают преодолеть многие трудности -</a:t>
            </a:r>
            <a:br>
              <a:rPr lang="ru-RU" sz="2800" b="1" dirty="0" smtClean="0">
                <a:solidFill>
                  <a:schemeClr val="bg1"/>
                </a:solidFill>
                <a:latin typeface="Comic Sans MS" pitchFamily="66" charset="0"/>
              </a:rPr>
            </a:b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395536" y="4581128"/>
            <a:ext cx="8424936" cy="1584176"/>
          </a:xfrm>
        </p:spPr>
        <p:txBody>
          <a:bodyPr>
            <a:normAutofit/>
          </a:bodyPr>
          <a:lstStyle/>
          <a:p>
            <a:endParaRPr lang="ru-RU" sz="1300" dirty="0" smtClean="0">
              <a:solidFill>
                <a:schemeClr val="bg1">
                  <a:lumMod val="95000"/>
                </a:schemeClr>
              </a:solidFill>
              <a:latin typeface="Comic Sans MS" pitchFamily="66" charset="0"/>
            </a:endParaRPr>
          </a:p>
          <a:p>
            <a:endParaRPr lang="ru-RU" sz="1300" dirty="0" smtClean="0">
              <a:solidFill>
                <a:schemeClr val="bg1">
                  <a:lumMod val="95000"/>
                </a:schemeClr>
              </a:solidFill>
              <a:latin typeface="Comic Sans MS" pitchFamily="66" charset="0"/>
            </a:endParaRPr>
          </a:p>
          <a:p>
            <a:endParaRPr lang="ru-RU" sz="1300" dirty="0" smtClean="0">
              <a:solidFill>
                <a:schemeClr val="bg1">
                  <a:lumMod val="95000"/>
                </a:schemeClr>
              </a:solidFill>
              <a:latin typeface="Comic Sans MS" pitchFamily="66" charset="0"/>
            </a:endParaRPr>
          </a:p>
          <a:p>
            <a:pPr algn="l"/>
            <a:r>
              <a:rPr lang="ru-RU" sz="1400" b="1" dirty="0" smtClean="0">
                <a:solidFill>
                  <a:schemeClr val="bg1"/>
                </a:solidFill>
                <a:latin typeface="Comic Sans MS" pitchFamily="66" charset="0"/>
              </a:rPr>
              <a:t>Главная героиня Лу выбирает тот же путь, решив во что бы то ни стало накопить на поездку по всему Китаю, ведь отец мечтал показать ей столько красивых мест. Девочка неуклонно движется к цели, невзирая на физические трудности и восприятие сверстников.</a:t>
            </a:r>
            <a:endParaRPr lang="ru-RU" sz="1400" b="1" dirty="0">
              <a:solidFill>
                <a:schemeClr val="bg1"/>
              </a:solidFill>
              <a:latin typeface="Comic Sans MS" pitchFamily="66" charset="0"/>
            </a:endParaRPr>
          </a:p>
        </p:txBody>
      </p:sp>
      <p:sp>
        <p:nvSpPr>
          <p:cNvPr id="5" name="Заголовок 1"/>
          <p:cNvSpPr txBox="1">
            <a:spLocks/>
          </p:cNvSpPr>
          <p:nvPr/>
        </p:nvSpPr>
        <p:spPr>
          <a:xfrm>
            <a:off x="1907704" y="3789040"/>
            <a:ext cx="4608512" cy="151216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Эверест</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6" name="Рисунок 5" descr="multik-ieti-multfilm-everest-abominable-1.jpg"/>
          <p:cNvPicPr>
            <a:picLocks noChangeAspect="1"/>
          </p:cNvPicPr>
          <p:nvPr/>
        </p:nvPicPr>
        <p:blipFill>
          <a:blip r:embed="rId3" cstate="print"/>
          <a:srcRect l="19526" r="20611" b="7633"/>
          <a:stretch>
            <a:fillRect/>
          </a:stretch>
        </p:blipFill>
        <p:spPr>
          <a:xfrm>
            <a:off x="4499992" y="476672"/>
            <a:ext cx="4176464" cy="36248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4</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539552" y="1412776"/>
            <a:ext cx="7992888" cy="4104456"/>
          </a:xfrm>
        </p:spPr>
        <p:txBody>
          <a:bodyPr>
            <a:normAutofit fontScale="92500" lnSpcReduction="20000"/>
          </a:bodyPr>
          <a:lstStyle/>
          <a:p>
            <a:endParaRPr lang="ru-RU" sz="2400" b="1" dirty="0" smtClean="0">
              <a:solidFill>
                <a:schemeClr val="bg1">
                  <a:lumMod val="95000"/>
                </a:schemeClr>
              </a:solidFill>
              <a:latin typeface="Comic Sans MS" pitchFamily="66" charset="0"/>
            </a:endParaRPr>
          </a:p>
          <a:p>
            <a:pPr algn="l"/>
            <a:r>
              <a:rPr lang="ru-RU" sz="3000" b="1" dirty="0" smtClean="0">
                <a:solidFill>
                  <a:schemeClr val="bg1"/>
                </a:solidFill>
                <a:latin typeface="Comic Sans MS" panose="030F0702030302020204" pitchFamily="66" charset="0"/>
              </a:rPr>
              <a:t>В этой </a:t>
            </a:r>
            <a:r>
              <a:rPr lang="ru-RU" sz="3000" b="1" dirty="0" smtClean="0">
                <a:solidFill>
                  <a:srgbClr val="FFC000"/>
                </a:solidFill>
                <a:latin typeface="Comic Sans MS" panose="030F0702030302020204" pitchFamily="66" charset="0"/>
              </a:rPr>
              <a:t>мультипликационной франшизе </a:t>
            </a:r>
            <a:r>
              <a:rPr lang="ru-RU" sz="3000" b="1" dirty="0" smtClean="0">
                <a:solidFill>
                  <a:schemeClr val="bg1"/>
                </a:solidFill>
                <a:latin typeface="Comic Sans MS" panose="030F0702030302020204" pitchFamily="66" charset="0"/>
              </a:rPr>
              <a:t>немало</a:t>
            </a:r>
            <a:r>
              <a:rPr lang="ru-RU" sz="3000" b="1" dirty="0" smtClean="0">
                <a:solidFill>
                  <a:schemeClr val="bg1">
                    <a:lumMod val="95000"/>
                  </a:schemeClr>
                </a:solidFill>
                <a:latin typeface="Comic Sans MS" panose="030F0702030302020204" pitchFamily="66" charset="0"/>
              </a:rPr>
              <a:t> </a:t>
            </a:r>
            <a:r>
              <a:rPr lang="ru-RU" sz="3000" b="1" dirty="0" smtClean="0">
                <a:solidFill>
                  <a:schemeClr val="bg1"/>
                </a:solidFill>
                <a:latin typeface="Comic Sans MS" panose="030F0702030302020204" pitchFamily="66" charset="0"/>
              </a:rPr>
              <a:t>отсылок к</a:t>
            </a:r>
            <a:r>
              <a:rPr lang="ru-RU" sz="3000" b="1" dirty="0" smtClean="0">
                <a:solidFill>
                  <a:schemeClr val="bg1">
                    <a:lumMod val="95000"/>
                  </a:schemeClr>
                </a:solidFill>
                <a:latin typeface="Comic Sans MS" panose="030F0702030302020204" pitchFamily="66" charset="0"/>
              </a:rPr>
              <a:t> </a:t>
            </a:r>
            <a:r>
              <a:rPr lang="ru-RU" sz="3000" b="1" dirty="0" smtClean="0">
                <a:solidFill>
                  <a:srgbClr val="FFC000"/>
                </a:solidFill>
                <a:latin typeface="Comic Sans MS" panose="030F0702030302020204" pitchFamily="66" charset="0"/>
              </a:rPr>
              <a:t>другим</a:t>
            </a:r>
            <a:r>
              <a:rPr lang="ru-RU" sz="3000" b="1" dirty="0" smtClean="0">
                <a:solidFill>
                  <a:schemeClr val="bg1">
                    <a:lumMod val="95000"/>
                  </a:schemeClr>
                </a:solidFill>
                <a:latin typeface="Comic Sans MS" panose="030F0702030302020204" pitchFamily="66" charset="0"/>
              </a:rPr>
              <a:t> </a:t>
            </a:r>
            <a:r>
              <a:rPr lang="ru-RU" sz="3000" b="1" dirty="0" smtClean="0">
                <a:solidFill>
                  <a:srgbClr val="FFC000"/>
                </a:solidFill>
                <a:latin typeface="Comic Sans MS" panose="030F0702030302020204" pitchFamily="66" charset="0"/>
              </a:rPr>
              <a:t>мультфильмам</a:t>
            </a:r>
            <a:r>
              <a:rPr lang="ru-RU" sz="3000" b="1" dirty="0" smtClean="0">
                <a:solidFill>
                  <a:schemeClr val="bg1">
                    <a:lumMod val="95000"/>
                  </a:schemeClr>
                </a:solidFill>
                <a:latin typeface="Comic Sans MS" panose="030F0702030302020204" pitchFamily="66" charset="0"/>
              </a:rPr>
              <a:t>. </a:t>
            </a:r>
            <a:r>
              <a:rPr lang="ru-RU" sz="3000" b="1" dirty="0" smtClean="0">
                <a:solidFill>
                  <a:schemeClr val="bg1"/>
                </a:solidFill>
                <a:latin typeface="Comic Sans MS" panose="030F0702030302020204" pitchFamily="66" charset="0"/>
              </a:rPr>
              <a:t>В первой части мы видим огромное количество волшебных персонажей: Белоснежка и 7 гномов, волк из «Красной Шапочки», 3 феи из «Спящей красавицы», </a:t>
            </a:r>
            <a:r>
              <a:rPr lang="ru-RU" sz="3000" b="1" dirty="0" err="1" smtClean="0">
                <a:solidFill>
                  <a:schemeClr val="bg1"/>
                </a:solidFill>
                <a:latin typeface="Comic Sans MS" panose="030F0702030302020204" pitchFamily="66" charset="0"/>
              </a:rPr>
              <a:t>Пиннокио</a:t>
            </a:r>
            <a:r>
              <a:rPr lang="ru-RU" sz="3000" b="1" dirty="0" smtClean="0">
                <a:solidFill>
                  <a:schemeClr val="bg1"/>
                </a:solidFill>
                <a:latin typeface="Comic Sans MS" panose="030F0702030302020204" pitchFamily="66" charset="0"/>
              </a:rPr>
              <a:t>. Осел взлетает под действием волшебной пыльцы – это из «Питера </a:t>
            </a:r>
            <a:r>
              <a:rPr lang="ru-RU" sz="3000" b="1" dirty="0" err="1" smtClean="0">
                <a:solidFill>
                  <a:schemeClr val="bg1"/>
                </a:solidFill>
                <a:latin typeface="Comic Sans MS" panose="030F0702030302020204" pitchFamily="66" charset="0"/>
              </a:rPr>
              <a:t>Пэна</a:t>
            </a:r>
            <a:r>
              <a:rPr lang="ru-RU" sz="3000" b="1" dirty="0" smtClean="0">
                <a:solidFill>
                  <a:schemeClr val="bg1"/>
                </a:solidFill>
                <a:latin typeface="Comic Sans MS" panose="030F0702030302020204" pitchFamily="66" charset="0"/>
              </a:rPr>
              <a:t>».</a:t>
            </a:r>
          </a:p>
          <a:p>
            <a:pPr algn="l"/>
            <a:r>
              <a:rPr lang="ru-RU" sz="3000" b="1" dirty="0" smtClean="0">
                <a:solidFill>
                  <a:schemeClr val="bg1"/>
                </a:solidFill>
                <a:latin typeface="Comic Sans MS" panose="030F0702030302020204" pitchFamily="66" charset="0"/>
              </a:rPr>
              <a:t>О каком </a:t>
            </a:r>
            <a:r>
              <a:rPr lang="ru-RU" sz="3000" b="1" dirty="0" smtClean="0">
                <a:solidFill>
                  <a:srgbClr val="FFC000"/>
                </a:solidFill>
                <a:latin typeface="Comic Sans MS" panose="030F0702030302020204" pitchFamily="66" charset="0"/>
              </a:rPr>
              <a:t>мультфильме</a:t>
            </a:r>
            <a:r>
              <a:rPr lang="ru-RU" sz="3000" b="1" dirty="0" smtClean="0">
                <a:solidFill>
                  <a:schemeClr val="bg1">
                    <a:lumMod val="95000"/>
                  </a:schemeClr>
                </a:solidFill>
                <a:latin typeface="Comic Sans MS" panose="030F0702030302020204" pitchFamily="66" charset="0"/>
              </a:rPr>
              <a:t> </a:t>
            </a:r>
            <a:r>
              <a:rPr lang="ru-RU" sz="3000" b="1" dirty="0" smtClean="0">
                <a:solidFill>
                  <a:schemeClr val="bg1"/>
                </a:solidFill>
                <a:latin typeface="Comic Sans MS" panose="030F0702030302020204" pitchFamily="66" charset="0"/>
              </a:rPr>
              <a:t>идет речь?</a:t>
            </a:r>
          </a:p>
          <a:p>
            <a:endParaRPr lang="ru-RU" sz="2800"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4</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395536" y="1268760"/>
            <a:ext cx="7992888" cy="4104456"/>
          </a:xfrm>
        </p:spPr>
        <p:txBody>
          <a:bodyPr>
            <a:normAutofit fontScale="92500" lnSpcReduction="20000"/>
          </a:bodyPr>
          <a:lstStyle/>
          <a:p>
            <a:endParaRPr lang="ru-RU" sz="2400" b="1" dirty="0" smtClean="0">
              <a:solidFill>
                <a:schemeClr val="bg1">
                  <a:lumMod val="95000"/>
                </a:schemeClr>
              </a:solidFill>
              <a:latin typeface="Comic Sans MS" pitchFamily="66" charset="0"/>
            </a:endParaRPr>
          </a:p>
          <a:p>
            <a:pPr algn="l"/>
            <a:r>
              <a:rPr lang="ru-RU" sz="3000" b="1" dirty="0" smtClean="0">
                <a:solidFill>
                  <a:schemeClr val="bg1"/>
                </a:solidFill>
                <a:latin typeface="Comic Sans MS" panose="030F0702030302020204" pitchFamily="66" charset="0"/>
              </a:rPr>
              <a:t>В этой </a:t>
            </a:r>
            <a:r>
              <a:rPr lang="ru-RU" sz="3000" b="1" dirty="0" smtClean="0">
                <a:solidFill>
                  <a:srgbClr val="FFC000"/>
                </a:solidFill>
                <a:latin typeface="Comic Sans MS" panose="030F0702030302020204" pitchFamily="66" charset="0"/>
              </a:rPr>
              <a:t>мультипликационной франшизе </a:t>
            </a:r>
            <a:r>
              <a:rPr lang="ru-RU" sz="3000" b="1" dirty="0" smtClean="0">
                <a:solidFill>
                  <a:schemeClr val="bg1"/>
                </a:solidFill>
                <a:latin typeface="Comic Sans MS" panose="030F0702030302020204" pitchFamily="66" charset="0"/>
              </a:rPr>
              <a:t>немало</a:t>
            </a:r>
            <a:r>
              <a:rPr lang="ru-RU" sz="3000" b="1" dirty="0" smtClean="0">
                <a:solidFill>
                  <a:schemeClr val="bg1">
                    <a:lumMod val="95000"/>
                  </a:schemeClr>
                </a:solidFill>
                <a:latin typeface="Comic Sans MS" panose="030F0702030302020204" pitchFamily="66" charset="0"/>
              </a:rPr>
              <a:t> </a:t>
            </a:r>
            <a:r>
              <a:rPr lang="ru-RU" sz="3000" b="1" dirty="0" smtClean="0">
                <a:solidFill>
                  <a:schemeClr val="bg1"/>
                </a:solidFill>
                <a:latin typeface="Comic Sans MS" panose="030F0702030302020204" pitchFamily="66" charset="0"/>
              </a:rPr>
              <a:t>отсылок к</a:t>
            </a:r>
            <a:r>
              <a:rPr lang="ru-RU" sz="3000" b="1" dirty="0" smtClean="0">
                <a:solidFill>
                  <a:schemeClr val="bg1">
                    <a:lumMod val="95000"/>
                  </a:schemeClr>
                </a:solidFill>
                <a:latin typeface="Comic Sans MS" panose="030F0702030302020204" pitchFamily="66" charset="0"/>
              </a:rPr>
              <a:t> </a:t>
            </a:r>
            <a:r>
              <a:rPr lang="ru-RU" sz="3000" b="1" dirty="0" smtClean="0">
                <a:solidFill>
                  <a:srgbClr val="FFC000"/>
                </a:solidFill>
                <a:latin typeface="Comic Sans MS" panose="030F0702030302020204" pitchFamily="66" charset="0"/>
              </a:rPr>
              <a:t>другим</a:t>
            </a:r>
            <a:r>
              <a:rPr lang="ru-RU" sz="3000" b="1" dirty="0" smtClean="0">
                <a:solidFill>
                  <a:schemeClr val="bg1">
                    <a:lumMod val="95000"/>
                  </a:schemeClr>
                </a:solidFill>
                <a:latin typeface="Comic Sans MS" panose="030F0702030302020204" pitchFamily="66" charset="0"/>
              </a:rPr>
              <a:t> </a:t>
            </a:r>
            <a:r>
              <a:rPr lang="ru-RU" sz="3000" b="1" dirty="0" smtClean="0">
                <a:solidFill>
                  <a:srgbClr val="FFC000"/>
                </a:solidFill>
                <a:latin typeface="Comic Sans MS" panose="030F0702030302020204" pitchFamily="66" charset="0"/>
              </a:rPr>
              <a:t>мультфильмам</a:t>
            </a:r>
            <a:r>
              <a:rPr lang="ru-RU" sz="3000" b="1" dirty="0" smtClean="0">
                <a:solidFill>
                  <a:schemeClr val="bg1">
                    <a:lumMod val="95000"/>
                  </a:schemeClr>
                </a:solidFill>
                <a:latin typeface="Comic Sans MS" panose="030F0702030302020204" pitchFamily="66" charset="0"/>
              </a:rPr>
              <a:t>. </a:t>
            </a:r>
            <a:r>
              <a:rPr lang="ru-RU" sz="3000" b="1" dirty="0" smtClean="0">
                <a:solidFill>
                  <a:schemeClr val="bg1"/>
                </a:solidFill>
                <a:latin typeface="Comic Sans MS" panose="030F0702030302020204" pitchFamily="66" charset="0"/>
              </a:rPr>
              <a:t>В первой части мы видим огромное количество волшебных персонажей: Белоснежка и 7 гномов, волк из «Красной Шапочки», 3 феи из «Спящей красавицы», </a:t>
            </a:r>
            <a:r>
              <a:rPr lang="ru-RU" sz="3000" b="1" dirty="0" err="1" smtClean="0">
                <a:solidFill>
                  <a:schemeClr val="bg1"/>
                </a:solidFill>
                <a:latin typeface="Comic Sans MS" panose="030F0702030302020204" pitchFamily="66" charset="0"/>
              </a:rPr>
              <a:t>Пиннокио</a:t>
            </a:r>
            <a:r>
              <a:rPr lang="ru-RU" sz="3000" b="1" dirty="0" smtClean="0">
                <a:solidFill>
                  <a:schemeClr val="bg1"/>
                </a:solidFill>
                <a:latin typeface="Comic Sans MS" panose="030F0702030302020204" pitchFamily="66" charset="0"/>
              </a:rPr>
              <a:t>. Осел взлетает под действием волшебной пыльцы – это из «Питера </a:t>
            </a:r>
            <a:r>
              <a:rPr lang="ru-RU" sz="3000" b="1" dirty="0" err="1" smtClean="0">
                <a:solidFill>
                  <a:schemeClr val="bg1"/>
                </a:solidFill>
                <a:latin typeface="Comic Sans MS" panose="030F0702030302020204" pitchFamily="66" charset="0"/>
              </a:rPr>
              <a:t>Пэна</a:t>
            </a:r>
            <a:r>
              <a:rPr lang="ru-RU" sz="3000" b="1" dirty="0" smtClean="0">
                <a:solidFill>
                  <a:schemeClr val="bg1"/>
                </a:solidFill>
                <a:latin typeface="Comic Sans MS" panose="030F0702030302020204" pitchFamily="66" charset="0"/>
              </a:rPr>
              <a:t>».</a:t>
            </a:r>
          </a:p>
          <a:p>
            <a:pPr algn="l"/>
            <a:r>
              <a:rPr lang="ru-RU" sz="3000" b="1" dirty="0" smtClean="0">
                <a:solidFill>
                  <a:schemeClr val="bg1"/>
                </a:solidFill>
                <a:latin typeface="Comic Sans MS" panose="030F0702030302020204" pitchFamily="66" charset="0"/>
              </a:rPr>
              <a:t>О каком </a:t>
            </a:r>
            <a:r>
              <a:rPr lang="ru-RU" sz="3000" b="1" dirty="0" smtClean="0">
                <a:solidFill>
                  <a:srgbClr val="FFC000"/>
                </a:solidFill>
                <a:latin typeface="Comic Sans MS" panose="030F0702030302020204" pitchFamily="66" charset="0"/>
              </a:rPr>
              <a:t>мультфильме</a:t>
            </a:r>
            <a:r>
              <a:rPr lang="ru-RU" sz="3000" b="1" dirty="0" smtClean="0">
                <a:solidFill>
                  <a:schemeClr val="bg1">
                    <a:lumMod val="95000"/>
                  </a:schemeClr>
                </a:solidFill>
                <a:latin typeface="Comic Sans MS" panose="030F0702030302020204" pitchFamily="66" charset="0"/>
              </a:rPr>
              <a:t> </a:t>
            </a:r>
            <a:r>
              <a:rPr lang="ru-RU" sz="3000" b="1" dirty="0" smtClean="0">
                <a:solidFill>
                  <a:schemeClr val="bg1"/>
                </a:solidFill>
                <a:latin typeface="Comic Sans MS" panose="030F0702030302020204" pitchFamily="66" charset="0"/>
              </a:rPr>
              <a:t>идет речь?</a:t>
            </a:r>
          </a:p>
          <a:p>
            <a:endParaRPr lang="ru-RU" sz="2800"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Блок-схема: альтернативный процесс 5"/>
          <p:cNvSpPr/>
          <p:nvPr/>
        </p:nvSpPr>
        <p:spPr>
          <a:xfrm>
            <a:off x="6084168" y="530120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3"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5683508" y="508518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89956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8416" y="980728"/>
            <a:ext cx="4320480" cy="2664296"/>
          </a:xfrm>
        </p:spPr>
        <p:txBody>
          <a:bodyPr>
            <a:noAutofit/>
          </a:bodyPr>
          <a:lstStyle/>
          <a:p>
            <a:pPr algn="l"/>
            <a:r>
              <a:rPr lang="ru-RU" sz="2800" b="1" dirty="0" smtClean="0">
                <a:solidFill>
                  <a:schemeClr val="bg1"/>
                </a:solidFill>
                <a:latin typeface="Comic Sans MS" pitchFamily="66" charset="0"/>
              </a:rPr>
              <a:t>Многочисленные отсылки к другим мультфильмам мы видим в мультипликационной франшизе </a:t>
            </a:r>
            <a:br>
              <a:rPr lang="ru-RU" sz="2800" b="1" dirty="0" smtClean="0">
                <a:solidFill>
                  <a:schemeClr val="bg1"/>
                </a:solidFill>
                <a:latin typeface="Comic Sans MS" pitchFamily="66" charset="0"/>
              </a:rPr>
            </a:br>
            <a:endParaRPr lang="ru-RU" sz="2800" b="1" dirty="0">
              <a:solidFill>
                <a:schemeClr val="bg1"/>
              </a:solidFill>
              <a:latin typeface="Comic Sans MS" pitchFamily="66" charset="0"/>
            </a:endParaRPr>
          </a:p>
        </p:txBody>
      </p:sp>
      <p:sp>
        <p:nvSpPr>
          <p:cNvPr id="5" name="Заголовок 1"/>
          <p:cNvSpPr txBox="1">
            <a:spLocks/>
          </p:cNvSpPr>
          <p:nvPr/>
        </p:nvSpPr>
        <p:spPr>
          <a:xfrm>
            <a:off x="1835696" y="4509120"/>
            <a:ext cx="4824536" cy="151216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6000" b="1" dirty="0" err="1" smtClean="0">
                <a:solidFill>
                  <a:schemeClr val="bg1"/>
                </a:solidFill>
                <a:latin typeface="Comic Sans MS" pitchFamily="66" charset="0"/>
                <a:ea typeface="+mj-ea"/>
                <a:cs typeface="+mj-cs"/>
              </a:rPr>
              <a:t>Шрек</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7" name="Рисунок 6" descr="shrek.jpeg"/>
          <p:cNvPicPr>
            <a:picLocks noChangeAspect="1"/>
          </p:cNvPicPr>
          <p:nvPr/>
        </p:nvPicPr>
        <p:blipFill>
          <a:blip r:embed="rId3" cstate="print"/>
          <a:srcRect l="22438" r="27163" b="1176"/>
          <a:stretch>
            <a:fillRect/>
          </a:stretch>
        </p:blipFill>
        <p:spPr>
          <a:xfrm>
            <a:off x="4788024" y="332656"/>
            <a:ext cx="4039560" cy="3960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5</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683568" y="1268760"/>
            <a:ext cx="7992888" cy="4104456"/>
          </a:xfrm>
        </p:spPr>
        <p:txBody>
          <a:bodyPr>
            <a:normAutofit/>
          </a:bodyPr>
          <a:lstStyle/>
          <a:p>
            <a:endParaRPr lang="ru-RU" sz="2400" b="1" dirty="0" smtClean="0">
              <a:solidFill>
                <a:schemeClr val="bg1">
                  <a:lumMod val="95000"/>
                </a:schemeClr>
              </a:solidFill>
              <a:latin typeface="Comic Sans MS" pitchFamily="66" charset="0"/>
            </a:endParaRPr>
          </a:p>
          <a:p>
            <a:pPr algn="l"/>
            <a:r>
              <a:rPr lang="ru-RU" sz="2800" b="1" dirty="0" smtClean="0">
                <a:solidFill>
                  <a:schemeClr val="bg1"/>
                </a:solidFill>
                <a:latin typeface="Comic Sans MS" panose="030F0702030302020204" pitchFamily="66" charset="0"/>
              </a:rPr>
              <a:t>Этот</a:t>
            </a:r>
            <a:r>
              <a:rPr lang="ru-RU" sz="2800" b="1" dirty="0" smtClean="0">
                <a:solidFill>
                  <a:schemeClr val="bg1">
                    <a:lumMod val="95000"/>
                  </a:schemeClr>
                </a:solidFill>
                <a:latin typeface="Comic Sans MS" panose="030F0702030302020204" pitchFamily="66" charset="0"/>
              </a:rPr>
              <a:t> </a:t>
            </a:r>
            <a:r>
              <a:rPr lang="ru-RU" sz="2800" b="1" dirty="0" smtClean="0">
                <a:solidFill>
                  <a:srgbClr val="FFC000"/>
                </a:solidFill>
                <a:latin typeface="Comic Sans MS" panose="030F0702030302020204" pitchFamily="66" charset="0"/>
              </a:rPr>
              <a:t>герой</a:t>
            </a:r>
            <a:r>
              <a:rPr lang="ru-RU" sz="2800" b="1" dirty="0" smtClean="0">
                <a:solidFill>
                  <a:schemeClr val="bg1"/>
                </a:solidFill>
                <a:latin typeface="Comic Sans MS" panose="030F0702030302020204" pitchFamily="66" charset="0"/>
              </a:rPr>
              <a:t>, главный магнит для проблем всех мастей и масштабов, оказывается в очередной передряге в новой одиннадцатой полнометражной мультипликационной </a:t>
            </a:r>
          </a:p>
          <a:p>
            <a:pPr algn="l"/>
            <a:r>
              <a:rPr lang="ru-RU" sz="2800" b="1" dirty="0" smtClean="0">
                <a:solidFill>
                  <a:schemeClr val="bg1"/>
                </a:solidFill>
                <a:latin typeface="Comic Sans MS" panose="030F0702030302020204" pitchFamily="66" charset="0"/>
              </a:rPr>
              <a:t>франшизе о трёх богатырях.    </a:t>
            </a:r>
          </a:p>
          <a:p>
            <a:pPr algn="l"/>
            <a:r>
              <a:rPr lang="ru-RU" sz="2800" b="1" dirty="0" smtClean="0">
                <a:solidFill>
                  <a:schemeClr val="bg1"/>
                </a:solidFill>
                <a:latin typeface="Comic Sans MS" panose="030F0702030302020204" pitchFamily="66" charset="0"/>
              </a:rPr>
              <a:t>О каком </a:t>
            </a:r>
            <a:r>
              <a:rPr lang="ru-RU" sz="2800" b="1" dirty="0" smtClean="0">
                <a:solidFill>
                  <a:srgbClr val="FFC000"/>
                </a:solidFill>
                <a:latin typeface="Comic Sans MS" panose="030F0702030302020204" pitchFamily="66" charset="0"/>
              </a:rPr>
              <a:t>герое</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идет речь?</a:t>
            </a:r>
          </a:p>
          <a:p>
            <a:endParaRPr lang="ru-RU" sz="2800"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5</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683568" y="1196752"/>
            <a:ext cx="7992888" cy="4104456"/>
          </a:xfrm>
        </p:spPr>
        <p:txBody>
          <a:bodyPr>
            <a:normAutofit/>
          </a:bodyPr>
          <a:lstStyle/>
          <a:p>
            <a:endParaRPr lang="ru-RU" sz="2400" b="1" dirty="0" smtClean="0">
              <a:solidFill>
                <a:schemeClr val="bg1">
                  <a:lumMod val="95000"/>
                </a:schemeClr>
              </a:solidFill>
              <a:latin typeface="Comic Sans MS" pitchFamily="66" charset="0"/>
            </a:endParaRPr>
          </a:p>
          <a:p>
            <a:pPr algn="l"/>
            <a:r>
              <a:rPr lang="ru-RU" sz="2800" b="1" dirty="0" smtClean="0">
                <a:solidFill>
                  <a:schemeClr val="bg1"/>
                </a:solidFill>
                <a:latin typeface="Comic Sans MS" panose="030F0702030302020204" pitchFamily="66" charset="0"/>
              </a:rPr>
              <a:t>Этот</a:t>
            </a:r>
            <a:r>
              <a:rPr lang="ru-RU" sz="2800" b="1" dirty="0" smtClean="0">
                <a:solidFill>
                  <a:schemeClr val="bg1">
                    <a:lumMod val="95000"/>
                  </a:schemeClr>
                </a:solidFill>
                <a:latin typeface="Comic Sans MS" panose="030F0702030302020204" pitchFamily="66" charset="0"/>
              </a:rPr>
              <a:t> </a:t>
            </a:r>
            <a:r>
              <a:rPr lang="ru-RU" sz="2800" b="1" dirty="0" smtClean="0">
                <a:solidFill>
                  <a:srgbClr val="FFC000"/>
                </a:solidFill>
                <a:latin typeface="Comic Sans MS" panose="030F0702030302020204" pitchFamily="66" charset="0"/>
              </a:rPr>
              <a:t>герой</a:t>
            </a:r>
            <a:r>
              <a:rPr lang="ru-RU" sz="2800" b="1" dirty="0" smtClean="0">
                <a:solidFill>
                  <a:schemeClr val="bg1"/>
                </a:solidFill>
                <a:latin typeface="Comic Sans MS" panose="030F0702030302020204" pitchFamily="66" charset="0"/>
              </a:rPr>
              <a:t>, главный магнит для проблем всех мастей и масштабов, оказывается в очередной передряге в новой одиннадцатой полнометражной мультипликационной </a:t>
            </a:r>
          </a:p>
          <a:p>
            <a:pPr algn="l"/>
            <a:r>
              <a:rPr lang="ru-RU" sz="2800" b="1" dirty="0" smtClean="0">
                <a:solidFill>
                  <a:schemeClr val="bg1"/>
                </a:solidFill>
                <a:latin typeface="Comic Sans MS" panose="030F0702030302020204" pitchFamily="66" charset="0"/>
              </a:rPr>
              <a:t>франшизе о трёх богатырях.    </a:t>
            </a:r>
          </a:p>
          <a:p>
            <a:pPr algn="l"/>
            <a:r>
              <a:rPr lang="ru-RU" sz="2800" b="1" dirty="0" smtClean="0">
                <a:solidFill>
                  <a:schemeClr val="bg1"/>
                </a:solidFill>
                <a:latin typeface="Comic Sans MS" panose="030F0702030302020204" pitchFamily="66" charset="0"/>
              </a:rPr>
              <a:t>О каком </a:t>
            </a:r>
            <a:r>
              <a:rPr lang="ru-RU" sz="2800" b="1" dirty="0" smtClean="0">
                <a:solidFill>
                  <a:srgbClr val="FFC000"/>
                </a:solidFill>
                <a:latin typeface="Comic Sans MS" panose="030F0702030302020204" pitchFamily="66" charset="0"/>
              </a:rPr>
              <a:t>герое</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идет речь?</a:t>
            </a:r>
          </a:p>
          <a:p>
            <a:endParaRPr lang="ru-RU" sz="2800"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Блок-схема: альтернативный процесс 5"/>
          <p:cNvSpPr/>
          <p:nvPr/>
        </p:nvSpPr>
        <p:spPr>
          <a:xfrm>
            <a:off x="6084168" y="530120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3"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5683508" y="508518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43432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93832" y="938739"/>
            <a:ext cx="3803808" cy="2664296"/>
          </a:xfrm>
        </p:spPr>
        <p:txBody>
          <a:bodyPr>
            <a:normAutofit/>
          </a:bodyPr>
          <a:lstStyle/>
          <a:p>
            <a:pPr algn="l"/>
            <a:r>
              <a:rPr lang="ru-RU" sz="2700" b="1" dirty="0" smtClean="0">
                <a:solidFill>
                  <a:schemeClr val="bg1"/>
                </a:solidFill>
                <a:latin typeface="Comic Sans MS" pitchFamily="66" charset="0"/>
              </a:rPr>
              <a:t>Как всегда, в очередную историю вляпался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323528" y="4869160"/>
            <a:ext cx="8424936" cy="1584176"/>
          </a:xfrm>
        </p:spPr>
        <p:txBody>
          <a:bodyPr>
            <a:normAutofit/>
          </a:bodyPr>
          <a:lstStyle/>
          <a:p>
            <a:endParaRPr lang="ru-RU" sz="1300" dirty="0" smtClean="0">
              <a:solidFill>
                <a:schemeClr val="bg1">
                  <a:lumMod val="95000"/>
                </a:schemeClr>
              </a:solidFill>
              <a:latin typeface="Comic Sans MS" pitchFamily="66" charset="0"/>
            </a:endParaRPr>
          </a:p>
          <a:p>
            <a:endParaRPr lang="ru-RU" sz="1300" dirty="0" smtClean="0">
              <a:solidFill>
                <a:schemeClr val="bg1">
                  <a:lumMod val="95000"/>
                </a:schemeClr>
              </a:solidFill>
              <a:latin typeface="Comic Sans MS" pitchFamily="66" charset="0"/>
            </a:endParaRPr>
          </a:p>
          <a:p>
            <a:pPr algn="l"/>
            <a:r>
              <a:rPr lang="ru-RU" sz="1400" b="1" dirty="0" smtClean="0">
                <a:solidFill>
                  <a:schemeClr val="bg1"/>
                </a:solidFill>
                <a:latin typeface="Comic Sans MS" pitchFamily="66" charset="0"/>
              </a:rPr>
              <a:t>В одиннадцатой франшизе  о трех богатырях  Юлий удружил Князю— они случайно поменялись телами, конечно, не без помощи старой знакомой —  Бабы -Яги — и небольшого колдовства. Теперь Юлий заседает во дворце и благоустраивает  Киев, а Князь пашет поле: вот такие игры  престолов.</a:t>
            </a:r>
          </a:p>
        </p:txBody>
      </p:sp>
      <p:sp>
        <p:nvSpPr>
          <p:cNvPr id="5" name="Заголовок 1"/>
          <p:cNvSpPr txBox="1">
            <a:spLocks/>
          </p:cNvSpPr>
          <p:nvPr/>
        </p:nvSpPr>
        <p:spPr>
          <a:xfrm>
            <a:off x="2195736" y="3717032"/>
            <a:ext cx="4608512" cy="1512168"/>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6000" b="1" i="0" u="none" strike="noStrike" kern="1200" cap="none" spc="0" normalizeH="0" baseline="0" noProof="0" dirty="0" smtClean="0">
                <a:ln>
                  <a:noFill/>
                </a:ln>
                <a:solidFill>
                  <a:schemeClr val="bg1">
                    <a:lumMod val="95000"/>
                  </a:schemeClr>
                </a:solidFill>
                <a:effectLst/>
                <a:uLnTx/>
                <a:uFillTx/>
                <a:latin typeface="Comic Sans MS" pitchFamily="66" charset="0"/>
                <a:ea typeface="+mj-ea"/>
                <a:cs typeface="+mj-cs"/>
              </a:rPr>
              <a:t/>
            </a:r>
            <a:br>
              <a:rPr kumimoji="0" lang="ru-RU" sz="6000" b="1" i="0" u="none" strike="noStrike" kern="1200" cap="none" spc="0" normalizeH="0" baseline="0" noProof="0" dirty="0" smtClean="0">
                <a:ln>
                  <a:noFill/>
                </a:ln>
                <a:solidFill>
                  <a:schemeClr val="bg1">
                    <a:lumMod val="95000"/>
                  </a:schemeClr>
                </a:solidFill>
                <a:effectLst/>
                <a:uLnTx/>
                <a:uFillTx/>
                <a:latin typeface="Comic Sans MS" pitchFamily="66" charset="0"/>
                <a:ea typeface="+mj-ea"/>
                <a:cs typeface="+mj-cs"/>
              </a:rPr>
            </a:b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Конь</a:t>
            </a:r>
            <a:r>
              <a:rPr kumimoji="0" lang="ru-RU" sz="6000" b="1" i="0" u="none" strike="noStrike" kern="1200" cap="none" spc="0" normalizeH="0" noProof="0" dirty="0" smtClean="0">
                <a:ln>
                  <a:noFill/>
                </a:ln>
                <a:solidFill>
                  <a:schemeClr val="bg1"/>
                </a:solidFill>
                <a:effectLst/>
                <a:uLnTx/>
                <a:uFillTx/>
                <a:latin typeface="Comic Sans MS" pitchFamily="66" charset="0"/>
                <a:ea typeface="+mj-ea"/>
                <a:cs typeface="+mj-cs"/>
              </a:rPr>
              <a:t> Юлий</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6" name="Рисунок 5" descr="1-62.jpg"/>
          <p:cNvPicPr>
            <a:picLocks noChangeAspect="1"/>
          </p:cNvPicPr>
          <p:nvPr/>
        </p:nvPicPr>
        <p:blipFill>
          <a:blip r:embed="rId3" cstate="print"/>
          <a:srcRect l="24800" r="10626" b="475"/>
          <a:stretch>
            <a:fillRect/>
          </a:stretch>
        </p:blipFill>
        <p:spPr>
          <a:xfrm>
            <a:off x="4355976" y="404664"/>
            <a:ext cx="4479425" cy="37324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6</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539552" y="1196752"/>
            <a:ext cx="7992888" cy="4104456"/>
          </a:xfrm>
        </p:spPr>
        <p:txBody>
          <a:bodyPr>
            <a:normAutofit/>
          </a:bodyPr>
          <a:lstStyle/>
          <a:p>
            <a:endParaRPr lang="ru-RU" sz="2400" b="1" dirty="0" smtClean="0">
              <a:solidFill>
                <a:schemeClr val="bg1">
                  <a:lumMod val="95000"/>
                </a:schemeClr>
              </a:solidFill>
              <a:latin typeface="Comic Sans MS" pitchFamily="66" charset="0"/>
            </a:endParaRPr>
          </a:p>
          <a:p>
            <a:pPr algn="l"/>
            <a:r>
              <a:rPr lang="ru-RU" sz="2800" b="1" dirty="0" smtClean="0">
                <a:solidFill>
                  <a:schemeClr val="bg1"/>
                </a:solidFill>
                <a:latin typeface="Comic Sans MS" pitchFamily="66" charset="0"/>
              </a:rPr>
              <a:t>Источником вдохновения для аниматоров </a:t>
            </a:r>
            <a:r>
              <a:rPr lang="ru-RU" sz="2800" b="1" dirty="0" smtClean="0">
                <a:solidFill>
                  <a:schemeClr val="bg1">
                    <a:lumMod val="95000"/>
                  </a:schemeClr>
                </a:solidFill>
                <a:latin typeface="Comic Sans MS" pitchFamily="66" charset="0"/>
              </a:rPr>
              <a:t>это </a:t>
            </a:r>
            <a:r>
              <a:rPr lang="ru-RU" sz="2800" b="1" dirty="0" smtClean="0">
                <a:solidFill>
                  <a:srgbClr val="FFC000"/>
                </a:solidFill>
                <a:latin typeface="Comic Sans MS" pitchFamily="66" charset="0"/>
              </a:rPr>
              <a:t>мультфильма </a:t>
            </a:r>
            <a:r>
              <a:rPr lang="ru-RU" sz="2800" b="1" dirty="0" smtClean="0">
                <a:solidFill>
                  <a:schemeClr val="bg1"/>
                </a:solidFill>
                <a:latin typeface="Comic Sans MS" pitchFamily="66" charset="0"/>
              </a:rPr>
              <a:t>стали рисунки известного мастера фольклорной живописи рубежа </a:t>
            </a:r>
            <a:r>
              <a:rPr lang="en-US" sz="2800" b="1" dirty="0" smtClean="0">
                <a:solidFill>
                  <a:schemeClr val="bg1"/>
                </a:solidFill>
                <a:latin typeface="Comic Sans MS" pitchFamily="66" charset="0"/>
              </a:rPr>
              <a:t>XIX – XX</a:t>
            </a:r>
            <a:r>
              <a:rPr lang="ru-RU" sz="2800" b="1" dirty="0" smtClean="0">
                <a:solidFill>
                  <a:schemeClr val="bg1"/>
                </a:solidFill>
                <a:latin typeface="Comic Sans MS" pitchFamily="66" charset="0"/>
              </a:rPr>
              <a:t> веков Виктора Васнецова и советского художника -  иллюстратора Ивана </a:t>
            </a:r>
            <a:r>
              <a:rPr lang="ru-RU" sz="2800" b="1" dirty="0" err="1" smtClean="0">
                <a:solidFill>
                  <a:schemeClr val="bg1"/>
                </a:solidFill>
                <a:latin typeface="Comic Sans MS" pitchFamily="66" charset="0"/>
              </a:rPr>
              <a:t>Билибина</a:t>
            </a:r>
            <a:r>
              <a:rPr lang="ru-RU" sz="2800" b="1" dirty="0" smtClean="0">
                <a:solidFill>
                  <a:schemeClr val="bg1"/>
                </a:solidFill>
                <a:latin typeface="Comic Sans MS" pitchFamily="66" charset="0"/>
              </a:rPr>
              <a:t>.</a:t>
            </a:r>
          </a:p>
          <a:p>
            <a:pPr algn="l"/>
            <a:r>
              <a:rPr lang="ru-RU" sz="2800" b="1" dirty="0" smtClean="0">
                <a:solidFill>
                  <a:schemeClr val="bg1"/>
                </a:solidFill>
                <a:latin typeface="Comic Sans MS" pitchFamily="66" charset="0"/>
              </a:rPr>
              <a:t>Как называется </a:t>
            </a:r>
            <a:r>
              <a:rPr lang="ru-RU" sz="2800" b="1" dirty="0" smtClean="0">
                <a:solidFill>
                  <a:srgbClr val="FFC000"/>
                </a:solidFill>
                <a:latin typeface="Comic Sans MS" pitchFamily="66" charset="0"/>
              </a:rPr>
              <a:t>мультфильм</a:t>
            </a:r>
            <a:r>
              <a:rPr lang="ru-RU" sz="2800" b="1" dirty="0" smtClean="0">
                <a:solidFill>
                  <a:schemeClr val="bg1"/>
                </a:solidFill>
                <a:latin typeface="Comic Sans MS" pitchFamily="66" charset="0"/>
              </a:rPr>
              <a:t>?</a:t>
            </a:r>
          </a:p>
          <a:p>
            <a:endParaRPr lang="ru-RU" sz="2800"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6</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539552" y="1196752"/>
            <a:ext cx="7992888" cy="4104456"/>
          </a:xfrm>
        </p:spPr>
        <p:txBody>
          <a:bodyPr>
            <a:normAutofit/>
          </a:bodyPr>
          <a:lstStyle/>
          <a:p>
            <a:endParaRPr lang="ru-RU" sz="2400" b="1" dirty="0" smtClean="0">
              <a:solidFill>
                <a:schemeClr val="bg1">
                  <a:lumMod val="95000"/>
                </a:schemeClr>
              </a:solidFill>
              <a:latin typeface="Comic Sans MS" pitchFamily="66" charset="0"/>
            </a:endParaRPr>
          </a:p>
          <a:p>
            <a:pPr algn="l"/>
            <a:r>
              <a:rPr lang="ru-RU" sz="2800" b="1" dirty="0" smtClean="0">
                <a:solidFill>
                  <a:schemeClr val="bg1"/>
                </a:solidFill>
                <a:latin typeface="Comic Sans MS" pitchFamily="66" charset="0"/>
              </a:rPr>
              <a:t>Источником вдохновения для аниматоров </a:t>
            </a:r>
            <a:r>
              <a:rPr lang="ru-RU" sz="2800" b="1" dirty="0" smtClean="0">
                <a:solidFill>
                  <a:schemeClr val="bg1">
                    <a:lumMod val="95000"/>
                  </a:schemeClr>
                </a:solidFill>
                <a:latin typeface="Comic Sans MS" pitchFamily="66" charset="0"/>
              </a:rPr>
              <a:t>это </a:t>
            </a:r>
            <a:r>
              <a:rPr lang="ru-RU" sz="2800" b="1" dirty="0" smtClean="0">
                <a:solidFill>
                  <a:srgbClr val="FFC000"/>
                </a:solidFill>
                <a:latin typeface="Comic Sans MS" pitchFamily="66" charset="0"/>
              </a:rPr>
              <a:t>мультфильма </a:t>
            </a:r>
            <a:r>
              <a:rPr lang="ru-RU" sz="2800" b="1" dirty="0" smtClean="0">
                <a:solidFill>
                  <a:schemeClr val="bg1"/>
                </a:solidFill>
                <a:latin typeface="Comic Sans MS" pitchFamily="66" charset="0"/>
              </a:rPr>
              <a:t>стали рисунки известного мастера фольклорной живописи рубежа </a:t>
            </a:r>
            <a:r>
              <a:rPr lang="en-US" sz="2800" b="1" dirty="0" smtClean="0">
                <a:solidFill>
                  <a:schemeClr val="bg1"/>
                </a:solidFill>
                <a:latin typeface="Comic Sans MS" pitchFamily="66" charset="0"/>
              </a:rPr>
              <a:t>XIX – XX</a:t>
            </a:r>
            <a:r>
              <a:rPr lang="ru-RU" sz="2800" b="1" dirty="0" smtClean="0">
                <a:solidFill>
                  <a:schemeClr val="bg1"/>
                </a:solidFill>
                <a:latin typeface="Comic Sans MS" pitchFamily="66" charset="0"/>
              </a:rPr>
              <a:t> веков Виктора Васнецова и советского художника - иллюстратора Ивана </a:t>
            </a:r>
            <a:r>
              <a:rPr lang="ru-RU" sz="2800" b="1" dirty="0" err="1" smtClean="0">
                <a:solidFill>
                  <a:schemeClr val="bg1"/>
                </a:solidFill>
                <a:latin typeface="Comic Sans MS" pitchFamily="66" charset="0"/>
              </a:rPr>
              <a:t>Билибина</a:t>
            </a:r>
            <a:r>
              <a:rPr lang="ru-RU" sz="2800" b="1" dirty="0" smtClean="0">
                <a:solidFill>
                  <a:schemeClr val="bg1"/>
                </a:solidFill>
                <a:latin typeface="Comic Sans MS" pitchFamily="66" charset="0"/>
              </a:rPr>
              <a:t>.</a:t>
            </a:r>
          </a:p>
          <a:p>
            <a:pPr algn="l"/>
            <a:r>
              <a:rPr lang="ru-RU" sz="2800" b="1" dirty="0" smtClean="0">
                <a:solidFill>
                  <a:schemeClr val="bg1"/>
                </a:solidFill>
                <a:latin typeface="Comic Sans MS" pitchFamily="66" charset="0"/>
              </a:rPr>
              <a:t>Как называется </a:t>
            </a:r>
            <a:r>
              <a:rPr lang="ru-RU" sz="2800" b="1" dirty="0" smtClean="0">
                <a:solidFill>
                  <a:srgbClr val="FFC000"/>
                </a:solidFill>
                <a:latin typeface="Comic Sans MS" pitchFamily="66" charset="0"/>
              </a:rPr>
              <a:t>мультфильм</a:t>
            </a:r>
            <a:r>
              <a:rPr lang="ru-RU" sz="2800" b="1" dirty="0" smtClean="0">
                <a:solidFill>
                  <a:schemeClr val="bg1"/>
                </a:solidFill>
                <a:latin typeface="Comic Sans MS" pitchFamily="66" charset="0"/>
              </a:rPr>
              <a:t>?</a:t>
            </a:r>
          </a:p>
          <a:p>
            <a:endParaRPr lang="ru-RU" sz="2800"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Блок-схема: альтернативный процесс 5"/>
          <p:cNvSpPr/>
          <p:nvPr/>
        </p:nvSpPr>
        <p:spPr>
          <a:xfrm>
            <a:off x="6084168" y="530120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3"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5683508" y="508518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1220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age_4694077_7898602.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59532" y="873356"/>
            <a:ext cx="4320480" cy="2664296"/>
          </a:xfrm>
        </p:spPr>
        <p:txBody>
          <a:bodyPr>
            <a:normAutofit fontScale="90000"/>
          </a:bodyPr>
          <a:lstStyle/>
          <a:p>
            <a:pPr algn="l"/>
            <a:r>
              <a:rPr lang="ru-RU" sz="2700" b="1" dirty="0" smtClean="0">
                <a:solidFill>
                  <a:schemeClr val="bg1"/>
                </a:solidFill>
                <a:latin typeface="Comic Sans MS" pitchFamily="66" charset="0"/>
              </a:rPr>
              <a:t>Увлекательная история </a:t>
            </a:r>
            <a:br>
              <a:rPr lang="ru-RU" sz="2700" b="1" dirty="0" smtClean="0">
                <a:solidFill>
                  <a:schemeClr val="bg1"/>
                </a:solidFill>
                <a:latin typeface="Comic Sans MS" pitchFamily="66" charset="0"/>
              </a:rPr>
            </a:br>
            <a:r>
              <a:rPr lang="ru-RU" sz="2700" b="1" dirty="0" smtClean="0">
                <a:solidFill>
                  <a:schemeClr val="bg1"/>
                </a:solidFill>
                <a:latin typeface="Comic Sans MS" pitchFamily="66" charset="0"/>
              </a:rPr>
              <a:t>от создателей богатырской трилогии </a:t>
            </a:r>
            <a:br>
              <a:rPr lang="ru-RU" sz="2700" b="1" dirty="0" smtClean="0">
                <a:solidFill>
                  <a:schemeClr val="bg1"/>
                </a:solidFill>
                <a:latin typeface="Comic Sans MS" pitchFamily="66" charset="0"/>
              </a:rPr>
            </a:br>
            <a:r>
              <a:rPr lang="ru-RU" sz="2700" b="1" dirty="0" smtClean="0">
                <a:solidFill>
                  <a:schemeClr val="bg1"/>
                </a:solidFill>
                <a:latin typeface="Comic Sans MS" pitchFamily="66" charset="0"/>
              </a:rPr>
              <a:t>и вдохновившая аниматоров иллюстрациями  известных художников  </a:t>
            </a:r>
            <a:r>
              <a:rPr lang="ru-RU" sz="3200" b="1" dirty="0" smtClean="0">
                <a:solidFill>
                  <a:schemeClr val="bg1">
                    <a:lumMod val="95000"/>
                  </a:schemeClr>
                </a:solidFill>
                <a:latin typeface="Comic Sans MS" pitchFamily="66" charset="0"/>
              </a:rPr>
              <a:t/>
            </a:r>
            <a:br>
              <a:rPr lang="ru-RU" sz="3200" b="1" dirty="0" smtClean="0">
                <a:solidFill>
                  <a:schemeClr val="bg1">
                    <a:lumMod val="95000"/>
                  </a:schemeClr>
                </a:solidFill>
                <a:latin typeface="Comic Sans MS" pitchFamily="66" charset="0"/>
              </a:rPr>
            </a:br>
            <a:endParaRPr lang="ru-RU" sz="3200" b="1" dirty="0">
              <a:solidFill>
                <a:schemeClr val="bg1">
                  <a:lumMod val="95000"/>
                </a:schemeClr>
              </a:solidFill>
              <a:latin typeface="Comic Sans MS" pitchFamily="66" charset="0"/>
            </a:endParaRPr>
          </a:p>
        </p:txBody>
      </p:sp>
      <p:sp>
        <p:nvSpPr>
          <p:cNvPr id="5" name="Заголовок 1"/>
          <p:cNvSpPr txBox="1">
            <a:spLocks/>
          </p:cNvSpPr>
          <p:nvPr/>
        </p:nvSpPr>
        <p:spPr>
          <a:xfrm>
            <a:off x="863588" y="4221088"/>
            <a:ext cx="8028892" cy="1512168"/>
          </a:xfrm>
          <a:prstGeom prst="rect">
            <a:avLst/>
          </a:prstGeom>
        </p:spPr>
        <p:txBody>
          <a:bodyPr vert="horz" lIns="91440" tIns="45720" rIns="91440" bIns="45720" rtlCol="0" anchor="ctr">
            <a:normAutofit fontScale="6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6000" b="1" i="0" u="none" strike="noStrike" kern="1200" cap="none" spc="0" normalizeH="0" baseline="0" noProof="0" dirty="0" smtClean="0">
                <a:ln>
                  <a:noFill/>
                </a:ln>
                <a:solidFill>
                  <a:schemeClr val="bg1">
                    <a:lumMod val="95000"/>
                  </a:schemeClr>
                </a:solidFill>
                <a:effectLst/>
                <a:uLnTx/>
                <a:uFillTx/>
                <a:latin typeface="Comic Sans MS" pitchFamily="66" charset="0"/>
                <a:ea typeface="+mj-ea"/>
                <a:cs typeface="+mj-cs"/>
              </a:rPr>
              <a:t/>
            </a:r>
            <a:br>
              <a:rPr kumimoji="0" lang="ru-RU" sz="6000" b="1" i="0" u="none" strike="noStrike" kern="1200" cap="none" spc="0" normalizeH="0" baseline="0" noProof="0" dirty="0" smtClean="0">
                <a:ln>
                  <a:noFill/>
                </a:ln>
                <a:solidFill>
                  <a:schemeClr val="bg1">
                    <a:lumMod val="95000"/>
                  </a:schemeClr>
                </a:solidFill>
                <a:effectLst/>
                <a:uLnTx/>
                <a:uFillTx/>
                <a:latin typeface="Comic Sans MS" pitchFamily="66" charset="0"/>
                <a:ea typeface="+mj-ea"/>
                <a:cs typeface="+mj-cs"/>
              </a:rPr>
            </a:br>
            <a:r>
              <a:rPr kumimoji="0" lang="ru-RU" sz="6700" b="1" i="0" u="none" strike="noStrike" kern="1200" cap="none" spc="0" normalizeH="0" baseline="0" noProof="0" dirty="0" smtClean="0">
                <a:ln>
                  <a:noFill/>
                </a:ln>
                <a:solidFill>
                  <a:schemeClr val="bg1"/>
                </a:solidFill>
                <a:effectLst/>
                <a:uLnTx/>
                <a:uFillTx/>
                <a:latin typeface="Comic Sans MS" pitchFamily="66" charset="0"/>
                <a:ea typeface="+mj-ea"/>
                <a:cs typeface="+mj-cs"/>
              </a:rPr>
              <a:t>Иван</a:t>
            </a:r>
            <a:r>
              <a:rPr kumimoji="0" lang="ru-RU" sz="6700" b="1" i="0" u="none" strike="noStrike" kern="1200" cap="none" spc="0" normalizeH="0" noProof="0" dirty="0" smtClean="0">
                <a:ln>
                  <a:noFill/>
                </a:ln>
                <a:solidFill>
                  <a:schemeClr val="bg1"/>
                </a:solidFill>
                <a:effectLst/>
                <a:uLnTx/>
                <a:uFillTx/>
                <a:latin typeface="Comic Sans MS" pitchFamily="66" charset="0"/>
                <a:ea typeface="+mj-ea"/>
                <a:cs typeface="+mj-cs"/>
              </a:rPr>
              <a:t> Царевич и Серый Волк</a:t>
            </a:r>
            <a:endParaRPr kumimoji="0" lang="ru-RU" sz="67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7" name="Рисунок 6" descr="maxresdefault (1).jpg"/>
          <p:cNvPicPr>
            <a:picLocks noChangeAspect="1"/>
          </p:cNvPicPr>
          <p:nvPr/>
        </p:nvPicPr>
        <p:blipFill>
          <a:blip r:embed="rId3" cstate="print"/>
          <a:srcRect l="27163" r="8263" b="1001"/>
          <a:stretch>
            <a:fillRect/>
          </a:stretch>
        </p:blipFill>
        <p:spPr>
          <a:xfrm>
            <a:off x="4644008" y="404664"/>
            <a:ext cx="4176464" cy="3601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7</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611560" y="1196752"/>
            <a:ext cx="7992888" cy="4104456"/>
          </a:xfrm>
        </p:spPr>
        <p:txBody>
          <a:bodyPr>
            <a:normAutofit/>
          </a:bodyPr>
          <a:lstStyle/>
          <a:p>
            <a:endParaRPr lang="ru-RU" sz="2400" b="1" dirty="0" smtClean="0">
              <a:solidFill>
                <a:schemeClr val="bg1">
                  <a:lumMod val="95000"/>
                </a:schemeClr>
              </a:solidFill>
              <a:latin typeface="Comic Sans MS" pitchFamily="66" charset="0"/>
            </a:endParaRPr>
          </a:p>
          <a:p>
            <a:pPr algn="l"/>
            <a:r>
              <a:rPr lang="ru-RU" sz="2800" b="1" dirty="0" smtClean="0">
                <a:solidFill>
                  <a:schemeClr val="bg1"/>
                </a:solidFill>
                <a:latin typeface="Comic Sans MS" panose="030F0702030302020204" pitchFamily="66" charset="0"/>
              </a:rPr>
              <a:t>Действие мультфильма 2017 года строится вокруг мистического </a:t>
            </a:r>
            <a:r>
              <a:rPr lang="ru-RU" sz="2800" b="1" dirty="0" smtClean="0">
                <a:solidFill>
                  <a:srgbClr val="FFC000"/>
                </a:solidFill>
                <a:latin typeface="Comic Sans MS" panose="030F0702030302020204" pitchFamily="66" charset="0"/>
              </a:rPr>
              <a:t>места</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Чтобы добавить «реалистичности», аниматоры включили </a:t>
            </a:r>
            <a:r>
              <a:rPr lang="ru-RU" sz="2800" b="1" dirty="0" smtClean="0">
                <a:solidFill>
                  <a:srgbClr val="FFC000"/>
                </a:solidFill>
                <a:latin typeface="Comic Sans MS" panose="030F0702030302020204" pitchFamily="66" charset="0"/>
              </a:rPr>
              <a:t>туда</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не только людей с соответствующей характеристикой, но еще и рации, и компьютеры </a:t>
            </a:r>
            <a:r>
              <a:rPr lang="en-US" sz="2800" b="1" dirty="0" smtClean="0">
                <a:solidFill>
                  <a:schemeClr val="bg1"/>
                </a:solidFill>
                <a:latin typeface="Comic Sans MS" panose="030F0702030302020204" pitchFamily="66" charset="0"/>
              </a:rPr>
              <a:t>Macintosh.</a:t>
            </a:r>
            <a:endParaRPr lang="ru-RU" sz="2800" b="1" dirty="0" smtClean="0">
              <a:solidFill>
                <a:schemeClr val="bg1"/>
              </a:solidFill>
              <a:latin typeface="Comic Sans MS" panose="030F0702030302020204" pitchFamily="66" charset="0"/>
            </a:endParaRPr>
          </a:p>
          <a:p>
            <a:pPr algn="l"/>
            <a:r>
              <a:rPr lang="ru-RU" sz="2800" b="1" dirty="0" smtClean="0">
                <a:solidFill>
                  <a:schemeClr val="bg1"/>
                </a:solidFill>
                <a:latin typeface="Comic Sans MS" panose="030F0702030302020204" pitchFamily="66" charset="0"/>
              </a:rPr>
              <a:t>О каком </a:t>
            </a:r>
            <a:r>
              <a:rPr lang="ru-RU" sz="2800" b="1" dirty="0" smtClean="0">
                <a:solidFill>
                  <a:srgbClr val="FFC000"/>
                </a:solidFill>
                <a:latin typeface="Comic Sans MS" panose="030F0702030302020204" pitchFamily="66" charset="0"/>
              </a:rPr>
              <a:t>месте</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идет речь?</a:t>
            </a:r>
            <a:endParaRPr lang="ru-RU" sz="2800" dirty="0">
              <a:solidFill>
                <a:schemeClr val="bg1"/>
              </a:solidFill>
              <a:latin typeface="Comic Sans MS" panose="030F0702030302020204" pitchFamily="66" charset="0"/>
            </a:endParaRPr>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7</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611560" y="1196752"/>
            <a:ext cx="7992888" cy="4104456"/>
          </a:xfrm>
        </p:spPr>
        <p:txBody>
          <a:bodyPr>
            <a:normAutofit/>
          </a:bodyPr>
          <a:lstStyle/>
          <a:p>
            <a:endParaRPr lang="ru-RU" sz="2400" b="1" dirty="0" smtClean="0">
              <a:solidFill>
                <a:schemeClr val="bg1">
                  <a:lumMod val="95000"/>
                </a:schemeClr>
              </a:solidFill>
              <a:latin typeface="Comic Sans MS" pitchFamily="66" charset="0"/>
            </a:endParaRPr>
          </a:p>
          <a:p>
            <a:pPr algn="l"/>
            <a:r>
              <a:rPr lang="ru-RU" sz="2800" b="1" dirty="0" smtClean="0">
                <a:solidFill>
                  <a:schemeClr val="bg1"/>
                </a:solidFill>
                <a:latin typeface="Comic Sans MS" panose="030F0702030302020204" pitchFamily="66" charset="0"/>
              </a:rPr>
              <a:t>Действие мультфильма 2017 года строится вокруг мистического </a:t>
            </a:r>
            <a:r>
              <a:rPr lang="ru-RU" sz="2800" b="1" dirty="0" smtClean="0">
                <a:solidFill>
                  <a:srgbClr val="FFC000"/>
                </a:solidFill>
                <a:latin typeface="Comic Sans MS" panose="030F0702030302020204" pitchFamily="66" charset="0"/>
              </a:rPr>
              <a:t>места</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Чтобы добавить «реалистичности», аниматоры включили </a:t>
            </a:r>
            <a:r>
              <a:rPr lang="ru-RU" sz="2800" b="1" dirty="0" smtClean="0">
                <a:solidFill>
                  <a:srgbClr val="FFC000"/>
                </a:solidFill>
                <a:latin typeface="Comic Sans MS" panose="030F0702030302020204" pitchFamily="66" charset="0"/>
              </a:rPr>
              <a:t>туда</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не только людей с соответствующей характеристикой, но еще и рации, и компьютеры </a:t>
            </a:r>
            <a:r>
              <a:rPr lang="en-US" sz="2800" b="1" dirty="0" smtClean="0">
                <a:solidFill>
                  <a:schemeClr val="bg1"/>
                </a:solidFill>
                <a:latin typeface="Comic Sans MS" panose="030F0702030302020204" pitchFamily="66" charset="0"/>
              </a:rPr>
              <a:t>Macintosh.</a:t>
            </a:r>
            <a:endParaRPr lang="ru-RU" sz="2800" b="1" dirty="0" smtClean="0">
              <a:solidFill>
                <a:schemeClr val="bg1"/>
              </a:solidFill>
              <a:latin typeface="Comic Sans MS" panose="030F0702030302020204" pitchFamily="66" charset="0"/>
            </a:endParaRPr>
          </a:p>
          <a:p>
            <a:pPr algn="l"/>
            <a:r>
              <a:rPr lang="ru-RU" sz="2800" b="1" dirty="0" smtClean="0">
                <a:solidFill>
                  <a:schemeClr val="bg1"/>
                </a:solidFill>
                <a:latin typeface="Comic Sans MS" panose="030F0702030302020204" pitchFamily="66" charset="0"/>
              </a:rPr>
              <a:t>О каком </a:t>
            </a:r>
            <a:r>
              <a:rPr lang="ru-RU" sz="2800" b="1" dirty="0" smtClean="0">
                <a:solidFill>
                  <a:srgbClr val="FFC000"/>
                </a:solidFill>
                <a:latin typeface="Comic Sans MS" panose="030F0702030302020204" pitchFamily="66" charset="0"/>
              </a:rPr>
              <a:t>месте</a:t>
            </a:r>
            <a:r>
              <a:rPr lang="ru-RU" sz="2800" b="1" dirty="0" smtClean="0">
                <a:solidFill>
                  <a:schemeClr val="bg1">
                    <a:lumMod val="95000"/>
                  </a:schemeClr>
                </a:solidFill>
                <a:latin typeface="Comic Sans MS" panose="030F0702030302020204" pitchFamily="66" charset="0"/>
              </a:rPr>
              <a:t> </a:t>
            </a:r>
            <a:r>
              <a:rPr lang="ru-RU" sz="2800" b="1" dirty="0" smtClean="0">
                <a:solidFill>
                  <a:schemeClr val="bg1"/>
                </a:solidFill>
                <a:latin typeface="Comic Sans MS" panose="030F0702030302020204" pitchFamily="66" charset="0"/>
              </a:rPr>
              <a:t>идет речь?</a:t>
            </a:r>
            <a:endParaRPr lang="ru-RU" sz="2800" dirty="0">
              <a:solidFill>
                <a:schemeClr val="bg1"/>
              </a:solidFill>
              <a:latin typeface="Comic Sans MS" panose="030F0702030302020204" pitchFamily="66" charset="0"/>
            </a:endParaRPr>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Блок-схема: альтернативный процесс 5"/>
          <p:cNvSpPr/>
          <p:nvPr/>
        </p:nvSpPr>
        <p:spPr>
          <a:xfrm>
            <a:off x="6084168" y="530120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3"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5683508" y="508518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63313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620688"/>
            <a:ext cx="4320480" cy="2664296"/>
          </a:xfrm>
        </p:spPr>
        <p:txBody>
          <a:bodyPr>
            <a:normAutofit/>
          </a:bodyPr>
          <a:lstStyle/>
          <a:p>
            <a:pPr algn="l"/>
            <a:r>
              <a:rPr lang="ru-RU" sz="2800" b="1" dirty="0" smtClean="0">
                <a:solidFill>
                  <a:schemeClr val="bg1"/>
                </a:solidFill>
                <a:latin typeface="Comic Sans MS" pitchFamily="66" charset="0"/>
              </a:rPr>
              <a:t>Компьютеры </a:t>
            </a:r>
            <a:r>
              <a:rPr lang="en-US" sz="2800" b="1" dirty="0" smtClean="0">
                <a:solidFill>
                  <a:schemeClr val="bg1"/>
                </a:solidFill>
                <a:latin typeface="Comic Sans MS" pitchFamily="66" charset="0"/>
              </a:rPr>
              <a:t>Macintosh</a:t>
            </a:r>
            <a:r>
              <a:rPr lang="ru-RU" sz="2800" b="1" dirty="0" smtClean="0">
                <a:solidFill>
                  <a:schemeClr val="bg1"/>
                </a:solidFill>
                <a:latin typeface="Comic Sans MS" pitchFamily="66" charset="0"/>
              </a:rPr>
              <a:t> и рации аниматоры добавили</a:t>
            </a:r>
            <a:br>
              <a:rPr lang="ru-RU" sz="2800" b="1" dirty="0" smtClean="0">
                <a:solidFill>
                  <a:schemeClr val="bg1"/>
                </a:solidFill>
                <a:latin typeface="Comic Sans MS" pitchFamily="66" charset="0"/>
              </a:rPr>
            </a:b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395536" y="5157192"/>
            <a:ext cx="8424936" cy="1008112"/>
          </a:xfrm>
        </p:spPr>
        <p:txBody>
          <a:bodyPr>
            <a:normAutofit/>
          </a:bodyPr>
          <a:lstStyle/>
          <a:p>
            <a:endParaRPr lang="ru-RU" sz="1300" dirty="0" smtClean="0">
              <a:solidFill>
                <a:schemeClr val="bg1">
                  <a:lumMod val="95000"/>
                </a:schemeClr>
              </a:solidFill>
              <a:latin typeface="Comic Sans MS" pitchFamily="66" charset="0"/>
            </a:endParaRPr>
          </a:p>
          <a:p>
            <a:endParaRPr lang="ru-RU" sz="1300" dirty="0" smtClean="0">
              <a:solidFill>
                <a:schemeClr val="bg1">
                  <a:lumMod val="95000"/>
                </a:schemeClr>
              </a:solidFill>
              <a:latin typeface="Comic Sans MS" pitchFamily="66" charset="0"/>
            </a:endParaRPr>
          </a:p>
          <a:p>
            <a:pPr algn="l"/>
            <a:r>
              <a:rPr lang="ru-RU" sz="1400" b="1" dirty="0" smtClean="0">
                <a:solidFill>
                  <a:schemeClr val="bg1"/>
                </a:solidFill>
                <a:latin typeface="Comic Sans MS" pitchFamily="66" charset="0"/>
              </a:rPr>
              <a:t>Речь идёт о мультфильме «Тайна Коко». И создатели сыграли о том, что в потустороннем мире обитания мертвая техника.</a:t>
            </a:r>
          </a:p>
        </p:txBody>
      </p:sp>
      <p:sp>
        <p:nvSpPr>
          <p:cNvPr id="5" name="Заголовок 1"/>
          <p:cNvSpPr txBox="1">
            <a:spLocks/>
          </p:cNvSpPr>
          <p:nvPr/>
        </p:nvSpPr>
        <p:spPr>
          <a:xfrm>
            <a:off x="1148636" y="4077072"/>
            <a:ext cx="6846728" cy="8640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6000" b="1" i="0" u="none" strike="noStrike" kern="1200" cap="none" spc="0" normalizeH="0" baseline="0" noProof="0" dirty="0" smtClean="0">
                <a:ln>
                  <a:noFill/>
                </a:ln>
                <a:solidFill>
                  <a:schemeClr val="bg1">
                    <a:lumMod val="95000"/>
                  </a:schemeClr>
                </a:solidFill>
                <a:effectLst/>
                <a:uLnTx/>
                <a:uFillTx/>
                <a:latin typeface="Comic Sans MS" pitchFamily="66" charset="0"/>
                <a:ea typeface="+mj-ea"/>
                <a:cs typeface="+mj-cs"/>
              </a:rPr>
              <a:t/>
            </a:r>
            <a:br>
              <a:rPr kumimoji="0" lang="ru-RU" sz="6000" b="1" i="0" u="none" strike="noStrike" kern="1200" cap="none" spc="0" normalizeH="0" baseline="0" noProof="0" dirty="0" smtClean="0">
                <a:ln>
                  <a:noFill/>
                </a:ln>
                <a:solidFill>
                  <a:schemeClr val="bg1">
                    <a:lumMod val="95000"/>
                  </a:schemeClr>
                </a:solidFill>
                <a:effectLst/>
                <a:uLnTx/>
                <a:uFillTx/>
                <a:latin typeface="Comic Sans MS" pitchFamily="66" charset="0"/>
                <a:ea typeface="+mj-ea"/>
                <a:cs typeface="+mj-cs"/>
              </a:rPr>
            </a:b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в</a:t>
            </a:r>
            <a:r>
              <a:rPr kumimoji="0" lang="ru-RU" sz="6000" b="1" i="0" u="none" strike="noStrike" kern="1200" cap="none" spc="0" normalizeH="0" noProof="0" dirty="0" smtClean="0">
                <a:ln>
                  <a:noFill/>
                </a:ln>
                <a:solidFill>
                  <a:schemeClr val="bg1"/>
                </a:solidFill>
                <a:effectLst/>
                <a:uLnTx/>
                <a:uFillTx/>
                <a:latin typeface="Comic Sans MS" pitchFamily="66" charset="0"/>
                <a:ea typeface="+mj-ea"/>
                <a:cs typeface="+mj-cs"/>
              </a:rPr>
              <a:t> Мир мёртвых</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6" name="Рисунок 5" descr="13-10.jpg"/>
          <p:cNvPicPr>
            <a:picLocks noChangeAspect="1"/>
          </p:cNvPicPr>
          <p:nvPr/>
        </p:nvPicPr>
        <p:blipFill>
          <a:blip r:embed="rId3" cstate="print"/>
          <a:srcRect l="31100" t="-399" r="15351" b="1001"/>
          <a:stretch>
            <a:fillRect/>
          </a:stretch>
        </p:blipFill>
        <p:spPr>
          <a:xfrm>
            <a:off x="4788024" y="404665"/>
            <a:ext cx="4032448" cy="3834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05.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0" y="2060848"/>
            <a:ext cx="3744416" cy="1470025"/>
          </a:xfrm>
        </p:spPr>
        <p:txBody>
          <a:bodyPr>
            <a:normAutofit/>
          </a:bodyPr>
          <a:lstStyle/>
          <a:p>
            <a:r>
              <a:rPr lang="ru-RU" sz="3600" b="1" dirty="0" smtClean="0">
                <a:solidFill>
                  <a:schemeClr val="bg1"/>
                </a:solidFill>
                <a:latin typeface="Comic Sans MS" pitchFamily="66" charset="0"/>
              </a:rPr>
              <a:t>Что скрыто?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6" name="Рисунок 5" descr="35a167e04cb222cec1a34417о744aa8ca.png"/>
          <p:cNvPicPr>
            <a:picLocks noChangeAspect="1"/>
          </p:cNvPicPr>
          <p:nvPr/>
        </p:nvPicPr>
        <p:blipFill>
          <a:blip r:embed="rId3" cstate="print"/>
          <a:stretch>
            <a:fillRect/>
          </a:stretch>
        </p:blipFill>
        <p:spPr>
          <a:xfrm>
            <a:off x="3779912" y="1052736"/>
            <a:ext cx="4915181" cy="4968553"/>
          </a:xfrm>
          <a:prstGeom prst="rect">
            <a:avLst/>
          </a:prstGeom>
        </p:spPr>
      </p:pic>
      <p:sp>
        <p:nvSpPr>
          <p:cNvPr id="7"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1</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8" name="Прямая соединительная линия 7"/>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0" y="2060848"/>
            <a:ext cx="3744416" cy="1470025"/>
          </a:xfrm>
        </p:spPr>
        <p:txBody>
          <a:bodyPr>
            <a:normAutofit/>
          </a:bodyPr>
          <a:lstStyle/>
          <a:p>
            <a:r>
              <a:rPr lang="ru-RU" sz="3600" b="1" dirty="0" smtClean="0">
                <a:solidFill>
                  <a:schemeClr val="bg1"/>
                </a:solidFill>
                <a:latin typeface="Comic Sans MS" pitchFamily="66" charset="0"/>
              </a:rPr>
              <a:t>Что скрыто?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6" name="Рисунок 5" descr="35a167e04cb222cec1a34417о744aa8ca.png"/>
          <p:cNvPicPr>
            <a:picLocks noChangeAspect="1"/>
          </p:cNvPicPr>
          <p:nvPr/>
        </p:nvPicPr>
        <p:blipFill>
          <a:blip r:embed="rId3" cstate="print"/>
          <a:stretch>
            <a:fillRect/>
          </a:stretch>
        </p:blipFill>
        <p:spPr>
          <a:xfrm>
            <a:off x="3851920" y="908720"/>
            <a:ext cx="4915181" cy="4968553"/>
          </a:xfrm>
          <a:prstGeom prst="rect">
            <a:avLst/>
          </a:prstGeom>
        </p:spPr>
      </p:pic>
      <p:sp>
        <p:nvSpPr>
          <p:cNvPr id="8" name="Блок-схема: альтернативный процесс 7"/>
          <p:cNvSpPr/>
          <p:nvPr/>
        </p:nvSpPr>
        <p:spPr>
          <a:xfrm>
            <a:off x="467544" y="4437112"/>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79512" y="4149080"/>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1</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11" name="Прямая соединительная линия 10"/>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980728"/>
            <a:ext cx="3744416" cy="1758057"/>
          </a:xfrm>
        </p:spPr>
        <p:txBody>
          <a:bodyPr>
            <a:normAutofit fontScale="90000"/>
          </a:bodyPr>
          <a:lstStyle/>
          <a:p>
            <a:pPr algn="l"/>
            <a:r>
              <a:rPr lang="ru-RU" sz="3100" b="1" dirty="0" smtClean="0">
                <a:solidFill>
                  <a:schemeClr val="bg1"/>
                </a:solidFill>
                <a:latin typeface="Comic Sans MS" pitchFamily="66" charset="0"/>
              </a:rPr>
              <a:t>На кадре из мультфильма «Холодное сердце» скрыт</a:t>
            </a:r>
            <a:r>
              <a:rPr lang="ru-RU" sz="4000" b="1" dirty="0" smtClean="0">
                <a:solidFill>
                  <a:schemeClr val="bg1"/>
                </a:solidFill>
                <a:latin typeface="Comic Sans MS" pitchFamily="66" charset="0"/>
              </a:rPr>
              <a:t>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7" name="Рисунок 6" descr="35a167e04cb222cec1a34417744aa8ca (1).jpg"/>
          <p:cNvPicPr>
            <a:picLocks noChangeAspect="1"/>
          </p:cNvPicPr>
          <p:nvPr/>
        </p:nvPicPr>
        <p:blipFill>
          <a:blip r:embed="rId3" cstate="print"/>
          <a:stretch>
            <a:fillRect/>
          </a:stretch>
        </p:blipFill>
        <p:spPr>
          <a:xfrm>
            <a:off x="4459751" y="476672"/>
            <a:ext cx="4202834" cy="4248472"/>
          </a:xfrm>
          <a:prstGeom prst="rect">
            <a:avLst/>
          </a:prstGeom>
        </p:spPr>
      </p:pic>
      <p:sp>
        <p:nvSpPr>
          <p:cNvPr id="8" name="Заголовок 1"/>
          <p:cNvSpPr txBox="1">
            <a:spLocks/>
          </p:cNvSpPr>
          <p:nvPr/>
        </p:nvSpPr>
        <p:spPr>
          <a:xfrm>
            <a:off x="1259632" y="5229200"/>
            <a:ext cx="6624736"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6000" b="1" dirty="0" smtClean="0">
                <a:solidFill>
                  <a:schemeClr val="bg1"/>
                </a:solidFill>
                <a:latin typeface="Comic Sans MS" pitchFamily="66" charset="0"/>
                <a:ea typeface="+mj-ea"/>
                <a:cs typeface="+mj-cs"/>
              </a:rPr>
              <a:t>Снеговик </a:t>
            </a:r>
            <a:r>
              <a:rPr lang="ru-RU" sz="6000" b="1" dirty="0" err="1" smtClean="0">
                <a:solidFill>
                  <a:schemeClr val="bg1"/>
                </a:solidFill>
                <a:latin typeface="Comic Sans MS" pitchFamily="66" charset="0"/>
                <a:ea typeface="+mj-ea"/>
                <a:cs typeface="+mj-cs"/>
              </a:rPr>
              <a:t>Олаф</a:t>
            </a: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
            </a:r>
            <a:b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1556792"/>
            <a:ext cx="3744416" cy="1470025"/>
          </a:xfrm>
        </p:spPr>
        <p:txBody>
          <a:bodyPr>
            <a:noAutofit/>
          </a:bodyPr>
          <a:lstStyle/>
          <a:p>
            <a:pPr algn="l"/>
            <a:r>
              <a:rPr lang="ru-RU" sz="3600" b="1" dirty="0" smtClean="0">
                <a:solidFill>
                  <a:schemeClr val="bg1"/>
                </a:solidFill>
                <a:latin typeface="Comic Sans MS" pitchFamily="66" charset="0"/>
              </a:rPr>
              <a:t>Часть </a:t>
            </a:r>
            <a:br>
              <a:rPr lang="ru-RU" sz="3600" b="1" dirty="0" smtClean="0">
                <a:solidFill>
                  <a:schemeClr val="bg1"/>
                </a:solidFill>
                <a:latin typeface="Comic Sans MS" pitchFamily="66" charset="0"/>
              </a:rPr>
            </a:br>
            <a:r>
              <a:rPr lang="ru-RU" sz="3600" b="1" dirty="0" smtClean="0">
                <a:solidFill>
                  <a:schemeClr val="bg1"/>
                </a:solidFill>
                <a:latin typeface="Comic Sans MS" pitchFamily="66" charset="0"/>
              </a:rPr>
              <a:t>какой конструкции? </a:t>
            </a:r>
            <a:br>
              <a:rPr lang="ru-RU" sz="3600" b="1" dirty="0" smtClean="0">
                <a:solidFill>
                  <a:schemeClr val="bg1"/>
                </a:solidFill>
                <a:latin typeface="Comic Sans MS" pitchFamily="66" charset="0"/>
              </a:rPr>
            </a:br>
            <a:endParaRPr lang="ru-RU" sz="3600" b="1" dirty="0">
              <a:solidFill>
                <a:schemeClr val="bg1"/>
              </a:solidFill>
              <a:latin typeface="Comic Sans MS" pitchFamily="66" charset="0"/>
            </a:endParaRPr>
          </a:p>
        </p:txBody>
      </p:sp>
      <p:pic>
        <p:nvPicPr>
          <p:cNvPr id="8" name="Рисунок 7" descr="84748.jpg"/>
          <p:cNvPicPr>
            <a:picLocks noChangeAspect="1"/>
          </p:cNvPicPr>
          <p:nvPr/>
        </p:nvPicPr>
        <p:blipFill>
          <a:blip r:embed="rId3" cstate="print"/>
          <a:srcRect l="15605" t="22837" r="45572" b="37579"/>
          <a:stretch>
            <a:fillRect/>
          </a:stretch>
        </p:blipFill>
        <p:spPr>
          <a:xfrm>
            <a:off x="3707904" y="1124744"/>
            <a:ext cx="4896544" cy="3744416"/>
          </a:xfrm>
          <a:prstGeom prst="rect">
            <a:avLst/>
          </a:prstGeom>
        </p:spPr>
      </p:pic>
      <p:sp>
        <p:nvSpPr>
          <p:cNvPr id="6"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2</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1556792"/>
            <a:ext cx="3744416" cy="1470025"/>
          </a:xfrm>
        </p:spPr>
        <p:txBody>
          <a:bodyPr>
            <a:noAutofit/>
          </a:bodyPr>
          <a:lstStyle/>
          <a:p>
            <a:pPr algn="l"/>
            <a:r>
              <a:rPr lang="ru-RU" sz="3600" b="1" dirty="0" smtClean="0">
                <a:solidFill>
                  <a:schemeClr val="bg1"/>
                </a:solidFill>
                <a:latin typeface="Comic Sans MS" pitchFamily="66" charset="0"/>
              </a:rPr>
              <a:t>Часть </a:t>
            </a:r>
            <a:br>
              <a:rPr lang="ru-RU" sz="3600" b="1" dirty="0" smtClean="0">
                <a:solidFill>
                  <a:schemeClr val="bg1"/>
                </a:solidFill>
                <a:latin typeface="Comic Sans MS" pitchFamily="66" charset="0"/>
              </a:rPr>
            </a:br>
            <a:r>
              <a:rPr lang="ru-RU" sz="3600" b="1" dirty="0" smtClean="0">
                <a:solidFill>
                  <a:schemeClr val="bg1"/>
                </a:solidFill>
                <a:latin typeface="Comic Sans MS" pitchFamily="66" charset="0"/>
              </a:rPr>
              <a:t>какой конструкции? </a:t>
            </a:r>
            <a:br>
              <a:rPr lang="ru-RU" sz="3600" b="1" dirty="0" smtClean="0">
                <a:solidFill>
                  <a:schemeClr val="bg1"/>
                </a:solidFill>
                <a:latin typeface="Comic Sans MS" pitchFamily="66" charset="0"/>
              </a:rPr>
            </a:br>
            <a:endParaRPr lang="ru-RU" sz="3600" b="1" dirty="0">
              <a:solidFill>
                <a:schemeClr val="bg1"/>
              </a:solidFill>
              <a:latin typeface="Comic Sans MS" pitchFamily="66" charset="0"/>
            </a:endParaRPr>
          </a:p>
        </p:txBody>
      </p:sp>
      <p:pic>
        <p:nvPicPr>
          <p:cNvPr id="8" name="Рисунок 7" descr="84748.jpg"/>
          <p:cNvPicPr>
            <a:picLocks noChangeAspect="1"/>
          </p:cNvPicPr>
          <p:nvPr/>
        </p:nvPicPr>
        <p:blipFill>
          <a:blip r:embed="rId3" cstate="print"/>
          <a:srcRect l="15605" t="22837" r="45572" b="37579"/>
          <a:stretch>
            <a:fillRect/>
          </a:stretch>
        </p:blipFill>
        <p:spPr>
          <a:xfrm>
            <a:off x="3707904" y="1052736"/>
            <a:ext cx="4896544" cy="3744416"/>
          </a:xfrm>
          <a:prstGeom prst="rect">
            <a:avLst/>
          </a:prstGeom>
        </p:spPr>
      </p:pic>
      <p:sp>
        <p:nvSpPr>
          <p:cNvPr id="7" name="Блок-схема: альтернативный процесс 6"/>
          <p:cNvSpPr/>
          <p:nvPr/>
        </p:nvSpPr>
        <p:spPr>
          <a:xfrm>
            <a:off x="467544" y="4437112"/>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79512" y="4149080"/>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2</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11" name="Прямая соединительная линия 10"/>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404664"/>
            <a:ext cx="7988424" cy="1470025"/>
          </a:xfrm>
        </p:spPr>
        <p:txBody>
          <a:bodyPr>
            <a:normAutofit/>
          </a:bodyPr>
          <a:lstStyle/>
          <a:p>
            <a:pPr algn="l"/>
            <a:r>
              <a:rPr lang="ru-RU" sz="2800" b="1" dirty="0" smtClean="0">
                <a:solidFill>
                  <a:schemeClr val="bg1"/>
                </a:solidFill>
                <a:latin typeface="Comic Sans MS" pitchFamily="66" charset="0"/>
              </a:rPr>
              <a:t>Вопрос № 1</a:t>
            </a:r>
            <a:br>
              <a:rPr lang="ru-RU" sz="2800" b="1" dirty="0" smtClean="0">
                <a:solidFill>
                  <a:schemeClr val="bg1"/>
                </a:solidFill>
                <a:latin typeface="Comic Sans MS" pitchFamily="66" charset="0"/>
              </a:rPr>
            </a:b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1115616" y="1916832"/>
            <a:ext cx="6912768" cy="2952328"/>
          </a:xfrm>
        </p:spPr>
        <p:txBody>
          <a:bodyPr>
            <a:normAutofit fontScale="25000" lnSpcReduction="20000"/>
          </a:bodyPr>
          <a:lstStyle/>
          <a:p>
            <a:pPr algn="l"/>
            <a:r>
              <a:rPr lang="ru-RU" sz="11200" b="1" dirty="0" smtClean="0">
                <a:solidFill>
                  <a:schemeClr val="bg1"/>
                </a:solidFill>
                <a:latin typeface="Comic Sans MS" pitchFamily="66" charset="0"/>
              </a:rPr>
              <a:t>Оригинальное название этого </a:t>
            </a:r>
            <a:r>
              <a:rPr lang="ru-RU" sz="11200" b="1" dirty="0" smtClean="0">
                <a:solidFill>
                  <a:srgbClr val="FFC000"/>
                </a:solidFill>
                <a:latin typeface="Comic Sans MS" pitchFamily="66" charset="0"/>
              </a:rPr>
              <a:t>мультфильма</a:t>
            </a:r>
            <a:r>
              <a:rPr lang="ru-RU" sz="11200" b="1" dirty="0" smtClean="0">
                <a:solidFill>
                  <a:schemeClr val="bg1">
                    <a:lumMod val="95000"/>
                  </a:schemeClr>
                </a:solidFill>
                <a:latin typeface="Comic Sans MS" pitchFamily="66" charset="0"/>
              </a:rPr>
              <a:t> </a:t>
            </a:r>
            <a:r>
              <a:rPr lang="ru-RU" sz="11200" b="1" dirty="0" smtClean="0">
                <a:solidFill>
                  <a:schemeClr val="bg1"/>
                </a:solidFill>
                <a:latin typeface="Comic Sans MS" pitchFamily="66" charset="0"/>
              </a:rPr>
              <a:t>студии </a:t>
            </a:r>
            <a:r>
              <a:rPr lang="en-US" sz="11200" b="1" dirty="0" smtClean="0">
                <a:solidFill>
                  <a:schemeClr val="bg1"/>
                </a:solidFill>
                <a:latin typeface="Comic Sans MS" pitchFamily="66" charset="0"/>
              </a:rPr>
              <a:t>Pixar </a:t>
            </a:r>
            <a:r>
              <a:rPr lang="ru-RU" sz="11200" b="1" dirty="0" smtClean="0">
                <a:solidFill>
                  <a:schemeClr val="bg1"/>
                </a:solidFill>
                <a:latin typeface="Comic Sans MS" pitchFamily="66" charset="0"/>
              </a:rPr>
              <a:t> можно трактовать двояко: оно отсылает и к сущности одного персонажа, и к делу другого.  Автор очень хорошо олицетворил психическое состояние  людей, потерявших себя.</a:t>
            </a:r>
          </a:p>
          <a:p>
            <a:pPr algn="l"/>
            <a:r>
              <a:rPr lang="ru-RU" sz="11200" b="1" dirty="0" smtClean="0">
                <a:solidFill>
                  <a:schemeClr val="bg1"/>
                </a:solidFill>
                <a:latin typeface="Comic Sans MS" pitchFamily="66" charset="0"/>
              </a:rPr>
              <a:t>Как называется </a:t>
            </a:r>
            <a:r>
              <a:rPr lang="ru-RU" sz="11200" b="1" dirty="0" smtClean="0">
                <a:solidFill>
                  <a:srgbClr val="FFC000"/>
                </a:solidFill>
                <a:latin typeface="Comic Sans MS" pitchFamily="66" charset="0"/>
              </a:rPr>
              <a:t>мультфильм</a:t>
            </a:r>
            <a:r>
              <a:rPr lang="ru-RU" sz="11200" b="1" dirty="0" smtClean="0">
                <a:solidFill>
                  <a:schemeClr val="bg1">
                    <a:lumMod val="95000"/>
                  </a:schemeClr>
                </a:solidFill>
                <a:latin typeface="Comic Sans MS" pitchFamily="66" charset="0"/>
              </a:rPr>
              <a:t>?</a:t>
            </a:r>
          </a:p>
          <a:p>
            <a:endParaRPr lang="ru-RU" dirty="0" smtClean="0">
              <a:solidFill>
                <a:schemeClr val="bg1">
                  <a:lumMod val="95000"/>
                </a:schemeClr>
              </a:solidFill>
            </a:endParaRPr>
          </a:p>
          <a:p>
            <a:endParaRPr lang="ru-RU" dirty="0"/>
          </a:p>
        </p:txBody>
      </p:sp>
      <p:cxnSp>
        <p:nvCxnSpPr>
          <p:cNvPr id="8" name="Прямая соединительная линия 7"/>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467544" y="980728"/>
            <a:ext cx="2483768" cy="1758057"/>
          </a:xfrm>
        </p:spPr>
        <p:txBody>
          <a:bodyPr>
            <a:normAutofit/>
          </a:bodyPr>
          <a:lstStyle/>
          <a:p>
            <a:pPr algn="l"/>
            <a:r>
              <a:rPr lang="ru-RU" sz="2800" b="1" dirty="0" smtClean="0">
                <a:solidFill>
                  <a:schemeClr val="bg1"/>
                </a:solidFill>
                <a:latin typeface="Comic Sans MS" pitchFamily="66" charset="0"/>
              </a:rPr>
              <a:t>На кадре </a:t>
            </a:r>
            <a:br>
              <a:rPr lang="ru-RU" sz="2800" b="1" dirty="0" smtClean="0">
                <a:solidFill>
                  <a:schemeClr val="bg1"/>
                </a:solidFill>
                <a:latin typeface="Comic Sans MS" pitchFamily="66" charset="0"/>
              </a:rPr>
            </a:br>
            <a:r>
              <a:rPr lang="ru-RU" sz="2800" b="1" dirty="0" smtClean="0">
                <a:solidFill>
                  <a:schemeClr val="bg1"/>
                </a:solidFill>
                <a:latin typeface="Comic Sans MS" pitchFamily="66" charset="0"/>
              </a:rPr>
              <a:t>часть</a:t>
            </a:r>
            <a:br>
              <a:rPr lang="ru-RU" sz="2800" b="1" dirty="0" smtClean="0">
                <a:solidFill>
                  <a:schemeClr val="bg1"/>
                </a:solidFill>
                <a:latin typeface="Comic Sans MS" pitchFamily="66" charset="0"/>
              </a:rPr>
            </a:br>
            <a:endParaRPr lang="ru-RU" sz="2800" b="1" dirty="0">
              <a:solidFill>
                <a:schemeClr val="bg1"/>
              </a:solidFill>
              <a:latin typeface="Comic Sans MS" pitchFamily="66" charset="0"/>
            </a:endParaRPr>
          </a:p>
        </p:txBody>
      </p:sp>
      <p:sp>
        <p:nvSpPr>
          <p:cNvPr id="8" name="Заголовок 1"/>
          <p:cNvSpPr txBox="1">
            <a:spLocks/>
          </p:cNvSpPr>
          <p:nvPr/>
        </p:nvSpPr>
        <p:spPr>
          <a:xfrm>
            <a:off x="683568" y="4725144"/>
            <a:ext cx="7776864" cy="1758057"/>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6700" b="1" noProof="0" dirty="0" smtClean="0">
                <a:solidFill>
                  <a:schemeClr val="bg1"/>
                </a:solidFill>
                <a:latin typeface="Comic Sans MS" pitchFamily="66" charset="0"/>
                <a:ea typeface="+mj-ea"/>
                <a:cs typeface="+mj-cs"/>
              </a:rPr>
              <a:t>Нефритового дворца из мультфильма </a:t>
            </a:r>
            <a:r>
              <a:rPr lang="ru-RU" sz="6700" b="1" noProof="0" dirty="0" err="1" smtClean="0">
                <a:solidFill>
                  <a:schemeClr val="bg1"/>
                </a:solidFill>
                <a:latin typeface="Comic Sans MS" pitchFamily="66" charset="0"/>
                <a:ea typeface="+mj-ea"/>
                <a:cs typeface="+mj-cs"/>
              </a:rPr>
              <a:t>Кунг</a:t>
            </a:r>
            <a:r>
              <a:rPr lang="ru-RU" sz="6700" b="1" noProof="0" dirty="0" smtClean="0">
                <a:solidFill>
                  <a:schemeClr val="bg1"/>
                </a:solidFill>
                <a:latin typeface="Comic Sans MS" pitchFamily="66" charset="0"/>
                <a:ea typeface="+mj-ea"/>
                <a:cs typeface="+mj-cs"/>
              </a:rPr>
              <a:t> фу Панда </a:t>
            </a:r>
            <a:r>
              <a:rPr kumimoji="0" lang="ru-RU" sz="3600" b="1" i="0" u="none" strike="noStrike" kern="1200" cap="none" spc="0" normalizeH="0" baseline="0" noProof="0" dirty="0" smtClean="0">
                <a:ln>
                  <a:noFill/>
                </a:ln>
                <a:solidFill>
                  <a:schemeClr val="bg1"/>
                </a:solidFill>
                <a:effectLst/>
                <a:uLnTx/>
                <a:uFillTx/>
                <a:latin typeface="Comic Sans MS" pitchFamily="66" charset="0"/>
                <a:ea typeface="+mj-ea"/>
                <a:cs typeface="+mj-cs"/>
              </a:rPr>
              <a:t/>
            </a:r>
            <a:br>
              <a:rPr kumimoji="0" lang="ru-RU" sz="36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36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9" name="Рисунок 8" descr="84748.jpg"/>
          <p:cNvPicPr>
            <a:picLocks noChangeAspect="1"/>
          </p:cNvPicPr>
          <p:nvPr/>
        </p:nvPicPr>
        <p:blipFill>
          <a:blip r:embed="rId3" cstate="print"/>
          <a:stretch>
            <a:fillRect/>
          </a:stretch>
        </p:blipFill>
        <p:spPr>
          <a:xfrm>
            <a:off x="3419872" y="548680"/>
            <a:ext cx="5322168" cy="39916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95536" y="1484784"/>
            <a:ext cx="3744416" cy="1470025"/>
          </a:xfrm>
        </p:spPr>
        <p:txBody>
          <a:bodyPr>
            <a:normAutofit fontScale="90000"/>
          </a:bodyPr>
          <a:lstStyle/>
          <a:p>
            <a:pPr algn="l"/>
            <a:r>
              <a:rPr lang="ru-RU" sz="4000" b="1" dirty="0" smtClean="0">
                <a:solidFill>
                  <a:schemeClr val="bg1"/>
                </a:solidFill>
                <a:latin typeface="Comic Sans MS" pitchFamily="66" charset="0"/>
              </a:rPr>
              <a:t>Из какого мультфильма кулон?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9" name="Рисунок 8" descr="5e462c1491794ccf9033ef5579d9.jpg"/>
          <p:cNvPicPr>
            <a:picLocks noChangeAspect="1"/>
          </p:cNvPicPr>
          <p:nvPr/>
        </p:nvPicPr>
        <p:blipFill>
          <a:blip r:embed="rId3" cstate="print"/>
          <a:srcRect l="28737" t="53305" r="51575" b="20250"/>
          <a:stretch>
            <a:fillRect/>
          </a:stretch>
        </p:blipFill>
        <p:spPr>
          <a:xfrm>
            <a:off x="4427984" y="1196752"/>
            <a:ext cx="4350483" cy="4176464"/>
          </a:xfrm>
          <a:prstGeom prst="rect">
            <a:avLst/>
          </a:prstGeom>
        </p:spPr>
      </p:pic>
      <p:sp>
        <p:nvSpPr>
          <p:cNvPr id="6"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3</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95536" y="1484784"/>
            <a:ext cx="3744416" cy="1470025"/>
          </a:xfrm>
        </p:spPr>
        <p:txBody>
          <a:bodyPr>
            <a:normAutofit fontScale="90000"/>
          </a:bodyPr>
          <a:lstStyle/>
          <a:p>
            <a:pPr algn="l"/>
            <a:r>
              <a:rPr lang="ru-RU" sz="4000" b="1" dirty="0" smtClean="0">
                <a:solidFill>
                  <a:schemeClr val="bg1"/>
                </a:solidFill>
                <a:latin typeface="Comic Sans MS" pitchFamily="66" charset="0"/>
              </a:rPr>
              <a:t>Из какого мультфильма кулон?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9" name="Рисунок 8" descr="5e462c1491794ccf9033ef5579d9.jpg"/>
          <p:cNvPicPr>
            <a:picLocks noChangeAspect="1"/>
          </p:cNvPicPr>
          <p:nvPr/>
        </p:nvPicPr>
        <p:blipFill>
          <a:blip r:embed="rId3" cstate="print"/>
          <a:srcRect l="28737" t="53305" r="51575" b="20250"/>
          <a:stretch>
            <a:fillRect/>
          </a:stretch>
        </p:blipFill>
        <p:spPr>
          <a:xfrm>
            <a:off x="4355976" y="1052736"/>
            <a:ext cx="4350483" cy="4176464"/>
          </a:xfrm>
          <a:prstGeom prst="rect">
            <a:avLst/>
          </a:prstGeom>
        </p:spPr>
      </p:pic>
      <p:sp>
        <p:nvSpPr>
          <p:cNvPr id="6" name="Блок-схема: альтернативный процесс 5"/>
          <p:cNvSpPr/>
          <p:nvPr/>
        </p:nvSpPr>
        <p:spPr>
          <a:xfrm>
            <a:off x="467544" y="4437112"/>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79512" y="4149080"/>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3</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10" name="Прямая соединительная линия 9"/>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980728"/>
            <a:ext cx="3744416" cy="1758057"/>
          </a:xfrm>
        </p:spPr>
        <p:txBody>
          <a:bodyPr>
            <a:noAutofit/>
          </a:bodyPr>
          <a:lstStyle/>
          <a:p>
            <a:pPr algn="l"/>
            <a:r>
              <a:rPr lang="ru-RU" sz="2800" b="1" dirty="0" smtClean="0">
                <a:solidFill>
                  <a:schemeClr val="bg1"/>
                </a:solidFill>
                <a:latin typeface="Comic Sans MS" pitchFamily="66" charset="0"/>
              </a:rPr>
              <a:t>Кулон полинезийской</a:t>
            </a:r>
            <a:br>
              <a:rPr lang="ru-RU" sz="2800" b="1" dirty="0" smtClean="0">
                <a:solidFill>
                  <a:schemeClr val="bg1"/>
                </a:solidFill>
                <a:latin typeface="Comic Sans MS" pitchFamily="66" charset="0"/>
              </a:rPr>
            </a:br>
            <a:r>
              <a:rPr lang="ru-RU" sz="2800" b="1" dirty="0" smtClean="0">
                <a:solidFill>
                  <a:schemeClr val="bg1"/>
                </a:solidFill>
                <a:latin typeface="Comic Sans MS" pitchFamily="66" charset="0"/>
              </a:rPr>
              <a:t>принцессы</a:t>
            </a:r>
            <a:br>
              <a:rPr lang="ru-RU" sz="2800" b="1" dirty="0" smtClean="0">
                <a:solidFill>
                  <a:schemeClr val="bg1"/>
                </a:solidFill>
                <a:latin typeface="Comic Sans MS" pitchFamily="66" charset="0"/>
              </a:rPr>
            </a:br>
            <a:r>
              <a:rPr lang="ru-RU" sz="2800" b="1" dirty="0" smtClean="0">
                <a:solidFill>
                  <a:schemeClr val="bg1"/>
                </a:solidFill>
                <a:latin typeface="Comic Sans MS" pitchFamily="66" charset="0"/>
              </a:rPr>
              <a:t>из мультфильма</a:t>
            </a:r>
            <a:br>
              <a:rPr lang="ru-RU" sz="2800" b="1" dirty="0" smtClean="0">
                <a:solidFill>
                  <a:schemeClr val="bg1"/>
                </a:solidFill>
                <a:latin typeface="Comic Sans MS" pitchFamily="66" charset="0"/>
              </a:rPr>
            </a:br>
            <a:endParaRPr lang="ru-RU" sz="2800" b="1" dirty="0">
              <a:solidFill>
                <a:schemeClr val="bg1"/>
              </a:solidFill>
              <a:latin typeface="Comic Sans MS" pitchFamily="66" charset="0"/>
            </a:endParaRPr>
          </a:p>
        </p:txBody>
      </p:sp>
      <p:sp>
        <p:nvSpPr>
          <p:cNvPr id="8" name="Заголовок 1"/>
          <p:cNvSpPr txBox="1">
            <a:spLocks/>
          </p:cNvSpPr>
          <p:nvPr/>
        </p:nvSpPr>
        <p:spPr>
          <a:xfrm>
            <a:off x="683568" y="5229200"/>
            <a:ext cx="7776864"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6000" b="1" dirty="0" err="1" smtClean="0">
                <a:solidFill>
                  <a:schemeClr val="bg1"/>
                </a:solidFill>
                <a:latin typeface="Comic Sans MS" pitchFamily="66" charset="0"/>
                <a:ea typeface="+mj-ea"/>
                <a:cs typeface="+mj-cs"/>
              </a:rPr>
              <a:t>Моана</a:t>
            </a:r>
            <a:r>
              <a:rPr lang="ru-RU" sz="6000" b="1" noProof="0" dirty="0" smtClean="0">
                <a:solidFill>
                  <a:schemeClr val="bg1"/>
                </a:solidFill>
                <a:latin typeface="Comic Sans MS" pitchFamily="66" charset="0"/>
                <a:ea typeface="+mj-ea"/>
                <a:cs typeface="+mj-cs"/>
              </a:rPr>
              <a:t> </a:t>
            </a: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
            </a:r>
            <a:b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6" name="Рисунок 5" descr="moana.jpeg"/>
          <p:cNvPicPr>
            <a:picLocks noChangeAspect="1"/>
          </p:cNvPicPr>
          <p:nvPr/>
        </p:nvPicPr>
        <p:blipFill>
          <a:blip r:embed="rId3" cstate="print"/>
          <a:srcRect l="22108" r="12988" b="1128"/>
          <a:stretch>
            <a:fillRect/>
          </a:stretch>
        </p:blipFill>
        <p:spPr>
          <a:xfrm>
            <a:off x="3583554" y="332656"/>
            <a:ext cx="5225410" cy="4104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1520" y="2492896"/>
            <a:ext cx="3744416" cy="1470025"/>
          </a:xfrm>
        </p:spPr>
        <p:txBody>
          <a:bodyPr>
            <a:normAutofit fontScale="90000"/>
          </a:bodyPr>
          <a:lstStyle/>
          <a:p>
            <a:pPr algn="l"/>
            <a:r>
              <a:rPr lang="ru-RU" sz="4000" b="1" dirty="0" err="1" smtClean="0">
                <a:solidFill>
                  <a:schemeClr val="bg1"/>
                </a:solidFill>
                <a:latin typeface="Comic Sans MS" pitchFamily="66" charset="0"/>
              </a:rPr>
              <a:t>Хуманизация</a:t>
            </a:r>
            <a:r>
              <a:rPr lang="ru-RU" sz="4000" b="1" dirty="0" smtClean="0">
                <a:solidFill>
                  <a:schemeClr val="bg1"/>
                </a:solidFill>
                <a:latin typeface="Comic Sans MS" pitchFamily="66" charset="0"/>
              </a:rPr>
              <a:t> </a:t>
            </a:r>
            <a:br>
              <a:rPr lang="ru-RU" sz="4000" b="1" dirty="0" smtClean="0">
                <a:solidFill>
                  <a:schemeClr val="bg1"/>
                </a:solidFill>
                <a:latin typeface="Comic Sans MS" pitchFamily="66" charset="0"/>
              </a:rPr>
            </a:br>
            <a:r>
              <a:rPr lang="ru-RU" sz="4000" b="1" dirty="0" smtClean="0">
                <a:solidFill>
                  <a:schemeClr val="bg1"/>
                </a:solidFill>
                <a:latin typeface="Comic Sans MS" pitchFamily="66" charset="0"/>
              </a:rPr>
              <a:t>каких </a:t>
            </a:r>
            <a:br>
              <a:rPr lang="ru-RU" sz="4000" b="1" dirty="0" smtClean="0">
                <a:solidFill>
                  <a:schemeClr val="bg1"/>
                </a:solidFill>
                <a:latin typeface="Comic Sans MS" pitchFamily="66" charset="0"/>
              </a:rPr>
            </a:br>
            <a:r>
              <a:rPr lang="ru-RU" sz="4000" b="1" dirty="0" smtClean="0">
                <a:solidFill>
                  <a:schemeClr val="bg1"/>
                </a:solidFill>
                <a:latin typeface="Comic Sans MS" pitchFamily="66" charset="0"/>
              </a:rPr>
              <a:t>персонажей и </a:t>
            </a:r>
            <a:br>
              <a:rPr lang="ru-RU" sz="4000" b="1" dirty="0" smtClean="0">
                <a:solidFill>
                  <a:schemeClr val="bg1"/>
                </a:solidFill>
                <a:latin typeface="Comic Sans MS" pitchFamily="66" charset="0"/>
              </a:rPr>
            </a:br>
            <a:r>
              <a:rPr lang="ru-RU" sz="4000" b="1" dirty="0" smtClean="0">
                <a:solidFill>
                  <a:schemeClr val="bg1"/>
                </a:solidFill>
                <a:latin typeface="Comic Sans MS" pitchFamily="66" charset="0"/>
              </a:rPr>
              <a:t>из какого мультфильма?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6" name="Рисунок 5" descr="2a9303a494d5d8ba5a83a5c7e866349b.jpg"/>
          <p:cNvPicPr>
            <a:picLocks noChangeAspect="1"/>
          </p:cNvPicPr>
          <p:nvPr/>
        </p:nvPicPr>
        <p:blipFill>
          <a:blip r:embed="rId3" cstate="print"/>
          <a:srcRect t="38450" r="1438"/>
          <a:stretch>
            <a:fillRect/>
          </a:stretch>
        </p:blipFill>
        <p:spPr>
          <a:xfrm>
            <a:off x="3923928" y="980728"/>
            <a:ext cx="5012871" cy="3913044"/>
          </a:xfrm>
          <a:prstGeom prst="rect">
            <a:avLst/>
          </a:prstGeom>
        </p:spPr>
      </p:pic>
      <p:sp>
        <p:nvSpPr>
          <p:cNvPr id="7"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4</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8" name="Прямая соединительная линия 7"/>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1520" y="2348880"/>
            <a:ext cx="3744416" cy="1470025"/>
          </a:xfrm>
        </p:spPr>
        <p:txBody>
          <a:bodyPr>
            <a:normAutofit fontScale="90000"/>
          </a:bodyPr>
          <a:lstStyle/>
          <a:p>
            <a:pPr algn="l"/>
            <a:r>
              <a:rPr lang="ru-RU" sz="4000" b="1" dirty="0" err="1" smtClean="0">
                <a:solidFill>
                  <a:schemeClr val="bg1"/>
                </a:solidFill>
                <a:latin typeface="Comic Sans MS" pitchFamily="66" charset="0"/>
              </a:rPr>
              <a:t>Хуманизация</a:t>
            </a:r>
            <a:r>
              <a:rPr lang="ru-RU" sz="4000" b="1" dirty="0" smtClean="0">
                <a:solidFill>
                  <a:schemeClr val="bg1"/>
                </a:solidFill>
                <a:latin typeface="Comic Sans MS" pitchFamily="66" charset="0"/>
              </a:rPr>
              <a:t> </a:t>
            </a:r>
            <a:br>
              <a:rPr lang="ru-RU" sz="4000" b="1" dirty="0" smtClean="0">
                <a:solidFill>
                  <a:schemeClr val="bg1"/>
                </a:solidFill>
                <a:latin typeface="Comic Sans MS" pitchFamily="66" charset="0"/>
              </a:rPr>
            </a:br>
            <a:r>
              <a:rPr lang="ru-RU" sz="4000" b="1" dirty="0" smtClean="0">
                <a:solidFill>
                  <a:schemeClr val="bg1"/>
                </a:solidFill>
                <a:latin typeface="Comic Sans MS" pitchFamily="66" charset="0"/>
              </a:rPr>
              <a:t>каких </a:t>
            </a:r>
            <a:br>
              <a:rPr lang="ru-RU" sz="4000" b="1" dirty="0" smtClean="0">
                <a:solidFill>
                  <a:schemeClr val="bg1"/>
                </a:solidFill>
                <a:latin typeface="Comic Sans MS" pitchFamily="66" charset="0"/>
              </a:rPr>
            </a:br>
            <a:r>
              <a:rPr lang="ru-RU" sz="4000" b="1" dirty="0" smtClean="0">
                <a:solidFill>
                  <a:schemeClr val="bg1"/>
                </a:solidFill>
                <a:latin typeface="Comic Sans MS" pitchFamily="66" charset="0"/>
              </a:rPr>
              <a:t>персонажей и </a:t>
            </a:r>
            <a:br>
              <a:rPr lang="ru-RU" sz="4000" b="1" dirty="0" smtClean="0">
                <a:solidFill>
                  <a:schemeClr val="bg1"/>
                </a:solidFill>
                <a:latin typeface="Comic Sans MS" pitchFamily="66" charset="0"/>
              </a:rPr>
            </a:br>
            <a:r>
              <a:rPr lang="ru-RU" sz="4000" b="1" dirty="0" smtClean="0">
                <a:solidFill>
                  <a:schemeClr val="bg1"/>
                </a:solidFill>
                <a:latin typeface="Comic Sans MS" pitchFamily="66" charset="0"/>
              </a:rPr>
              <a:t>из какого мультфильма?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6" name="Рисунок 5" descr="2a9303a494d5d8ba5a83a5c7e866349b.jpg"/>
          <p:cNvPicPr>
            <a:picLocks noChangeAspect="1"/>
          </p:cNvPicPr>
          <p:nvPr/>
        </p:nvPicPr>
        <p:blipFill>
          <a:blip r:embed="rId3" cstate="print"/>
          <a:srcRect t="38450" r="1438"/>
          <a:stretch>
            <a:fillRect/>
          </a:stretch>
        </p:blipFill>
        <p:spPr>
          <a:xfrm>
            <a:off x="3923928" y="1340768"/>
            <a:ext cx="5012871" cy="3913044"/>
          </a:xfrm>
          <a:prstGeom prst="rect">
            <a:avLst/>
          </a:prstGeom>
        </p:spPr>
      </p:pic>
      <p:sp>
        <p:nvSpPr>
          <p:cNvPr id="7" name="Блок-схема: альтернативный процесс 6"/>
          <p:cNvSpPr/>
          <p:nvPr/>
        </p:nvSpPr>
        <p:spPr>
          <a:xfrm>
            <a:off x="467544" y="4437112"/>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79512" y="4149080"/>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4</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10" name="Прямая соединительная линия 9"/>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1520" y="980728"/>
            <a:ext cx="3744416" cy="1758057"/>
          </a:xfrm>
        </p:spPr>
        <p:txBody>
          <a:bodyPr>
            <a:normAutofit fontScale="90000"/>
          </a:bodyPr>
          <a:lstStyle/>
          <a:p>
            <a:r>
              <a:rPr lang="ru-RU" sz="3100" b="1" dirty="0" smtClean="0">
                <a:solidFill>
                  <a:schemeClr val="bg1"/>
                </a:solidFill>
                <a:latin typeface="Comic Sans MS" pitchFamily="66" charset="0"/>
              </a:rPr>
              <a:t>На рисунке </a:t>
            </a:r>
            <a:r>
              <a:rPr lang="ru-RU" sz="3100" b="1" dirty="0" err="1" smtClean="0">
                <a:solidFill>
                  <a:schemeClr val="bg1"/>
                </a:solidFill>
                <a:latin typeface="Comic Sans MS" pitchFamily="66" charset="0"/>
              </a:rPr>
              <a:t>хуманизировали</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sp>
        <p:nvSpPr>
          <p:cNvPr id="8" name="Заголовок 1"/>
          <p:cNvSpPr txBox="1">
            <a:spLocks/>
          </p:cNvSpPr>
          <p:nvPr/>
        </p:nvSpPr>
        <p:spPr>
          <a:xfrm>
            <a:off x="524526" y="5117419"/>
            <a:ext cx="7776864" cy="1758057"/>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600" b="1" noProof="0" dirty="0" smtClean="0">
                <a:solidFill>
                  <a:schemeClr val="bg1"/>
                </a:solidFill>
                <a:latin typeface="Comic Sans MS" pitchFamily="66" charset="0"/>
                <a:ea typeface="+mj-ea"/>
                <a:cs typeface="+mj-cs"/>
              </a:rPr>
              <a:t>Главных героев мультфильма «</a:t>
            </a:r>
            <a:r>
              <a:rPr lang="ru-RU" sz="3600" b="1" noProof="0" dirty="0" err="1" smtClean="0">
                <a:solidFill>
                  <a:schemeClr val="bg1"/>
                </a:solidFill>
                <a:latin typeface="Comic Sans MS" pitchFamily="66" charset="0"/>
                <a:ea typeface="+mj-ea"/>
                <a:cs typeface="+mj-cs"/>
              </a:rPr>
              <a:t>Зверополис</a:t>
            </a:r>
            <a:r>
              <a:rPr lang="ru-RU" sz="3600" b="1" noProof="0" dirty="0" smtClean="0">
                <a:solidFill>
                  <a:schemeClr val="bg1"/>
                </a:solidFill>
                <a:latin typeface="Comic Sans MS" pitchFamily="66" charset="0"/>
                <a:ea typeface="+mj-ea"/>
                <a:cs typeface="+mj-cs"/>
              </a:rPr>
              <a:t>» Ника и Джуди </a:t>
            </a:r>
            <a:r>
              <a:rPr kumimoji="0" lang="ru-RU" sz="3600" b="1" i="0" u="none" strike="noStrike" kern="1200" cap="none" spc="0" normalizeH="0" baseline="0" noProof="0" dirty="0" smtClean="0">
                <a:ln>
                  <a:noFill/>
                </a:ln>
                <a:solidFill>
                  <a:schemeClr val="bg1"/>
                </a:solidFill>
                <a:effectLst/>
                <a:uLnTx/>
                <a:uFillTx/>
                <a:latin typeface="Comic Sans MS" pitchFamily="66" charset="0"/>
                <a:ea typeface="+mj-ea"/>
                <a:cs typeface="+mj-cs"/>
              </a:rPr>
              <a:t/>
            </a:r>
            <a:br>
              <a:rPr kumimoji="0" lang="ru-RU" sz="36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36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7" name="Рисунок 6" descr="2a9303a494d5d8ba5a83a5c7e866349b.jpg"/>
          <p:cNvPicPr>
            <a:picLocks noChangeAspect="1"/>
          </p:cNvPicPr>
          <p:nvPr/>
        </p:nvPicPr>
        <p:blipFill>
          <a:blip r:embed="rId3" cstate="print"/>
          <a:stretch>
            <a:fillRect/>
          </a:stretch>
        </p:blipFill>
        <p:spPr>
          <a:xfrm>
            <a:off x="4499992" y="260648"/>
            <a:ext cx="3816424" cy="4770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179512" y="1484784"/>
            <a:ext cx="2880320" cy="1470025"/>
          </a:xfrm>
        </p:spPr>
        <p:txBody>
          <a:bodyPr>
            <a:normAutofit fontScale="90000"/>
          </a:bodyPr>
          <a:lstStyle/>
          <a:p>
            <a:pPr algn="l"/>
            <a:r>
              <a:rPr lang="ru-RU" sz="3100" b="1" dirty="0" smtClean="0">
                <a:solidFill>
                  <a:schemeClr val="bg1"/>
                </a:solidFill>
                <a:latin typeface="Comic Sans MS" pitchFamily="66" charset="0"/>
              </a:rPr>
              <a:t>Кадр </a:t>
            </a:r>
            <a:br>
              <a:rPr lang="ru-RU" sz="3100" b="1" dirty="0" smtClean="0">
                <a:solidFill>
                  <a:schemeClr val="bg1"/>
                </a:solidFill>
                <a:latin typeface="Comic Sans MS" pitchFamily="66" charset="0"/>
              </a:rPr>
            </a:br>
            <a:r>
              <a:rPr lang="ru-RU" sz="3100" b="1" dirty="0" smtClean="0">
                <a:solidFill>
                  <a:schemeClr val="bg1"/>
                </a:solidFill>
                <a:latin typeface="Comic Sans MS" pitchFamily="66" charset="0"/>
              </a:rPr>
              <a:t>из какого мультфильма?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8" name="Рисунок 7" descr="how-to-train-your-dragon-the-hidden-world-4k-9a-2880x1800.jpg"/>
          <p:cNvPicPr>
            <a:picLocks noChangeAspect="1"/>
          </p:cNvPicPr>
          <p:nvPr/>
        </p:nvPicPr>
        <p:blipFill>
          <a:blip r:embed="rId3" cstate="print"/>
          <a:srcRect l="8520" b="-540"/>
          <a:stretch>
            <a:fillRect/>
          </a:stretch>
        </p:blipFill>
        <p:spPr>
          <a:xfrm>
            <a:off x="3059832" y="1268760"/>
            <a:ext cx="5765658" cy="3960440"/>
          </a:xfrm>
          <a:prstGeom prst="rect">
            <a:avLst/>
          </a:prstGeom>
        </p:spPr>
      </p:pic>
      <p:sp>
        <p:nvSpPr>
          <p:cNvPr id="6"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5</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179512" y="1484784"/>
            <a:ext cx="2880320" cy="1470025"/>
          </a:xfrm>
        </p:spPr>
        <p:txBody>
          <a:bodyPr>
            <a:normAutofit fontScale="90000"/>
          </a:bodyPr>
          <a:lstStyle/>
          <a:p>
            <a:pPr algn="l"/>
            <a:r>
              <a:rPr lang="ru-RU" sz="3100" b="1" dirty="0" smtClean="0">
                <a:solidFill>
                  <a:schemeClr val="bg1"/>
                </a:solidFill>
                <a:latin typeface="Comic Sans MS" pitchFamily="66" charset="0"/>
              </a:rPr>
              <a:t>Кадр </a:t>
            </a:r>
            <a:br>
              <a:rPr lang="ru-RU" sz="3100" b="1" dirty="0" smtClean="0">
                <a:solidFill>
                  <a:schemeClr val="bg1"/>
                </a:solidFill>
                <a:latin typeface="Comic Sans MS" pitchFamily="66" charset="0"/>
              </a:rPr>
            </a:br>
            <a:r>
              <a:rPr lang="ru-RU" sz="3100" b="1" dirty="0" smtClean="0">
                <a:solidFill>
                  <a:schemeClr val="bg1"/>
                </a:solidFill>
                <a:latin typeface="Comic Sans MS" pitchFamily="66" charset="0"/>
              </a:rPr>
              <a:t>из какого мультфильма?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8" name="Рисунок 7" descr="how-to-train-your-dragon-the-hidden-world-4k-9a-2880x1800.jpg"/>
          <p:cNvPicPr>
            <a:picLocks noChangeAspect="1"/>
          </p:cNvPicPr>
          <p:nvPr/>
        </p:nvPicPr>
        <p:blipFill>
          <a:blip r:embed="rId3" cstate="print"/>
          <a:srcRect l="8520" b="-540"/>
          <a:stretch>
            <a:fillRect/>
          </a:stretch>
        </p:blipFill>
        <p:spPr>
          <a:xfrm>
            <a:off x="3059832" y="1124744"/>
            <a:ext cx="5765658" cy="3960440"/>
          </a:xfrm>
          <a:prstGeom prst="rect">
            <a:avLst/>
          </a:prstGeom>
        </p:spPr>
      </p:pic>
      <p:sp>
        <p:nvSpPr>
          <p:cNvPr id="6" name="Блок-схема: альтернативный процесс 5"/>
          <p:cNvSpPr/>
          <p:nvPr/>
        </p:nvSpPr>
        <p:spPr>
          <a:xfrm>
            <a:off x="251520" y="4725144"/>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0" y="436510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5</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10" name="Прямая соединительная линия 9"/>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95536" y="980728"/>
            <a:ext cx="2699792" cy="1758057"/>
          </a:xfrm>
        </p:spPr>
        <p:txBody>
          <a:bodyPr>
            <a:normAutofit/>
          </a:bodyPr>
          <a:lstStyle/>
          <a:p>
            <a:pPr algn="l"/>
            <a:r>
              <a:rPr lang="ru-RU" sz="2800" b="1" dirty="0" smtClean="0">
                <a:solidFill>
                  <a:schemeClr val="bg1"/>
                </a:solidFill>
                <a:latin typeface="Comic Sans MS" pitchFamily="66" charset="0"/>
              </a:rPr>
              <a:t>Кадр из мультфильма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sp>
        <p:nvSpPr>
          <p:cNvPr id="8" name="Заголовок 1"/>
          <p:cNvSpPr txBox="1">
            <a:spLocks/>
          </p:cNvSpPr>
          <p:nvPr/>
        </p:nvSpPr>
        <p:spPr>
          <a:xfrm>
            <a:off x="251520" y="4725144"/>
            <a:ext cx="8712968" cy="175805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Как</a:t>
            </a:r>
            <a:r>
              <a:rPr kumimoji="0" lang="ru-RU" sz="6000" b="1" i="0" u="none" strike="noStrike" kern="1200" cap="none" spc="0" normalizeH="0" noProof="0" dirty="0" smtClean="0">
                <a:ln>
                  <a:noFill/>
                </a:ln>
                <a:solidFill>
                  <a:schemeClr val="bg1"/>
                </a:solidFill>
                <a:effectLst/>
                <a:uLnTx/>
                <a:uFillTx/>
                <a:latin typeface="Comic Sans MS" pitchFamily="66" charset="0"/>
                <a:ea typeface="+mj-ea"/>
                <a:cs typeface="+mj-cs"/>
              </a:rPr>
              <a:t> приручить дракона 3</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6" name="Рисунок 5" descr="2019-how-to-train-your-dragon-the-hidden-world-movie.jpg"/>
          <p:cNvPicPr>
            <a:picLocks noChangeAspect="1"/>
          </p:cNvPicPr>
          <p:nvPr/>
        </p:nvPicPr>
        <p:blipFill>
          <a:blip r:embed="rId3" cstate="print"/>
          <a:stretch>
            <a:fillRect/>
          </a:stretch>
        </p:blipFill>
        <p:spPr>
          <a:xfrm>
            <a:off x="3659899" y="404664"/>
            <a:ext cx="5184576" cy="3888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332656"/>
            <a:ext cx="7916416" cy="1181993"/>
          </a:xfrm>
        </p:spPr>
        <p:txBody>
          <a:bodyPr>
            <a:normAutofit/>
          </a:bodyPr>
          <a:lstStyle/>
          <a:p>
            <a:pPr algn="l"/>
            <a:r>
              <a:rPr lang="ru-RU" sz="2800" b="1" dirty="0" smtClean="0">
                <a:solidFill>
                  <a:schemeClr val="bg1"/>
                </a:solidFill>
                <a:latin typeface="Comic Sans MS" pitchFamily="66" charset="0"/>
              </a:rPr>
              <a:t>Вопрос № 1</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1115616" y="1916832"/>
            <a:ext cx="6912768" cy="2952328"/>
          </a:xfrm>
        </p:spPr>
        <p:txBody>
          <a:bodyPr>
            <a:normAutofit fontScale="25000" lnSpcReduction="20000"/>
          </a:bodyPr>
          <a:lstStyle/>
          <a:p>
            <a:pPr algn="l"/>
            <a:r>
              <a:rPr lang="ru-RU" sz="11200" b="1" dirty="0" smtClean="0">
                <a:solidFill>
                  <a:schemeClr val="bg1"/>
                </a:solidFill>
                <a:latin typeface="Comic Sans MS" pitchFamily="66" charset="0"/>
              </a:rPr>
              <a:t>Оригинальное название этого </a:t>
            </a:r>
            <a:r>
              <a:rPr lang="ru-RU" sz="11200" b="1" dirty="0" smtClean="0">
                <a:solidFill>
                  <a:srgbClr val="FFC000"/>
                </a:solidFill>
                <a:latin typeface="Comic Sans MS" pitchFamily="66" charset="0"/>
              </a:rPr>
              <a:t>мультфильма</a:t>
            </a:r>
            <a:r>
              <a:rPr lang="ru-RU" sz="11200" b="1" dirty="0" smtClean="0">
                <a:solidFill>
                  <a:schemeClr val="bg1">
                    <a:lumMod val="95000"/>
                  </a:schemeClr>
                </a:solidFill>
                <a:latin typeface="Comic Sans MS" pitchFamily="66" charset="0"/>
              </a:rPr>
              <a:t> </a:t>
            </a:r>
            <a:r>
              <a:rPr lang="ru-RU" sz="11200" b="1" dirty="0" smtClean="0">
                <a:solidFill>
                  <a:schemeClr val="bg1"/>
                </a:solidFill>
                <a:latin typeface="Comic Sans MS" pitchFamily="66" charset="0"/>
              </a:rPr>
              <a:t>студии </a:t>
            </a:r>
            <a:r>
              <a:rPr lang="en-US" sz="11200" b="1" dirty="0" smtClean="0">
                <a:solidFill>
                  <a:schemeClr val="bg1"/>
                </a:solidFill>
                <a:latin typeface="Comic Sans MS" pitchFamily="66" charset="0"/>
              </a:rPr>
              <a:t>Pixar </a:t>
            </a:r>
            <a:r>
              <a:rPr lang="ru-RU" sz="11200" b="1" dirty="0" smtClean="0">
                <a:solidFill>
                  <a:schemeClr val="bg1"/>
                </a:solidFill>
                <a:latin typeface="Comic Sans MS" pitchFamily="66" charset="0"/>
              </a:rPr>
              <a:t> можно трактовать двояко: оно отсылает и к сущности одного персонажа, и к делу другого.  Автор очень хорошо олицетворил психическое состояние  людей, потерявших себя.</a:t>
            </a:r>
          </a:p>
          <a:p>
            <a:pPr algn="l"/>
            <a:r>
              <a:rPr lang="ru-RU" sz="11200" b="1" dirty="0" smtClean="0">
                <a:solidFill>
                  <a:schemeClr val="bg1"/>
                </a:solidFill>
                <a:latin typeface="Comic Sans MS" pitchFamily="66" charset="0"/>
              </a:rPr>
              <a:t>Как называется </a:t>
            </a:r>
            <a:r>
              <a:rPr lang="ru-RU" sz="11200" b="1" dirty="0" smtClean="0">
                <a:solidFill>
                  <a:srgbClr val="FFC000"/>
                </a:solidFill>
                <a:latin typeface="Comic Sans MS" pitchFamily="66" charset="0"/>
              </a:rPr>
              <a:t>мультфильм</a:t>
            </a:r>
            <a:r>
              <a:rPr lang="ru-RU" sz="11200" b="1" dirty="0" smtClean="0">
                <a:solidFill>
                  <a:schemeClr val="bg1"/>
                </a:solidFill>
                <a:latin typeface="Comic Sans MS" pitchFamily="66" charset="0"/>
              </a:rPr>
              <a:t>?</a:t>
            </a:r>
          </a:p>
          <a:p>
            <a:endParaRPr lang="ru-RU" dirty="0" smtClean="0">
              <a:solidFill>
                <a:schemeClr val="bg1">
                  <a:lumMod val="95000"/>
                </a:schemeClr>
              </a:solidFill>
            </a:endParaRPr>
          </a:p>
          <a:p>
            <a:endParaRPr lang="ru-RU"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Блок-схема: альтернативный процесс 6"/>
          <p:cNvSpPr/>
          <p:nvPr/>
        </p:nvSpPr>
        <p:spPr>
          <a:xfrm>
            <a:off x="6084168" y="530120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3"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5683508" y="508518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1520" y="1844824"/>
            <a:ext cx="2592288" cy="1470025"/>
          </a:xfrm>
        </p:spPr>
        <p:txBody>
          <a:bodyPr>
            <a:normAutofit fontScale="90000"/>
          </a:bodyPr>
          <a:lstStyle/>
          <a:p>
            <a:pPr algn="l"/>
            <a:r>
              <a:rPr lang="ru-RU" sz="3100" b="1" dirty="0" smtClean="0">
                <a:solidFill>
                  <a:schemeClr val="bg1"/>
                </a:solidFill>
                <a:latin typeface="Comic Sans MS" pitchFamily="66" charset="0"/>
              </a:rPr>
              <a:t>Как </a:t>
            </a:r>
            <a:br>
              <a:rPr lang="ru-RU" sz="3100" b="1" dirty="0" smtClean="0">
                <a:solidFill>
                  <a:schemeClr val="bg1"/>
                </a:solidFill>
                <a:latin typeface="Comic Sans MS" pitchFamily="66" charset="0"/>
              </a:rPr>
            </a:br>
            <a:r>
              <a:rPr lang="ru-RU" sz="3100" b="1" dirty="0" smtClean="0">
                <a:solidFill>
                  <a:schemeClr val="bg1"/>
                </a:solidFill>
                <a:latin typeface="Comic Sans MS" pitchFamily="66" charset="0"/>
              </a:rPr>
              <a:t>называется транспортное средство?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6" name="Рисунок 5" descr="4010a5a6ea261c861ab8cbb112ef7ea0ae73474a_2_1024x556.jpeg"/>
          <p:cNvPicPr>
            <a:picLocks noChangeAspect="1"/>
          </p:cNvPicPr>
          <p:nvPr/>
        </p:nvPicPr>
        <p:blipFill>
          <a:blip r:embed="rId3" cstate="print"/>
          <a:srcRect l="3538" t="3589" r="6688" b="2139"/>
          <a:stretch>
            <a:fillRect/>
          </a:stretch>
        </p:blipFill>
        <p:spPr>
          <a:xfrm>
            <a:off x="2843808" y="1412776"/>
            <a:ext cx="6120680" cy="3816424"/>
          </a:xfrm>
          <a:prstGeom prst="rect">
            <a:avLst/>
          </a:prstGeom>
        </p:spPr>
      </p:pic>
      <p:sp>
        <p:nvSpPr>
          <p:cNvPr id="7"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6</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8" name="Прямая соединительная линия 7"/>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1520" y="1916832"/>
            <a:ext cx="2592288" cy="1470025"/>
          </a:xfrm>
        </p:spPr>
        <p:txBody>
          <a:bodyPr>
            <a:normAutofit fontScale="90000"/>
          </a:bodyPr>
          <a:lstStyle/>
          <a:p>
            <a:pPr algn="l"/>
            <a:r>
              <a:rPr lang="ru-RU" sz="3100" b="1" dirty="0" smtClean="0">
                <a:solidFill>
                  <a:schemeClr val="bg1"/>
                </a:solidFill>
                <a:latin typeface="Comic Sans MS" pitchFamily="66" charset="0"/>
              </a:rPr>
              <a:t>Как </a:t>
            </a:r>
            <a:br>
              <a:rPr lang="ru-RU" sz="3100" b="1" dirty="0" smtClean="0">
                <a:solidFill>
                  <a:schemeClr val="bg1"/>
                </a:solidFill>
                <a:latin typeface="Comic Sans MS" pitchFamily="66" charset="0"/>
              </a:rPr>
            </a:br>
            <a:r>
              <a:rPr lang="ru-RU" sz="3100" b="1" dirty="0" smtClean="0">
                <a:solidFill>
                  <a:schemeClr val="bg1"/>
                </a:solidFill>
                <a:latin typeface="Comic Sans MS" pitchFamily="66" charset="0"/>
              </a:rPr>
              <a:t>называется транспортное средство?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6" name="Рисунок 5" descr="4010a5a6ea261c861ab8cbb112ef7ea0ae73474a_2_1024x556.jpeg"/>
          <p:cNvPicPr>
            <a:picLocks noChangeAspect="1"/>
          </p:cNvPicPr>
          <p:nvPr/>
        </p:nvPicPr>
        <p:blipFill>
          <a:blip r:embed="rId3" cstate="print"/>
          <a:srcRect l="3538" t="3589" r="6688" b="2139"/>
          <a:stretch>
            <a:fillRect/>
          </a:stretch>
        </p:blipFill>
        <p:spPr>
          <a:xfrm>
            <a:off x="2843808" y="1196752"/>
            <a:ext cx="6120680" cy="3816424"/>
          </a:xfrm>
          <a:prstGeom prst="rect">
            <a:avLst/>
          </a:prstGeom>
        </p:spPr>
      </p:pic>
      <p:sp>
        <p:nvSpPr>
          <p:cNvPr id="7" name="Блок-схема: альтернативный процесс 6"/>
          <p:cNvSpPr/>
          <p:nvPr/>
        </p:nvSpPr>
        <p:spPr>
          <a:xfrm>
            <a:off x="395536" y="4869160"/>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0" y="4551006"/>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6</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10" name="Прямая соединительная линия 9"/>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1520" y="908720"/>
            <a:ext cx="2880320" cy="1758057"/>
          </a:xfrm>
        </p:spPr>
        <p:txBody>
          <a:bodyPr>
            <a:normAutofit fontScale="90000"/>
          </a:bodyPr>
          <a:lstStyle/>
          <a:p>
            <a:pPr algn="l"/>
            <a:r>
              <a:rPr lang="ru-RU" sz="3100" b="1" dirty="0" smtClean="0">
                <a:solidFill>
                  <a:schemeClr val="bg1"/>
                </a:solidFill>
                <a:latin typeface="Comic Sans MS" pitchFamily="66" charset="0"/>
              </a:rPr>
              <a:t>Транспортное</a:t>
            </a:r>
            <a:br>
              <a:rPr lang="ru-RU" sz="3100" b="1" dirty="0" smtClean="0">
                <a:solidFill>
                  <a:schemeClr val="bg1"/>
                </a:solidFill>
                <a:latin typeface="Comic Sans MS" pitchFamily="66" charset="0"/>
              </a:rPr>
            </a:br>
            <a:r>
              <a:rPr lang="ru-RU" sz="3100" b="1" dirty="0" smtClean="0">
                <a:solidFill>
                  <a:schemeClr val="bg1"/>
                </a:solidFill>
                <a:latin typeface="Comic Sans MS" pitchFamily="66" charset="0"/>
              </a:rPr>
              <a:t>средство</a:t>
            </a:r>
            <a:br>
              <a:rPr lang="ru-RU" sz="3100" b="1" dirty="0" smtClean="0">
                <a:solidFill>
                  <a:schemeClr val="bg1"/>
                </a:solidFill>
                <a:latin typeface="Comic Sans MS" pitchFamily="66" charset="0"/>
              </a:rPr>
            </a:br>
            <a:r>
              <a:rPr lang="ru-RU" sz="3100" b="1" dirty="0" smtClean="0">
                <a:solidFill>
                  <a:schemeClr val="bg1"/>
                </a:solidFill>
                <a:latin typeface="Comic Sans MS" pitchFamily="66" charset="0"/>
              </a:rPr>
              <a:t>называется</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sp>
        <p:nvSpPr>
          <p:cNvPr id="8" name="Заголовок 1"/>
          <p:cNvSpPr txBox="1">
            <a:spLocks/>
          </p:cNvSpPr>
          <p:nvPr/>
        </p:nvSpPr>
        <p:spPr>
          <a:xfrm>
            <a:off x="251520" y="4653136"/>
            <a:ext cx="8712968" cy="1758057"/>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5400" b="1" i="0" u="none" strike="noStrike" kern="1200" cap="none" spc="0" normalizeH="0" baseline="0" noProof="0" dirty="0" err="1" smtClean="0">
                <a:ln>
                  <a:noFill/>
                </a:ln>
                <a:solidFill>
                  <a:schemeClr val="bg1"/>
                </a:solidFill>
                <a:effectLst/>
                <a:uLnTx/>
                <a:uFillTx/>
                <a:latin typeface="Comic Sans MS" pitchFamily="66" charset="0"/>
                <a:ea typeface="+mj-ea"/>
                <a:cs typeface="+mj-cs"/>
              </a:rPr>
              <a:t>Грюмобиль</a:t>
            </a:r>
            <a:r>
              <a:rPr kumimoji="0" lang="ru-RU" sz="5400" b="1" i="0" u="none" strike="noStrike" kern="1200" cap="none" spc="0" normalizeH="0" noProof="0" dirty="0" smtClean="0">
                <a:ln>
                  <a:noFill/>
                </a:ln>
                <a:solidFill>
                  <a:schemeClr val="bg1"/>
                </a:solidFill>
                <a:effectLst/>
                <a:uLnTx/>
                <a:uFillTx/>
                <a:latin typeface="Comic Sans MS" pitchFamily="66" charset="0"/>
                <a:ea typeface="+mj-ea"/>
                <a:cs typeface="+mj-cs"/>
              </a:rPr>
              <a:t> из мультфильма Гадкий Я</a:t>
            </a:r>
            <a:endParaRPr kumimoji="0" lang="ru-RU" sz="54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7" name="Рисунок 6" descr="4010a5a6ea261c861ab8cbb112ef7ea0ae73474a_2_1024x556.jpeg"/>
          <p:cNvPicPr>
            <a:picLocks noChangeAspect="1"/>
          </p:cNvPicPr>
          <p:nvPr/>
        </p:nvPicPr>
        <p:blipFill>
          <a:blip r:embed="rId3" cstate="print"/>
          <a:srcRect l="3538" t="3589" r="6688" b="2139"/>
          <a:stretch>
            <a:fillRect/>
          </a:stretch>
        </p:blipFill>
        <p:spPr>
          <a:xfrm>
            <a:off x="2843808" y="404664"/>
            <a:ext cx="6120680" cy="3816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179512" y="1916832"/>
            <a:ext cx="3744416" cy="2406129"/>
          </a:xfrm>
        </p:spPr>
        <p:txBody>
          <a:bodyPr>
            <a:normAutofit fontScale="90000"/>
          </a:bodyPr>
          <a:lstStyle/>
          <a:p>
            <a:pPr algn="l"/>
            <a:r>
              <a:rPr lang="ru-RU" sz="3100" b="1" dirty="0" smtClean="0">
                <a:solidFill>
                  <a:schemeClr val="bg1"/>
                </a:solidFill>
                <a:latin typeface="Comic Sans MS" pitchFamily="66" charset="0"/>
              </a:rPr>
              <a:t>Кто помог обычному уборщику </a:t>
            </a:r>
            <a:r>
              <a:rPr lang="ru-RU" sz="3100" b="1" dirty="0" err="1" smtClean="0">
                <a:solidFill>
                  <a:schemeClr val="bg1"/>
                </a:solidFill>
                <a:latin typeface="Comic Sans MS" pitchFamily="66" charset="0"/>
              </a:rPr>
              <a:t>Лингвини</a:t>
            </a:r>
            <a:r>
              <a:rPr lang="ru-RU" sz="3100" b="1" dirty="0" smtClean="0">
                <a:solidFill>
                  <a:schemeClr val="bg1"/>
                </a:solidFill>
                <a:latin typeface="Comic Sans MS" pitchFamily="66" charset="0"/>
              </a:rPr>
              <a:t> из мультфильма «</a:t>
            </a:r>
            <a:r>
              <a:rPr lang="ru-RU" sz="3100" b="1" dirty="0" err="1" smtClean="0">
                <a:solidFill>
                  <a:schemeClr val="bg1"/>
                </a:solidFill>
                <a:latin typeface="Comic Sans MS" pitchFamily="66" charset="0"/>
              </a:rPr>
              <a:t>Рататуй</a:t>
            </a:r>
            <a:r>
              <a:rPr lang="ru-RU" sz="3100" b="1" dirty="0" smtClean="0">
                <a:solidFill>
                  <a:schemeClr val="bg1"/>
                </a:solidFill>
                <a:latin typeface="Comic Sans MS" pitchFamily="66" charset="0"/>
              </a:rPr>
              <a:t>» стать знаменитым шеф-поваром?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7" name="Рисунок 6" descr="maxresdefault (2).jpg"/>
          <p:cNvPicPr>
            <a:picLocks noChangeAspect="1"/>
          </p:cNvPicPr>
          <p:nvPr/>
        </p:nvPicPr>
        <p:blipFill>
          <a:blip r:embed="rId3" cstate="print"/>
          <a:srcRect l="22438" t="1001" r="21650" b="10801"/>
          <a:stretch>
            <a:fillRect/>
          </a:stretch>
        </p:blipFill>
        <p:spPr>
          <a:xfrm>
            <a:off x="4067944" y="1196752"/>
            <a:ext cx="4760529" cy="4224131"/>
          </a:xfrm>
          <a:prstGeom prst="rect">
            <a:avLst/>
          </a:prstGeom>
        </p:spPr>
      </p:pic>
      <p:sp>
        <p:nvSpPr>
          <p:cNvPr id="6"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7</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8" name="Прямая соединительная линия 7"/>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179512" y="1772816"/>
            <a:ext cx="3744416" cy="2406129"/>
          </a:xfrm>
        </p:spPr>
        <p:txBody>
          <a:bodyPr>
            <a:normAutofit fontScale="90000"/>
          </a:bodyPr>
          <a:lstStyle/>
          <a:p>
            <a:pPr algn="l"/>
            <a:r>
              <a:rPr lang="ru-RU" sz="3100" b="1" dirty="0" smtClean="0">
                <a:solidFill>
                  <a:schemeClr val="bg1"/>
                </a:solidFill>
                <a:latin typeface="Comic Sans MS" pitchFamily="66" charset="0"/>
              </a:rPr>
              <a:t>Кто помог обычному уборщику </a:t>
            </a:r>
            <a:r>
              <a:rPr lang="ru-RU" sz="3100" b="1" dirty="0" err="1" smtClean="0">
                <a:solidFill>
                  <a:schemeClr val="bg1"/>
                </a:solidFill>
                <a:latin typeface="Comic Sans MS" pitchFamily="66" charset="0"/>
              </a:rPr>
              <a:t>Лингвини</a:t>
            </a:r>
            <a:r>
              <a:rPr lang="ru-RU" sz="3100" b="1" dirty="0" smtClean="0">
                <a:solidFill>
                  <a:schemeClr val="bg1"/>
                </a:solidFill>
                <a:latin typeface="Comic Sans MS" pitchFamily="66" charset="0"/>
              </a:rPr>
              <a:t> из мультфильма «</a:t>
            </a:r>
            <a:r>
              <a:rPr lang="ru-RU" sz="3100" b="1" dirty="0" err="1" smtClean="0">
                <a:solidFill>
                  <a:schemeClr val="bg1"/>
                </a:solidFill>
                <a:latin typeface="Comic Sans MS" pitchFamily="66" charset="0"/>
              </a:rPr>
              <a:t>Рататуй</a:t>
            </a:r>
            <a:r>
              <a:rPr lang="ru-RU" sz="3100" b="1" dirty="0" smtClean="0">
                <a:solidFill>
                  <a:schemeClr val="bg1"/>
                </a:solidFill>
                <a:latin typeface="Comic Sans MS" pitchFamily="66" charset="0"/>
              </a:rPr>
              <a:t>» стать знаменитым шеф-поваром? </a:t>
            </a:r>
            <a:r>
              <a:rPr lang="ru-RU" sz="3200" b="1" dirty="0" smtClean="0">
                <a:solidFill>
                  <a:schemeClr val="bg1"/>
                </a:solidFill>
                <a:latin typeface="Comic Sans MS" pitchFamily="66" charset="0"/>
              </a:rPr>
              <a:t/>
            </a:r>
            <a:br>
              <a:rPr lang="ru-RU" sz="3200" b="1" dirty="0" smtClean="0">
                <a:solidFill>
                  <a:schemeClr val="bg1"/>
                </a:solidFill>
                <a:latin typeface="Comic Sans MS" pitchFamily="66" charset="0"/>
              </a:rPr>
            </a:br>
            <a:endParaRPr lang="ru-RU" sz="3200" b="1" dirty="0">
              <a:solidFill>
                <a:schemeClr val="bg1"/>
              </a:solidFill>
              <a:latin typeface="Comic Sans MS" pitchFamily="66" charset="0"/>
            </a:endParaRPr>
          </a:p>
        </p:txBody>
      </p:sp>
      <p:pic>
        <p:nvPicPr>
          <p:cNvPr id="7" name="Рисунок 6" descr="maxresdefault (2).jpg"/>
          <p:cNvPicPr>
            <a:picLocks noChangeAspect="1"/>
          </p:cNvPicPr>
          <p:nvPr/>
        </p:nvPicPr>
        <p:blipFill>
          <a:blip r:embed="rId3" cstate="print"/>
          <a:srcRect l="22438" t="1001" r="21650" b="10801"/>
          <a:stretch>
            <a:fillRect/>
          </a:stretch>
        </p:blipFill>
        <p:spPr>
          <a:xfrm>
            <a:off x="4067944" y="1124744"/>
            <a:ext cx="4760529" cy="4224131"/>
          </a:xfrm>
          <a:prstGeom prst="rect">
            <a:avLst/>
          </a:prstGeom>
        </p:spPr>
      </p:pic>
      <p:sp>
        <p:nvSpPr>
          <p:cNvPr id="6" name="Блок-схема: альтернативный процесс 5"/>
          <p:cNvSpPr/>
          <p:nvPr/>
        </p:nvSpPr>
        <p:spPr>
          <a:xfrm>
            <a:off x="467544" y="4437112"/>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79512" y="4149080"/>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Заголовок 1"/>
          <p:cNvSpPr txBox="1">
            <a:spLocks/>
          </p:cNvSpPr>
          <p:nvPr/>
        </p:nvSpPr>
        <p:spPr>
          <a:xfrm>
            <a:off x="323528" y="404665"/>
            <a:ext cx="7988424" cy="72008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7</a:t>
            </a:r>
            <a:b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10" name="Прямая соединительная линия 9"/>
          <p:cNvCxnSpPr/>
          <p:nvPr/>
        </p:nvCxnSpPr>
        <p:spPr>
          <a:xfrm>
            <a:off x="395536" y="83671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_4694077_7898696.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1052736"/>
            <a:ext cx="3744416" cy="1758057"/>
          </a:xfrm>
        </p:spPr>
        <p:txBody>
          <a:bodyPr>
            <a:noAutofit/>
          </a:bodyPr>
          <a:lstStyle/>
          <a:p>
            <a:pPr algn="l"/>
            <a:r>
              <a:rPr lang="ru-RU" sz="2800" b="1" dirty="0" smtClean="0">
                <a:solidFill>
                  <a:schemeClr val="bg1"/>
                </a:solidFill>
                <a:latin typeface="Comic Sans MS" pitchFamily="66" charset="0"/>
              </a:rPr>
              <a:t>Стать знаменитым шеф-поваром Парижа </a:t>
            </a:r>
            <a:r>
              <a:rPr lang="ru-RU" sz="2800" b="1" dirty="0" err="1" smtClean="0">
                <a:solidFill>
                  <a:schemeClr val="bg1"/>
                </a:solidFill>
                <a:latin typeface="Comic Sans MS" pitchFamily="66" charset="0"/>
              </a:rPr>
              <a:t>Лингвини</a:t>
            </a:r>
            <a:r>
              <a:rPr lang="ru-RU" sz="2800" b="1" dirty="0" smtClean="0">
                <a:solidFill>
                  <a:schemeClr val="bg1"/>
                </a:solidFill>
                <a:latin typeface="Comic Sans MS" pitchFamily="66" charset="0"/>
              </a:rPr>
              <a:t> помог</a:t>
            </a:r>
            <a:br>
              <a:rPr lang="ru-RU" sz="2800" b="1" dirty="0" smtClean="0">
                <a:solidFill>
                  <a:schemeClr val="bg1"/>
                </a:solidFill>
                <a:latin typeface="Comic Sans MS" pitchFamily="66" charset="0"/>
              </a:rPr>
            </a:br>
            <a:endParaRPr lang="ru-RU" sz="2800" b="1" dirty="0">
              <a:solidFill>
                <a:schemeClr val="bg1"/>
              </a:solidFill>
              <a:latin typeface="Comic Sans MS" pitchFamily="66" charset="0"/>
            </a:endParaRPr>
          </a:p>
        </p:txBody>
      </p:sp>
      <p:sp>
        <p:nvSpPr>
          <p:cNvPr id="8" name="Заголовок 1"/>
          <p:cNvSpPr txBox="1">
            <a:spLocks/>
          </p:cNvSpPr>
          <p:nvPr/>
        </p:nvSpPr>
        <p:spPr>
          <a:xfrm>
            <a:off x="-180528" y="4653136"/>
            <a:ext cx="8712968" cy="1758057"/>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6000" b="1" dirty="0" smtClean="0">
                <a:solidFill>
                  <a:schemeClr val="bg1"/>
                </a:solidFill>
                <a:latin typeface="Comic Sans MS" pitchFamily="66" charset="0"/>
                <a:ea typeface="+mj-ea"/>
                <a:cs typeface="+mj-cs"/>
              </a:rPr>
              <a:t>к</a:t>
            </a: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рысенок </a:t>
            </a:r>
            <a:r>
              <a:rPr kumimoji="0" lang="ru-RU" sz="6000" b="1" i="0" u="none" strike="noStrike" kern="1200" cap="none" spc="0" normalizeH="0" baseline="0" noProof="0" dirty="0" err="1" smtClean="0">
                <a:ln>
                  <a:noFill/>
                </a:ln>
                <a:solidFill>
                  <a:schemeClr val="bg1"/>
                </a:solidFill>
                <a:effectLst/>
                <a:uLnTx/>
                <a:uFillTx/>
                <a:latin typeface="Comic Sans MS" pitchFamily="66" charset="0"/>
                <a:ea typeface="+mj-ea"/>
                <a:cs typeface="+mj-cs"/>
              </a:rPr>
              <a:t>Реми</a:t>
            </a:r>
            <a:r>
              <a:rPr kumimoji="0" lang="ru-RU" sz="6000" b="1" i="0" u="none" strike="noStrike" kern="1200" cap="none" spc="0" normalizeH="0" noProof="0" dirty="0" smtClean="0">
                <a:ln>
                  <a:noFill/>
                </a:ln>
                <a:solidFill>
                  <a:schemeClr val="bg1"/>
                </a:solidFill>
                <a:effectLst/>
                <a:uLnTx/>
                <a:uFillTx/>
                <a:latin typeface="Comic Sans MS" pitchFamily="66" charset="0"/>
                <a:ea typeface="+mj-ea"/>
                <a:cs typeface="+mj-cs"/>
              </a:rPr>
              <a:t> </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6" name="Рисунок 5" descr="83d19ac0718f39e53067776e985c88bd--disney-food-recipes-meal-recipes.jpg"/>
          <p:cNvPicPr>
            <a:picLocks noChangeAspect="1"/>
          </p:cNvPicPr>
          <p:nvPr/>
        </p:nvPicPr>
        <p:blipFill>
          <a:blip r:embed="rId3" cstate="print"/>
          <a:srcRect r="58217" b="696"/>
          <a:stretch>
            <a:fillRect/>
          </a:stretch>
        </p:blipFill>
        <p:spPr>
          <a:xfrm>
            <a:off x="5004048" y="404664"/>
            <a:ext cx="3312368" cy="4428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age_4694077_7898618.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1</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Блок-схема: альтернативный процесс 8"/>
          <p:cNvSpPr/>
          <p:nvPr/>
        </p:nvSpPr>
        <p:spPr>
          <a:xfrm>
            <a:off x="1691680" y="422108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331640" y="3933056"/>
            <a:ext cx="3460492" cy="230699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1 кабы не было зимы.mp3">
            <a:hlinkClick r:id="" action="ppaction://media"/>
          </p:cNvPr>
          <p:cNvPicPr>
            <a:picLocks noRot="1" noChangeAspect="1"/>
          </p:cNvPicPr>
          <p:nvPr>
            <a:audioFile r:link="rId1"/>
          </p:nvPr>
        </p:nvPicPr>
        <p:blipFill>
          <a:blip r:embed="rId5" cstate="print"/>
          <a:stretch>
            <a:fillRect/>
          </a:stretch>
        </p:blipFill>
        <p:spPr>
          <a:xfrm>
            <a:off x="6372200" y="2132856"/>
            <a:ext cx="512440" cy="512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251520" y="5387975"/>
            <a:ext cx="8712968" cy="1470025"/>
          </a:xfrm>
        </p:spPr>
        <p:txBody>
          <a:bodyPr>
            <a:noAutofit/>
          </a:bodyPr>
          <a:lstStyle/>
          <a:p>
            <a:pPr lvl="0"/>
            <a:r>
              <a:rPr lang="ru-RU" sz="5400" b="1" dirty="0" smtClean="0">
                <a:solidFill>
                  <a:schemeClr val="bg1"/>
                </a:solidFill>
                <a:latin typeface="Comic Sans MS" pitchFamily="66" charset="0"/>
              </a:rPr>
              <a:t>Трое из </a:t>
            </a:r>
            <a:r>
              <a:rPr lang="ru-RU" sz="5400" b="1" dirty="0" err="1" smtClean="0">
                <a:solidFill>
                  <a:schemeClr val="bg1"/>
                </a:solidFill>
                <a:latin typeface="Comic Sans MS" pitchFamily="66" charset="0"/>
              </a:rPr>
              <a:t>Простоквашино</a:t>
            </a:r>
            <a:r>
              <a:rPr lang="ru-RU" sz="5400" b="1" dirty="0" smtClean="0">
                <a:solidFill>
                  <a:schemeClr val="bg1"/>
                </a:solidFill>
                <a:latin typeface="Comic Sans MS" pitchFamily="66" charset="0"/>
              </a:rPr>
              <a:t/>
            </a:r>
            <a:br>
              <a:rPr lang="ru-RU" sz="5400" b="1" dirty="0" smtClean="0">
                <a:solidFill>
                  <a:schemeClr val="bg1"/>
                </a:solidFill>
                <a:latin typeface="Comic Sans MS" pitchFamily="66" charset="0"/>
              </a:rPr>
            </a:br>
            <a:endParaRPr lang="ru-RU" sz="5400" dirty="0"/>
          </a:p>
        </p:txBody>
      </p:sp>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1 </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Рисунок 7" descr="690_big.jpg"/>
          <p:cNvPicPr>
            <a:picLocks noChangeAspect="1"/>
          </p:cNvPicPr>
          <p:nvPr/>
        </p:nvPicPr>
        <p:blipFill>
          <a:blip r:embed="rId3" cstate="print"/>
          <a:stretch>
            <a:fillRect/>
          </a:stretch>
        </p:blipFill>
        <p:spPr>
          <a:xfrm>
            <a:off x="1187624" y="1340768"/>
            <a:ext cx="6869562" cy="3816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2</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Блок-схема: альтернативный процесс 8"/>
          <p:cNvSpPr/>
          <p:nvPr/>
        </p:nvSpPr>
        <p:spPr>
          <a:xfrm>
            <a:off x="1691680" y="422108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331640" y="3933056"/>
            <a:ext cx="3460492" cy="230699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2 винни-пух.mp3">
            <a:hlinkClick r:id="" action="ppaction://media"/>
          </p:cNvPr>
          <p:cNvPicPr>
            <a:picLocks noRot="1" noChangeAspect="1"/>
          </p:cNvPicPr>
          <p:nvPr>
            <a:audioFile r:link="rId1"/>
          </p:nvPr>
        </p:nvPicPr>
        <p:blipFill>
          <a:blip r:embed="rId5" cstate="print"/>
          <a:stretch>
            <a:fillRect/>
          </a:stretch>
        </p:blipFill>
        <p:spPr>
          <a:xfrm>
            <a:off x="6012160" y="2204864"/>
            <a:ext cx="584448" cy="5844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539552" y="692696"/>
            <a:ext cx="3096344" cy="2664296"/>
          </a:xfrm>
        </p:spPr>
        <p:txBody>
          <a:bodyPr>
            <a:normAutofit/>
          </a:bodyPr>
          <a:lstStyle/>
          <a:p>
            <a:pPr algn="l"/>
            <a:r>
              <a:rPr lang="ru-RU" sz="2800" b="1" dirty="0" smtClean="0">
                <a:solidFill>
                  <a:schemeClr val="bg1"/>
                </a:solidFill>
                <a:latin typeface="Comic Sans MS" pitchFamily="66" charset="0"/>
              </a:rPr>
              <a:t>Мультфильм </a:t>
            </a:r>
            <a:r>
              <a:rPr lang="en-US" sz="2800" b="1" dirty="0" smtClean="0">
                <a:solidFill>
                  <a:schemeClr val="bg1"/>
                </a:solidFill>
                <a:latin typeface="Comic Sans MS" pitchFamily="66" charset="0"/>
              </a:rPr>
              <a:t> </a:t>
            </a:r>
            <a:r>
              <a:rPr lang="ru-RU" sz="2800" b="1" dirty="0" smtClean="0">
                <a:solidFill>
                  <a:schemeClr val="bg1"/>
                </a:solidFill>
                <a:latin typeface="Comic Sans MS" pitchFamily="66" charset="0"/>
              </a:rPr>
              <a:t>киностудии </a:t>
            </a:r>
            <a:r>
              <a:rPr lang="en-US" sz="2800" b="1" dirty="0" smtClean="0">
                <a:solidFill>
                  <a:schemeClr val="bg1"/>
                </a:solidFill>
                <a:latin typeface="Comic Sans MS" pitchFamily="66" charset="0"/>
              </a:rPr>
              <a:t>Pixar</a:t>
            </a:r>
            <a:r>
              <a:rPr lang="ru-RU" sz="2800" b="1" dirty="0" smtClean="0">
                <a:solidFill>
                  <a:schemeClr val="bg1"/>
                </a:solidFill>
                <a:latin typeface="Comic Sans MS" pitchFamily="66" charset="0"/>
              </a:rPr>
              <a:t/>
            </a:r>
            <a:br>
              <a:rPr lang="ru-RU" sz="2800" b="1" dirty="0" smtClean="0">
                <a:solidFill>
                  <a:schemeClr val="bg1"/>
                </a:solidFill>
                <a:latin typeface="Comic Sans MS" pitchFamily="66" charset="0"/>
              </a:rPr>
            </a:br>
            <a:r>
              <a:rPr lang="ru-RU" sz="2800" b="1" dirty="0" smtClean="0">
                <a:solidFill>
                  <a:schemeClr val="bg1"/>
                </a:solidFill>
                <a:latin typeface="Comic Sans MS" pitchFamily="66" charset="0"/>
              </a:rPr>
              <a:t>с неоднозначным названием - </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395536" y="4581128"/>
            <a:ext cx="8424936" cy="1584176"/>
          </a:xfrm>
        </p:spPr>
        <p:txBody>
          <a:bodyPr>
            <a:normAutofit fontScale="55000" lnSpcReduction="20000"/>
          </a:bodyPr>
          <a:lstStyle/>
          <a:p>
            <a:endParaRPr lang="ru-RU" sz="1300" dirty="0" smtClean="0">
              <a:solidFill>
                <a:schemeClr val="bg1">
                  <a:lumMod val="95000"/>
                </a:schemeClr>
              </a:solidFill>
              <a:latin typeface="Comic Sans MS" pitchFamily="66" charset="0"/>
            </a:endParaRPr>
          </a:p>
          <a:p>
            <a:endParaRPr lang="ru-RU" sz="1300" dirty="0" smtClean="0">
              <a:solidFill>
                <a:schemeClr val="bg1">
                  <a:lumMod val="95000"/>
                </a:schemeClr>
              </a:solidFill>
              <a:latin typeface="Comic Sans MS" pitchFamily="66" charset="0"/>
            </a:endParaRPr>
          </a:p>
          <a:p>
            <a:endParaRPr lang="ru-RU" sz="1300" dirty="0" smtClean="0">
              <a:solidFill>
                <a:schemeClr val="bg1">
                  <a:lumMod val="95000"/>
                </a:schemeClr>
              </a:solidFill>
              <a:latin typeface="Comic Sans MS" pitchFamily="66" charset="0"/>
            </a:endParaRPr>
          </a:p>
          <a:p>
            <a:pPr algn="l"/>
            <a:r>
              <a:rPr lang="ru-RU" sz="2500" b="1" dirty="0" smtClean="0">
                <a:solidFill>
                  <a:schemeClr val="bg1"/>
                </a:solidFill>
                <a:latin typeface="Comic Sans MS" pitchFamily="66" charset="0"/>
              </a:rPr>
              <a:t>В оригинале название звучит как </a:t>
            </a:r>
            <a:r>
              <a:rPr lang="en-US" sz="2500" b="1" dirty="0" smtClean="0">
                <a:solidFill>
                  <a:schemeClr val="bg1"/>
                </a:solidFill>
                <a:latin typeface="Comic Sans MS" pitchFamily="66" charset="0"/>
              </a:rPr>
              <a:t>soul </a:t>
            </a:r>
            <a:r>
              <a:rPr lang="ru-RU" sz="2500" b="1" dirty="0" smtClean="0">
                <a:solidFill>
                  <a:schemeClr val="bg1"/>
                </a:solidFill>
                <a:latin typeface="Comic Sans MS" pitchFamily="66" charset="0"/>
              </a:rPr>
              <a:t>«душа», а </a:t>
            </a:r>
            <a:r>
              <a:rPr lang="ru-RU" sz="2500" b="1" dirty="0" err="1" smtClean="0">
                <a:solidFill>
                  <a:schemeClr val="bg1"/>
                </a:solidFill>
                <a:latin typeface="Comic Sans MS" pitchFamily="66" charset="0"/>
              </a:rPr>
              <a:t>соул</a:t>
            </a:r>
            <a:r>
              <a:rPr lang="ru-RU" sz="2500" b="1" dirty="0" smtClean="0">
                <a:solidFill>
                  <a:schemeClr val="bg1"/>
                </a:solidFill>
                <a:latin typeface="Comic Sans MS" pitchFamily="66" charset="0"/>
              </a:rPr>
              <a:t> это не только душа но и музыкальное направление родственное джазу, которой жил и дышал главный герой мультфильма Джо.</a:t>
            </a:r>
          </a:p>
          <a:p>
            <a:pPr algn="l"/>
            <a:endParaRPr lang="ru-RU" sz="2500" b="1" dirty="0" smtClean="0">
              <a:solidFill>
                <a:schemeClr val="bg1"/>
              </a:solidFill>
              <a:latin typeface="Comic Sans MS" pitchFamily="66" charset="0"/>
            </a:endParaRPr>
          </a:p>
          <a:p>
            <a:pPr algn="l"/>
            <a:r>
              <a:rPr lang="ru-RU" sz="2500" b="1" dirty="0" smtClean="0">
                <a:solidFill>
                  <a:schemeClr val="bg1"/>
                </a:solidFill>
                <a:latin typeface="Comic Sans MS" pitchFamily="66" charset="0"/>
              </a:rPr>
              <a:t>Сюжет на первый взгляд довольно прост, однако мультфильм многослойный, поднимает серьезные темы, которые можно обсудить с подрастающим поколением.</a:t>
            </a:r>
          </a:p>
          <a:p>
            <a:endParaRPr lang="ru-RU" dirty="0">
              <a:solidFill>
                <a:schemeClr val="bg1"/>
              </a:solidFill>
            </a:endParaRPr>
          </a:p>
        </p:txBody>
      </p:sp>
      <p:sp>
        <p:nvSpPr>
          <p:cNvPr id="5" name="Заголовок 1"/>
          <p:cNvSpPr txBox="1">
            <a:spLocks/>
          </p:cNvSpPr>
          <p:nvPr/>
        </p:nvSpPr>
        <p:spPr>
          <a:xfrm>
            <a:off x="2123728" y="3573016"/>
            <a:ext cx="4608512" cy="151216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Душа</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6" name="Рисунок 5" descr="dusha-multfilm2.jpg"/>
          <p:cNvPicPr>
            <a:picLocks noChangeAspect="1"/>
          </p:cNvPicPr>
          <p:nvPr/>
        </p:nvPicPr>
        <p:blipFill>
          <a:blip r:embed="rId3" cstate="print"/>
          <a:srcRect l="16138" b="-793"/>
          <a:stretch>
            <a:fillRect/>
          </a:stretch>
        </p:blipFill>
        <p:spPr>
          <a:xfrm>
            <a:off x="4499992" y="332656"/>
            <a:ext cx="4248472" cy="3404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2</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Заголовок 1"/>
          <p:cNvSpPr txBox="1">
            <a:spLocks/>
          </p:cNvSpPr>
          <p:nvPr/>
        </p:nvSpPr>
        <p:spPr>
          <a:xfrm>
            <a:off x="755576" y="5387975"/>
            <a:ext cx="77724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6000" b="1" dirty="0" err="1" smtClean="0">
                <a:solidFill>
                  <a:schemeClr val="bg1"/>
                </a:solidFill>
                <a:latin typeface="Comic Sans MS" pitchFamily="66" charset="0"/>
                <a:ea typeface="+mj-ea"/>
                <a:cs typeface="+mj-cs"/>
              </a:rPr>
              <a:t>Винни-Пух</a:t>
            </a:r>
            <a: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t/>
            </a:r>
            <a:br>
              <a:rPr kumimoji="0" lang="ru-RU" sz="6000" b="1" i="0" u="none" strike="noStrike" kern="1200" cap="none" spc="0" normalizeH="0" baseline="0" noProof="0" dirty="0" smtClean="0">
                <a:ln>
                  <a:noFill/>
                </a:ln>
                <a:solidFill>
                  <a:schemeClr val="bg1"/>
                </a:solidFill>
                <a:effectLst/>
                <a:uLnTx/>
                <a:uFillTx/>
                <a:latin typeface="Comic Sans MS" pitchFamily="66" charset="0"/>
                <a:ea typeface="+mj-ea"/>
                <a:cs typeface="+mj-cs"/>
              </a:rPr>
            </a:br>
            <a:endParaRPr kumimoji="0" lang="ru-RU" sz="6000" b="0" i="0" u="none" strike="noStrike" kern="1200" cap="none" spc="0" normalizeH="0" baseline="0" noProof="0" dirty="0">
              <a:ln>
                <a:noFill/>
              </a:ln>
              <a:solidFill>
                <a:schemeClr val="tx1"/>
              </a:solidFill>
              <a:effectLst/>
              <a:uLnTx/>
              <a:uFillTx/>
              <a:latin typeface="+mj-lt"/>
              <a:ea typeface="+mj-ea"/>
              <a:cs typeface="+mj-cs"/>
            </a:endParaRPr>
          </a:p>
        </p:txBody>
      </p:sp>
      <p:pic>
        <p:nvPicPr>
          <p:cNvPr id="10" name="Рисунок 9" descr="maxresdefault.jpg"/>
          <p:cNvPicPr>
            <a:picLocks noChangeAspect="1"/>
          </p:cNvPicPr>
          <p:nvPr/>
        </p:nvPicPr>
        <p:blipFill>
          <a:blip r:embed="rId3" cstate="print"/>
          <a:stretch>
            <a:fillRect/>
          </a:stretch>
        </p:blipFill>
        <p:spPr>
          <a:xfrm>
            <a:off x="1331640" y="1340768"/>
            <a:ext cx="6492213" cy="3651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3</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Блок-схема: альтернативный процесс 8"/>
          <p:cNvSpPr/>
          <p:nvPr/>
        </p:nvSpPr>
        <p:spPr>
          <a:xfrm>
            <a:off x="1691680" y="422108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331640" y="3933056"/>
            <a:ext cx="3460492" cy="230699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3 мулан.mp3">
            <a:hlinkClick r:id="" action="ppaction://media"/>
          </p:cNvPr>
          <p:cNvPicPr>
            <a:picLocks noRot="1" noChangeAspect="1"/>
          </p:cNvPicPr>
          <p:nvPr>
            <a:audioFile r:link="rId1"/>
          </p:nvPr>
        </p:nvPicPr>
        <p:blipFill>
          <a:blip r:embed="rId5" cstate="print"/>
          <a:stretch>
            <a:fillRect/>
          </a:stretch>
        </p:blipFill>
        <p:spPr>
          <a:xfrm>
            <a:off x="5796136" y="2060848"/>
            <a:ext cx="656456" cy="656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5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3</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Заголовок 1"/>
          <p:cNvSpPr>
            <a:spLocks noGrp="1"/>
          </p:cNvSpPr>
          <p:nvPr>
            <p:ph type="ctrTitle"/>
          </p:nvPr>
        </p:nvSpPr>
        <p:spPr>
          <a:xfrm>
            <a:off x="827584" y="5805264"/>
            <a:ext cx="7772400" cy="749945"/>
          </a:xfrm>
        </p:spPr>
        <p:txBody>
          <a:bodyPr>
            <a:noAutofit/>
          </a:bodyPr>
          <a:lstStyle/>
          <a:p>
            <a:pPr lvl="0"/>
            <a:r>
              <a:rPr lang="ru-RU" sz="6000" b="1" dirty="0" err="1" smtClean="0">
                <a:solidFill>
                  <a:schemeClr val="bg1"/>
                </a:solidFill>
                <a:latin typeface="Comic Sans MS" pitchFamily="66" charset="0"/>
              </a:rPr>
              <a:t>Мулан</a:t>
            </a:r>
            <a:r>
              <a:rPr lang="ru-RU" sz="6000" b="1" dirty="0" smtClean="0">
                <a:solidFill>
                  <a:schemeClr val="bg1"/>
                </a:solidFill>
                <a:latin typeface="Comic Sans MS" pitchFamily="66" charset="0"/>
              </a:rPr>
              <a:t/>
            </a:r>
            <a:br>
              <a:rPr lang="ru-RU" sz="6000" b="1" dirty="0" smtClean="0">
                <a:solidFill>
                  <a:schemeClr val="bg1"/>
                </a:solidFill>
                <a:latin typeface="Comic Sans MS" pitchFamily="66" charset="0"/>
              </a:rPr>
            </a:br>
            <a:endParaRPr lang="ru-RU" sz="6000" dirty="0"/>
          </a:p>
        </p:txBody>
      </p:sp>
      <p:pic>
        <p:nvPicPr>
          <p:cNvPr id="9" name="Рисунок 8" descr="maxresdefault (2).jpg"/>
          <p:cNvPicPr>
            <a:picLocks noChangeAspect="1"/>
          </p:cNvPicPr>
          <p:nvPr/>
        </p:nvPicPr>
        <p:blipFill>
          <a:blip r:embed="rId3" cstate="print"/>
          <a:stretch>
            <a:fillRect/>
          </a:stretch>
        </p:blipFill>
        <p:spPr>
          <a:xfrm>
            <a:off x="1331640" y="1340768"/>
            <a:ext cx="6768752" cy="3807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4</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Блок-схема: альтернативный процесс 8"/>
          <p:cNvSpPr/>
          <p:nvPr/>
        </p:nvSpPr>
        <p:spPr>
          <a:xfrm>
            <a:off x="1691680" y="422108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331640" y="3933056"/>
            <a:ext cx="3460492" cy="230699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4 холодное сердце 2.mp3">
            <a:hlinkClick r:id="" action="ppaction://media"/>
          </p:cNvPr>
          <p:cNvPicPr>
            <a:picLocks noRot="1" noChangeAspect="1"/>
          </p:cNvPicPr>
          <p:nvPr>
            <a:audioFile r:link="rId1"/>
          </p:nvPr>
        </p:nvPicPr>
        <p:blipFill>
          <a:blip r:embed="rId5" cstate="print"/>
          <a:stretch>
            <a:fillRect/>
          </a:stretch>
        </p:blipFill>
        <p:spPr>
          <a:xfrm>
            <a:off x="6228184" y="2276872"/>
            <a:ext cx="656456" cy="656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4</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Заголовок 1"/>
          <p:cNvSpPr>
            <a:spLocks noGrp="1"/>
          </p:cNvSpPr>
          <p:nvPr>
            <p:ph type="ctrTitle"/>
          </p:nvPr>
        </p:nvSpPr>
        <p:spPr>
          <a:xfrm>
            <a:off x="827584" y="5676007"/>
            <a:ext cx="7772400" cy="1181993"/>
          </a:xfrm>
        </p:spPr>
        <p:txBody>
          <a:bodyPr>
            <a:noAutofit/>
          </a:bodyPr>
          <a:lstStyle/>
          <a:p>
            <a:pPr lvl="0"/>
            <a:r>
              <a:rPr lang="ru-RU" sz="6000" b="1" dirty="0" smtClean="0">
                <a:solidFill>
                  <a:schemeClr val="bg1"/>
                </a:solidFill>
                <a:latin typeface="Comic Sans MS" pitchFamily="66" charset="0"/>
              </a:rPr>
              <a:t>Холодное сердце 2</a:t>
            </a:r>
            <a:br>
              <a:rPr lang="ru-RU" sz="6000" b="1" dirty="0" smtClean="0">
                <a:solidFill>
                  <a:schemeClr val="bg1"/>
                </a:solidFill>
                <a:latin typeface="Comic Sans MS" pitchFamily="66" charset="0"/>
              </a:rPr>
            </a:br>
            <a:endParaRPr lang="ru-RU" sz="6000" dirty="0"/>
          </a:p>
        </p:txBody>
      </p:sp>
      <p:pic>
        <p:nvPicPr>
          <p:cNvPr id="9" name="Рисунок 8" descr="Frozen-2-2.jpg"/>
          <p:cNvPicPr>
            <a:picLocks noChangeAspect="1"/>
          </p:cNvPicPr>
          <p:nvPr/>
        </p:nvPicPr>
        <p:blipFill>
          <a:blip r:embed="rId3" cstate="print"/>
          <a:stretch>
            <a:fillRect/>
          </a:stretch>
        </p:blipFill>
        <p:spPr>
          <a:xfrm>
            <a:off x="1691680" y="1268760"/>
            <a:ext cx="5976664" cy="3984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5</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Блок-схема: альтернативный процесс 8"/>
          <p:cNvSpPr/>
          <p:nvPr/>
        </p:nvSpPr>
        <p:spPr>
          <a:xfrm>
            <a:off x="1691680" y="422108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331640" y="3933056"/>
            <a:ext cx="3460492" cy="230699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5 летчий корабль.mp3">
            <a:hlinkClick r:id="" action="ppaction://media"/>
          </p:cNvPr>
          <p:cNvPicPr>
            <a:picLocks noRot="1" noChangeAspect="1"/>
          </p:cNvPicPr>
          <p:nvPr>
            <a:audioFile r:link="rId1"/>
          </p:nvPr>
        </p:nvPicPr>
        <p:blipFill>
          <a:blip r:embed="rId5" cstate="print"/>
          <a:stretch>
            <a:fillRect/>
          </a:stretch>
        </p:blipFill>
        <p:spPr>
          <a:xfrm>
            <a:off x="6012160" y="2348880"/>
            <a:ext cx="656456" cy="656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5</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Заголовок 1"/>
          <p:cNvSpPr>
            <a:spLocks noGrp="1"/>
          </p:cNvSpPr>
          <p:nvPr>
            <p:ph type="ctrTitle"/>
          </p:nvPr>
        </p:nvSpPr>
        <p:spPr>
          <a:xfrm>
            <a:off x="827584" y="5387975"/>
            <a:ext cx="7772400" cy="1470025"/>
          </a:xfrm>
        </p:spPr>
        <p:txBody>
          <a:bodyPr>
            <a:noAutofit/>
          </a:bodyPr>
          <a:lstStyle/>
          <a:p>
            <a:pPr lvl="0"/>
            <a:r>
              <a:rPr lang="ru-RU" sz="6000" b="1" dirty="0" smtClean="0">
                <a:solidFill>
                  <a:schemeClr val="bg1"/>
                </a:solidFill>
                <a:latin typeface="Comic Sans MS" pitchFamily="66" charset="0"/>
              </a:rPr>
              <a:t>Летучий корабль</a:t>
            </a:r>
            <a:br>
              <a:rPr lang="ru-RU" sz="6000" b="1" dirty="0" smtClean="0">
                <a:solidFill>
                  <a:schemeClr val="bg1"/>
                </a:solidFill>
                <a:latin typeface="Comic Sans MS" pitchFamily="66" charset="0"/>
              </a:rPr>
            </a:br>
            <a:endParaRPr lang="ru-RU" sz="6000" dirty="0"/>
          </a:p>
        </p:txBody>
      </p:sp>
      <p:pic>
        <p:nvPicPr>
          <p:cNvPr id="9" name="Рисунок 8" descr="1636782729_6-hdpic-club-p-letuchii-korabl-multfilm-7.jpg"/>
          <p:cNvPicPr>
            <a:picLocks noChangeAspect="1"/>
          </p:cNvPicPr>
          <p:nvPr/>
        </p:nvPicPr>
        <p:blipFill>
          <a:blip r:embed="rId3" cstate="print"/>
          <a:stretch>
            <a:fillRect/>
          </a:stretch>
        </p:blipFill>
        <p:spPr>
          <a:xfrm>
            <a:off x="1259632" y="1340768"/>
            <a:ext cx="6552728" cy="369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6</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Блок-схема: альтернативный процесс 8"/>
          <p:cNvSpPr/>
          <p:nvPr/>
        </p:nvSpPr>
        <p:spPr>
          <a:xfrm>
            <a:off x="1691680" y="422108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331640" y="3933056"/>
            <a:ext cx="3460492" cy="230699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6 хранители снов джек.mp3">
            <a:hlinkClick r:id="" action="ppaction://media"/>
          </p:cNvPr>
          <p:cNvPicPr>
            <a:picLocks noRot="1" noChangeAspect="1"/>
          </p:cNvPicPr>
          <p:nvPr>
            <a:audioFile r:link="rId1"/>
          </p:nvPr>
        </p:nvPicPr>
        <p:blipFill>
          <a:blip r:embed="rId5" cstate="print"/>
          <a:stretch>
            <a:fillRect/>
          </a:stretch>
        </p:blipFill>
        <p:spPr>
          <a:xfrm>
            <a:off x="5940152" y="2564904"/>
            <a:ext cx="728464" cy="728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smtClean="0">
                <a:ln>
                  <a:noFill/>
                </a:ln>
                <a:solidFill>
                  <a:schemeClr val="bg1"/>
                </a:solidFill>
                <a:effectLst/>
                <a:uLnTx/>
                <a:uFillTx/>
                <a:latin typeface="Comic Sans MS" pitchFamily="66" charset="0"/>
                <a:ea typeface="+mj-ea"/>
                <a:cs typeface="+mj-cs"/>
              </a:rPr>
              <a:t>Вопрос № 6</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Заголовок 1"/>
          <p:cNvSpPr>
            <a:spLocks noGrp="1"/>
          </p:cNvSpPr>
          <p:nvPr>
            <p:ph type="ctrTitle"/>
          </p:nvPr>
        </p:nvSpPr>
        <p:spPr>
          <a:xfrm>
            <a:off x="683568" y="5387975"/>
            <a:ext cx="7772400" cy="1470025"/>
          </a:xfrm>
        </p:spPr>
        <p:txBody>
          <a:bodyPr>
            <a:noAutofit/>
          </a:bodyPr>
          <a:lstStyle/>
          <a:p>
            <a:pPr lvl="0"/>
            <a:r>
              <a:rPr lang="ru-RU" sz="6000" b="1" dirty="0" smtClean="0">
                <a:solidFill>
                  <a:schemeClr val="bg1"/>
                </a:solidFill>
                <a:latin typeface="Comic Sans MS" pitchFamily="66" charset="0"/>
              </a:rPr>
              <a:t>Хранители снов</a:t>
            </a:r>
            <a:br>
              <a:rPr lang="ru-RU" sz="6000" b="1" dirty="0" smtClean="0">
                <a:solidFill>
                  <a:schemeClr val="bg1"/>
                </a:solidFill>
                <a:latin typeface="Comic Sans MS" pitchFamily="66" charset="0"/>
              </a:rPr>
            </a:br>
            <a:endParaRPr lang="ru-RU" sz="6000" dirty="0"/>
          </a:p>
        </p:txBody>
      </p:sp>
      <p:pic>
        <p:nvPicPr>
          <p:cNvPr id="10" name="Рисунок 9" descr="rise_of_the_guardians.jpg"/>
          <p:cNvPicPr>
            <a:picLocks noChangeAspect="1"/>
          </p:cNvPicPr>
          <p:nvPr/>
        </p:nvPicPr>
        <p:blipFill>
          <a:blip r:embed="rId3" cstate="print"/>
          <a:stretch>
            <a:fillRect/>
          </a:stretch>
        </p:blipFill>
        <p:spPr>
          <a:xfrm>
            <a:off x="1187624" y="1340768"/>
            <a:ext cx="6656739" cy="3744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7</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Блок-схема: альтернативный процесс 8"/>
          <p:cNvSpPr/>
          <p:nvPr/>
        </p:nvSpPr>
        <p:spPr>
          <a:xfrm>
            <a:off x="1691680" y="422108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4"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1331640" y="3933056"/>
            <a:ext cx="3460492" cy="230699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9 валли.mp3">
            <a:hlinkClick r:id="" action="ppaction://media"/>
          </p:cNvPr>
          <p:cNvPicPr>
            <a:picLocks noRot="1" noChangeAspect="1"/>
          </p:cNvPicPr>
          <p:nvPr>
            <a:audioFile r:link="rId1"/>
          </p:nvPr>
        </p:nvPicPr>
        <p:blipFill>
          <a:blip r:embed="rId5" cstate="print"/>
          <a:stretch>
            <a:fillRect/>
          </a:stretch>
        </p:blipFill>
        <p:spPr>
          <a:xfrm>
            <a:off x="5940152" y="2420888"/>
            <a:ext cx="656456" cy="656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116632"/>
            <a:ext cx="7448872" cy="1470025"/>
          </a:xfrm>
        </p:spPr>
        <p:txBody>
          <a:bodyPr>
            <a:normAutofit/>
          </a:bodyPr>
          <a:lstStyle/>
          <a:p>
            <a:pPr algn="l"/>
            <a:r>
              <a:rPr lang="ru-RU" sz="2800" b="1" dirty="0" smtClean="0">
                <a:solidFill>
                  <a:schemeClr val="bg1"/>
                </a:solidFill>
                <a:latin typeface="Comic Sans MS" pitchFamily="66" charset="0"/>
              </a:rPr>
              <a:t>Вопрос № 2</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1043608" y="1700808"/>
            <a:ext cx="6912768" cy="2952328"/>
          </a:xfrm>
        </p:spPr>
        <p:txBody>
          <a:bodyPr>
            <a:normAutofit fontScale="25000" lnSpcReduction="20000"/>
          </a:bodyPr>
          <a:lstStyle/>
          <a:p>
            <a:pPr algn="l"/>
            <a:r>
              <a:rPr lang="ru-RU" sz="11200" b="1" dirty="0" smtClean="0">
                <a:solidFill>
                  <a:schemeClr val="bg1"/>
                </a:solidFill>
                <a:latin typeface="Comic Sans MS" pitchFamily="66" charset="0"/>
              </a:rPr>
              <a:t>Первой обладательницей этой </a:t>
            </a:r>
            <a:r>
              <a:rPr lang="ru-RU" sz="11200" b="1" dirty="0" smtClean="0">
                <a:solidFill>
                  <a:srgbClr val="FFC000"/>
                </a:solidFill>
                <a:latin typeface="Comic Sans MS" pitchFamily="66" charset="0"/>
              </a:rPr>
              <a:t>характеристики</a:t>
            </a:r>
            <a:r>
              <a:rPr lang="ru-RU" sz="11200" b="1" dirty="0" smtClean="0">
                <a:solidFill>
                  <a:schemeClr val="bg1">
                    <a:lumMod val="95000"/>
                  </a:schemeClr>
                </a:solidFill>
                <a:latin typeface="Comic Sans MS" pitchFamily="66" charset="0"/>
              </a:rPr>
              <a:t> </a:t>
            </a:r>
            <a:r>
              <a:rPr lang="ru-RU" sz="11200" b="1" dirty="0" smtClean="0">
                <a:solidFill>
                  <a:schemeClr val="bg1"/>
                </a:solidFill>
                <a:latin typeface="Comic Sans MS" pitchFamily="66" charset="0"/>
              </a:rPr>
              <a:t>среди диснеевских принцесс стала </a:t>
            </a:r>
            <a:r>
              <a:rPr lang="ru-RU" sz="11200" b="1" dirty="0" err="1" smtClean="0">
                <a:solidFill>
                  <a:schemeClr val="bg1"/>
                </a:solidFill>
                <a:latin typeface="Comic Sans MS" pitchFamily="66" charset="0"/>
              </a:rPr>
              <a:t>Меринда</a:t>
            </a:r>
            <a:r>
              <a:rPr lang="ru-RU" sz="11200" b="1" dirty="0" smtClean="0">
                <a:solidFill>
                  <a:schemeClr val="bg1"/>
                </a:solidFill>
                <a:latin typeface="Comic Sans MS" pitchFamily="66" charset="0"/>
              </a:rPr>
              <a:t> из мультфильма «Храбрая сердцем».</a:t>
            </a:r>
          </a:p>
          <a:p>
            <a:pPr algn="l"/>
            <a:r>
              <a:rPr lang="ru-RU" sz="11200" b="1" dirty="0" smtClean="0">
                <a:solidFill>
                  <a:schemeClr val="bg1"/>
                </a:solidFill>
                <a:latin typeface="Comic Sans MS" pitchFamily="66" charset="0"/>
              </a:rPr>
              <a:t>Для реализации такой </a:t>
            </a:r>
            <a:r>
              <a:rPr lang="ru-RU" sz="11200" b="1" dirty="0" smtClean="0">
                <a:solidFill>
                  <a:srgbClr val="FFC000"/>
                </a:solidFill>
                <a:latin typeface="Comic Sans MS" pitchFamily="66" charset="0"/>
              </a:rPr>
              <a:t>особенности</a:t>
            </a:r>
            <a:r>
              <a:rPr lang="ru-RU" sz="11200" b="1" dirty="0" smtClean="0">
                <a:solidFill>
                  <a:schemeClr val="bg1">
                    <a:lumMod val="95000"/>
                  </a:schemeClr>
                </a:solidFill>
                <a:latin typeface="Comic Sans MS" pitchFamily="66" charset="0"/>
              </a:rPr>
              <a:t> </a:t>
            </a:r>
            <a:r>
              <a:rPr lang="ru-RU" sz="11200" b="1" dirty="0" smtClean="0">
                <a:solidFill>
                  <a:schemeClr val="bg1"/>
                </a:solidFill>
                <a:latin typeface="Comic Sans MS" pitchFamily="66" charset="0"/>
              </a:rPr>
              <a:t>создали специальный симулятор, предсказывающий движении более 1500 объектов, а над сценой, где героиня снимает капюшон, работали два месяца. </a:t>
            </a:r>
          </a:p>
          <a:p>
            <a:pPr algn="l"/>
            <a:r>
              <a:rPr lang="ru-RU" sz="11200" b="1" dirty="0" smtClean="0">
                <a:solidFill>
                  <a:schemeClr val="bg1"/>
                </a:solidFill>
                <a:latin typeface="Comic Sans MS" pitchFamily="66" charset="0"/>
              </a:rPr>
              <a:t>Какая</a:t>
            </a:r>
            <a:r>
              <a:rPr lang="ru-RU" sz="11200" b="1" dirty="0" smtClean="0">
                <a:solidFill>
                  <a:schemeClr val="bg1">
                    <a:lumMod val="95000"/>
                  </a:schemeClr>
                </a:solidFill>
                <a:latin typeface="Comic Sans MS" pitchFamily="66" charset="0"/>
              </a:rPr>
              <a:t> </a:t>
            </a:r>
            <a:r>
              <a:rPr lang="ru-RU" sz="11200" b="1" dirty="0" smtClean="0">
                <a:solidFill>
                  <a:srgbClr val="FFC000"/>
                </a:solidFill>
                <a:latin typeface="Comic Sans MS" pitchFamily="66" charset="0"/>
              </a:rPr>
              <a:t>характеристика</a:t>
            </a:r>
            <a:r>
              <a:rPr lang="ru-RU" sz="11200" b="1" dirty="0" smtClean="0">
                <a:solidFill>
                  <a:schemeClr val="bg1"/>
                </a:solidFill>
                <a:latin typeface="Comic Sans MS" pitchFamily="66" charset="0"/>
              </a:rPr>
              <a:t>?</a:t>
            </a:r>
          </a:p>
          <a:p>
            <a:endParaRPr lang="ru-RU" dirty="0" smtClean="0">
              <a:solidFill>
                <a:schemeClr val="bg1">
                  <a:lumMod val="95000"/>
                </a:schemeClr>
              </a:solidFill>
            </a:endParaRPr>
          </a:p>
          <a:p>
            <a:endParaRPr lang="ru-RU"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7</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Заголовок 1"/>
          <p:cNvSpPr>
            <a:spLocks noGrp="1"/>
          </p:cNvSpPr>
          <p:nvPr>
            <p:ph type="ctrTitle"/>
          </p:nvPr>
        </p:nvSpPr>
        <p:spPr>
          <a:xfrm>
            <a:off x="827584" y="5877272"/>
            <a:ext cx="7772400" cy="792087"/>
          </a:xfrm>
        </p:spPr>
        <p:txBody>
          <a:bodyPr>
            <a:noAutofit/>
          </a:bodyPr>
          <a:lstStyle/>
          <a:p>
            <a:pPr lvl="0"/>
            <a:r>
              <a:rPr lang="ru-RU" sz="6000" b="1" dirty="0" smtClean="0">
                <a:solidFill>
                  <a:schemeClr val="bg1"/>
                </a:solidFill>
                <a:latin typeface="Comic Sans MS" pitchFamily="66" charset="0"/>
              </a:rPr>
              <a:t>ВАЛЛ-И</a:t>
            </a:r>
            <a:br>
              <a:rPr lang="ru-RU" sz="6000" b="1" dirty="0" smtClean="0">
                <a:solidFill>
                  <a:schemeClr val="bg1"/>
                </a:solidFill>
                <a:latin typeface="Comic Sans MS" pitchFamily="66" charset="0"/>
              </a:rPr>
            </a:br>
            <a:endParaRPr lang="ru-RU" sz="6000" dirty="0"/>
          </a:p>
        </p:txBody>
      </p:sp>
      <p:pic>
        <p:nvPicPr>
          <p:cNvPr id="10" name="Рисунок 9" descr="fc91271117c0038d418c97a1b357c440.jpg"/>
          <p:cNvPicPr>
            <a:picLocks noChangeAspect="1"/>
          </p:cNvPicPr>
          <p:nvPr/>
        </p:nvPicPr>
        <p:blipFill>
          <a:blip r:embed="rId3" cstate="print"/>
          <a:stretch>
            <a:fillRect/>
          </a:stretch>
        </p:blipFill>
        <p:spPr>
          <a:xfrm>
            <a:off x="1115616" y="1340767"/>
            <a:ext cx="6948264" cy="3866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3"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8</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Мой фильм.mp4">
            <a:hlinkClick r:id="" action="ppaction://media"/>
          </p:cNvPr>
          <p:cNvPicPr>
            <a:picLocks noRot="1" noChangeAspect="1"/>
          </p:cNvPicPr>
          <p:nvPr>
            <a:videoFile r:link="rId1"/>
          </p:nvPr>
        </p:nvPicPr>
        <p:blipFill>
          <a:blip r:embed="rId4" cstate="print"/>
          <a:stretch>
            <a:fillRect/>
          </a:stretch>
        </p:blipFill>
        <p:spPr>
          <a:xfrm>
            <a:off x="1043608" y="1340768"/>
            <a:ext cx="7344816" cy="51305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_4694077_7898700.png"/>
          <p:cNvPicPr>
            <a:picLocks noChangeAspect="1"/>
          </p:cNvPicPr>
          <p:nvPr/>
        </p:nvPicPr>
        <p:blipFill>
          <a:blip r:embed="rId2" cstate="print"/>
          <a:stretch>
            <a:fillRect/>
          </a:stretch>
        </p:blipFill>
        <p:spPr>
          <a:xfrm>
            <a:off x="0" y="0"/>
            <a:ext cx="9144000" cy="6858000"/>
          </a:xfrm>
          <a:prstGeom prst="rect">
            <a:avLst/>
          </a:prstGeom>
        </p:spPr>
      </p:pic>
      <p:sp>
        <p:nvSpPr>
          <p:cNvPr id="5" name="Заголовок 1"/>
          <p:cNvSpPr txBox="1">
            <a:spLocks/>
          </p:cNvSpPr>
          <p:nvPr/>
        </p:nvSpPr>
        <p:spPr>
          <a:xfrm>
            <a:off x="323528" y="260648"/>
            <a:ext cx="7988424" cy="10801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Вопрос № 8</a:t>
            </a:r>
            <a:endParaRPr kumimoji="0" lang="ru-RU"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cxnSp>
        <p:nvCxnSpPr>
          <p:cNvPr id="7" name="Прямая соединительная линия 6"/>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Заголовок 1"/>
          <p:cNvSpPr>
            <a:spLocks noGrp="1"/>
          </p:cNvSpPr>
          <p:nvPr>
            <p:ph type="ctrTitle"/>
          </p:nvPr>
        </p:nvSpPr>
        <p:spPr>
          <a:xfrm>
            <a:off x="0" y="5720631"/>
            <a:ext cx="9145016" cy="1137369"/>
          </a:xfrm>
        </p:spPr>
        <p:txBody>
          <a:bodyPr>
            <a:noAutofit/>
          </a:bodyPr>
          <a:lstStyle/>
          <a:p>
            <a:pPr lvl="0"/>
            <a:r>
              <a:rPr lang="ru-RU" sz="5400" b="1" dirty="0" err="1" smtClean="0">
                <a:solidFill>
                  <a:schemeClr val="bg1"/>
                </a:solidFill>
                <a:latin typeface="Comic Sans MS" pitchFamily="66" charset="0"/>
              </a:rPr>
              <a:t>Бременские</a:t>
            </a:r>
            <a:r>
              <a:rPr lang="ru-RU" sz="5400" b="1" dirty="0" smtClean="0">
                <a:solidFill>
                  <a:schemeClr val="bg1"/>
                </a:solidFill>
                <a:latin typeface="Comic Sans MS" pitchFamily="66" charset="0"/>
              </a:rPr>
              <a:t> музыканты</a:t>
            </a:r>
            <a:r>
              <a:rPr lang="ru-RU" sz="6000" b="1" dirty="0" smtClean="0">
                <a:solidFill>
                  <a:schemeClr val="bg1"/>
                </a:solidFill>
                <a:latin typeface="Comic Sans MS" pitchFamily="66" charset="0"/>
              </a:rPr>
              <a:t/>
            </a:r>
            <a:br>
              <a:rPr lang="ru-RU" sz="6000" b="1" dirty="0" smtClean="0">
                <a:solidFill>
                  <a:schemeClr val="bg1"/>
                </a:solidFill>
                <a:latin typeface="Comic Sans MS" pitchFamily="66" charset="0"/>
              </a:rPr>
            </a:br>
            <a:endParaRPr lang="ru-RU" sz="6000" dirty="0"/>
          </a:p>
        </p:txBody>
      </p:sp>
      <p:pic>
        <p:nvPicPr>
          <p:cNvPr id="9" name="Рисунок 8" descr="maxresdefault (3).jpg"/>
          <p:cNvPicPr>
            <a:picLocks noChangeAspect="1"/>
          </p:cNvPicPr>
          <p:nvPr/>
        </p:nvPicPr>
        <p:blipFill>
          <a:blip r:embed="rId3" cstate="print"/>
          <a:srcRect l="9051" r="8263" b="2401"/>
          <a:stretch>
            <a:fillRect/>
          </a:stretch>
        </p:blipFill>
        <p:spPr>
          <a:xfrm>
            <a:off x="1475656" y="1340768"/>
            <a:ext cx="6048672" cy="4016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526жжжжж308d4bfe213.mp3">
            <a:hlinkClick r:id="" action="ppaction://media"/>
          </p:cNvPr>
          <p:cNvPicPr>
            <a:picLocks noRot="1" noChangeAspect="1"/>
          </p:cNvPicPr>
          <p:nvPr>
            <a:audioFile r:link="rId1"/>
          </p:nvPr>
        </p:nvPicPr>
        <p:blipFill>
          <a:blip r:embed="rId3" cstate="print"/>
          <a:stretch>
            <a:fillRect/>
          </a:stretch>
        </p:blipFill>
        <p:spPr>
          <a:xfrm>
            <a:off x="4427984" y="6093296"/>
            <a:ext cx="304800" cy="304800"/>
          </a:xfrm>
          <a:prstGeom prst="rect">
            <a:avLst/>
          </a:prstGeom>
        </p:spPr>
      </p:pic>
      <p:pic>
        <p:nvPicPr>
          <p:cNvPr id="3" name="Рисунок 2" descr="image_4694077_7898759.pn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116632"/>
            <a:ext cx="7448872" cy="1470025"/>
          </a:xfrm>
        </p:spPr>
        <p:txBody>
          <a:bodyPr>
            <a:normAutofit/>
          </a:bodyPr>
          <a:lstStyle/>
          <a:p>
            <a:pPr algn="l"/>
            <a:r>
              <a:rPr lang="ru-RU" sz="2800" b="1" dirty="0" smtClean="0">
                <a:solidFill>
                  <a:schemeClr val="bg1"/>
                </a:solidFill>
                <a:latin typeface="Comic Sans MS" pitchFamily="66" charset="0"/>
              </a:rPr>
              <a:t>Вопрос № 2</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1043608" y="1628800"/>
            <a:ext cx="6912768" cy="2952328"/>
          </a:xfrm>
        </p:spPr>
        <p:txBody>
          <a:bodyPr>
            <a:normAutofit fontScale="25000" lnSpcReduction="20000"/>
          </a:bodyPr>
          <a:lstStyle/>
          <a:p>
            <a:pPr algn="l"/>
            <a:r>
              <a:rPr lang="ru-RU" sz="11200" b="1" dirty="0" smtClean="0">
                <a:solidFill>
                  <a:schemeClr val="bg1"/>
                </a:solidFill>
                <a:latin typeface="Comic Sans MS" pitchFamily="66" charset="0"/>
              </a:rPr>
              <a:t>Первой обладательницей этой </a:t>
            </a:r>
            <a:r>
              <a:rPr lang="ru-RU" sz="11200" b="1" dirty="0" smtClean="0">
                <a:solidFill>
                  <a:srgbClr val="FFC000"/>
                </a:solidFill>
                <a:latin typeface="Comic Sans MS" pitchFamily="66" charset="0"/>
              </a:rPr>
              <a:t>характеристики</a:t>
            </a:r>
            <a:r>
              <a:rPr lang="ru-RU" sz="11200" b="1" dirty="0" smtClean="0">
                <a:solidFill>
                  <a:schemeClr val="bg1">
                    <a:lumMod val="95000"/>
                  </a:schemeClr>
                </a:solidFill>
                <a:latin typeface="Comic Sans MS" pitchFamily="66" charset="0"/>
              </a:rPr>
              <a:t> </a:t>
            </a:r>
            <a:r>
              <a:rPr lang="ru-RU" sz="11200" b="1" dirty="0" smtClean="0">
                <a:solidFill>
                  <a:schemeClr val="bg1"/>
                </a:solidFill>
                <a:latin typeface="Comic Sans MS" pitchFamily="66" charset="0"/>
              </a:rPr>
              <a:t>среди диснеевских принцесс стала </a:t>
            </a:r>
            <a:r>
              <a:rPr lang="ru-RU" sz="11200" b="1" dirty="0" err="1" smtClean="0">
                <a:solidFill>
                  <a:schemeClr val="bg1"/>
                </a:solidFill>
                <a:latin typeface="Comic Sans MS" pitchFamily="66" charset="0"/>
              </a:rPr>
              <a:t>Меринда</a:t>
            </a:r>
            <a:r>
              <a:rPr lang="ru-RU" sz="11200" b="1" dirty="0" smtClean="0">
                <a:solidFill>
                  <a:schemeClr val="bg1"/>
                </a:solidFill>
                <a:latin typeface="Comic Sans MS" pitchFamily="66" charset="0"/>
              </a:rPr>
              <a:t> из мультфильма «Храбрая сердцем».</a:t>
            </a:r>
          </a:p>
          <a:p>
            <a:pPr algn="l"/>
            <a:r>
              <a:rPr lang="ru-RU" sz="11200" b="1" dirty="0" smtClean="0">
                <a:solidFill>
                  <a:schemeClr val="bg1"/>
                </a:solidFill>
                <a:latin typeface="Comic Sans MS" pitchFamily="66" charset="0"/>
              </a:rPr>
              <a:t>Для реализации такой </a:t>
            </a:r>
            <a:r>
              <a:rPr lang="ru-RU" sz="11200" b="1" dirty="0" smtClean="0">
                <a:solidFill>
                  <a:srgbClr val="FFC000"/>
                </a:solidFill>
                <a:latin typeface="Comic Sans MS" pitchFamily="66" charset="0"/>
              </a:rPr>
              <a:t>особенности</a:t>
            </a:r>
            <a:r>
              <a:rPr lang="ru-RU" sz="11200" b="1" dirty="0" smtClean="0">
                <a:solidFill>
                  <a:schemeClr val="bg1">
                    <a:lumMod val="95000"/>
                  </a:schemeClr>
                </a:solidFill>
                <a:latin typeface="Comic Sans MS" pitchFamily="66" charset="0"/>
              </a:rPr>
              <a:t> </a:t>
            </a:r>
            <a:r>
              <a:rPr lang="ru-RU" sz="11200" b="1" dirty="0" smtClean="0">
                <a:solidFill>
                  <a:schemeClr val="bg1"/>
                </a:solidFill>
                <a:latin typeface="Comic Sans MS" pitchFamily="66" charset="0"/>
              </a:rPr>
              <a:t>создали специальный симулятор, предсказывающий движении более 1500 объектов, а над сценой, где героиня снимает капюшон, работали два месяца. </a:t>
            </a:r>
          </a:p>
          <a:p>
            <a:pPr algn="l"/>
            <a:r>
              <a:rPr lang="ru-RU" sz="11200" b="1" dirty="0" smtClean="0">
                <a:solidFill>
                  <a:schemeClr val="bg1"/>
                </a:solidFill>
                <a:latin typeface="Comic Sans MS" pitchFamily="66" charset="0"/>
              </a:rPr>
              <a:t>Какая</a:t>
            </a:r>
            <a:r>
              <a:rPr lang="ru-RU" sz="11200" b="1" dirty="0" smtClean="0">
                <a:solidFill>
                  <a:schemeClr val="bg1">
                    <a:lumMod val="95000"/>
                  </a:schemeClr>
                </a:solidFill>
                <a:latin typeface="Comic Sans MS" pitchFamily="66" charset="0"/>
              </a:rPr>
              <a:t> </a:t>
            </a:r>
            <a:r>
              <a:rPr lang="ru-RU" sz="11200" b="1" dirty="0" smtClean="0">
                <a:solidFill>
                  <a:srgbClr val="FFC000"/>
                </a:solidFill>
                <a:latin typeface="Comic Sans MS" pitchFamily="66" charset="0"/>
              </a:rPr>
              <a:t>характеристика</a:t>
            </a:r>
            <a:r>
              <a:rPr lang="ru-RU" sz="11200" b="1" dirty="0" smtClean="0">
                <a:solidFill>
                  <a:schemeClr val="bg1"/>
                </a:solidFill>
                <a:latin typeface="Comic Sans MS" pitchFamily="66" charset="0"/>
              </a:rPr>
              <a:t>?</a:t>
            </a:r>
          </a:p>
          <a:p>
            <a:endParaRPr lang="ru-RU" dirty="0" smtClean="0">
              <a:solidFill>
                <a:schemeClr val="bg1">
                  <a:lumMod val="95000"/>
                </a:schemeClr>
              </a:solidFill>
            </a:endParaRPr>
          </a:p>
          <a:p>
            <a:endParaRPr lang="ru-RU"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Блок-схема: альтернативный процесс 6"/>
          <p:cNvSpPr/>
          <p:nvPr/>
        </p:nvSpPr>
        <p:spPr>
          <a:xfrm>
            <a:off x="6084168" y="5301208"/>
            <a:ext cx="2808312" cy="1296144"/>
          </a:xfrm>
          <a:prstGeom prst="flowChartAlternateProcess">
            <a:avLst/>
          </a:prstGeom>
          <a:solidFill>
            <a:schemeClr val="tx2">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descr="X:\Исполнительная дирекция\Департамент регионального развития\Федосова Я.Ю\Презентации\timer_python.gif"/>
          <p:cNvPicPr>
            <a:picLocks noChangeAspect="1" noChangeArrowheads="1" noCrop="1"/>
          </p:cNvPicPr>
          <p:nvPr/>
        </p:nvPicPr>
        <p:blipFill>
          <a:blip r:embed="rId3" cstate="print">
            <a:clrChange>
              <a:clrFrom>
                <a:srgbClr val="FFFFFF"/>
              </a:clrFrom>
              <a:clrTo>
                <a:srgbClr val="FFFFFF">
                  <a:alpha val="0"/>
                </a:srgbClr>
              </a:clrTo>
            </a:clrChange>
            <a:lum bright="-50000"/>
            <a:extLst>
              <a:ext uri="{28A0092B-C50C-407E-A947-70E740481C1C}">
                <a14:useLocalDpi xmlns="" xmlns:a14="http://schemas.microsoft.com/office/drawing/2010/main" val="0"/>
              </a:ext>
            </a:extLst>
          </a:blip>
          <a:srcRect/>
          <a:stretch>
            <a:fillRect/>
          </a:stretch>
        </p:blipFill>
        <p:spPr bwMode="auto">
          <a:xfrm>
            <a:off x="5683508" y="5085184"/>
            <a:ext cx="3460492" cy="23069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8299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539552" y="692696"/>
            <a:ext cx="3096344" cy="2664296"/>
          </a:xfrm>
        </p:spPr>
        <p:txBody>
          <a:bodyPr>
            <a:normAutofit/>
          </a:bodyPr>
          <a:lstStyle/>
          <a:p>
            <a:pPr algn="l"/>
            <a:r>
              <a:rPr lang="ru-RU" sz="2800" b="1" dirty="0" err="1" smtClean="0">
                <a:solidFill>
                  <a:schemeClr val="bg1"/>
                </a:solidFill>
                <a:latin typeface="Comic Sans MS" pitchFamily="66" charset="0"/>
              </a:rPr>
              <a:t>Меринда</a:t>
            </a:r>
            <a:r>
              <a:rPr lang="ru-RU" sz="2800" b="1" dirty="0" smtClean="0">
                <a:solidFill>
                  <a:schemeClr val="bg1"/>
                </a:solidFill>
                <a:latin typeface="Comic Sans MS" pitchFamily="66" charset="0"/>
              </a:rPr>
              <a:t> из мультфильма «Храбрая сердцем» была первой принцессой</a:t>
            </a:r>
            <a:endParaRPr lang="ru-RU" sz="2800" b="1" dirty="0">
              <a:solidFill>
                <a:schemeClr val="bg1"/>
              </a:solidFill>
              <a:latin typeface="Comic Sans MS" pitchFamily="66" charset="0"/>
            </a:endParaRPr>
          </a:p>
        </p:txBody>
      </p:sp>
      <p:sp>
        <p:nvSpPr>
          <p:cNvPr id="5" name="Заголовок 1"/>
          <p:cNvSpPr txBox="1">
            <a:spLocks/>
          </p:cNvSpPr>
          <p:nvPr/>
        </p:nvSpPr>
        <p:spPr>
          <a:xfrm>
            <a:off x="1331640" y="4437112"/>
            <a:ext cx="6336704" cy="15121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6000" b="1" dirty="0" smtClean="0">
                <a:solidFill>
                  <a:schemeClr val="bg1"/>
                </a:solidFill>
                <a:latin typeface="Comic Sans MS" pitchFamily="66" charset="0"/>
                <a:ea typeface="+mj-ea"/>
                <a:cs typeface="+mj-cs"/>
              </a:rPr>
              <a:t>С кудрявыми волосами</a:t>
            </a:r>
            <a:endParaRPr kumimoji="0" lang="ru-RU" sz="60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pic>
        <p:nvPicPr>
          <p:cNvPr id="7" name="Рисунок 6" descr="1-2.jpg"/>
          <p:cNvPicPr>
            <a:picLocks noChangeAspect="1"/>
          </p:cNvPicPr>
          <p:nvPr/>
        </p:nvPicPr>
        <p:blipFill>
          <a:blip r:embed="rId3" cstate="print"/>
          <a:srcRect l="12988" r="16138" b="-793"/>
          <a:stretch>
            <a:fillRect/>
          </a:stretch>
        </p:blipFill>
        <p:spPr>
          <a:xfrm>
            <a:off x="4644008" y="332656"/>
            <a:ext cx="4009588" cy="3801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_4694077_7898693.pn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ctrTitle"/>
          </p:nvPr>
        </p:nvSpPr>
        <p:spPr>
          <a:xfrm>
            <a:off x="323528" y="260648"/>
            <a:ext cx="7988424" cy="1080120"/>
          </a:xfrm>
        </p:spPr>
        <p:txBody>
          <a:bodyPr>
            <a:normAutofit/>
          </a:bodyPr>
          <a:lstStyle/>
          <a:p>
            <a:pPr algn="l"/>
            <a:r>
              <a:rPr lang="ru-RU" sz="2800" b="1" dirty="0" smtClean="0">
                <a:solidFill>
                  <a:schemeClr val="bg1"/>
                </a:solidFill>
                <a:latin typeface="Comic Sans MS" pitchFamily="66" charset="0"/>
              </a:rPr>
              <a:t>Вопрос № 3</a:t>
            </a:r>
            <a:endParaRPr lang="ru-RU" sz="2800" b="1" dirty="0">
              <a:solidFill>
                <a:schemeClr val="bg1"/>
              </a:solidFill>
              <a:latin typeface="Comic Sans MS" pitchFamily="66" charset="0"/>
            </a:endParaRPr>
          </a:p>
        </p:txBody>
      </p:sp>
      <p:sp>
        <p:nvSpPr>
          <p:cNvPr id="3" name="Подзаголовок 2"/>
          <p:cNvSpPr>
            <a:spLocks noGrp="1"/>
          </p:cNvSpPr>
          <p:nvPr>
            <p:ph type="subTitle" idx="1"/>
          </p:nvPr>
        </p:nvSpPr>
        <p:spPr>
          <a:xfrm>
            <a:off x="611560" y="1376772"/>
            <a:ext cx="7992888" cy="4104456"/>
          </a:xfrm>
        </p:spPr>
        <p:txBody>
          <a:bodyPr>
            <a:normAutofit fontScale="25000" lnSpcReduction="20000"/>
          </a:bodyPr>
          <a:lstStyle/>
          <a:p>
            <a:pPr algn="l"/>
            <a:r>
              <a:rPr lang="ru-RU" sz="11200" b="1" dirty="0" smtClean="0">
                <a:solidFill>
                  <a:srgbClr val="FFC000"/>
                </a:solidFill>
                <a:latin typeface="Comic Sans MS" pitchFamily="66" charset="0"/>
              </a:rPr>
              <a:t>Полнометражный </a:t>
            </a:r>
            <a:r>
              <a:rPr lang="ru-RU" sz="11200" b="1" dirty="0" smtClean="0">
                <a:solidFill>
                  <a:schemeClr val="bg1"/>
                </a:solidFill>
                <a:latin typeface="Comic Sans MS" pitchFamily="66" charset="0"/>
              </a:rPr>
              <a:t>анимационный фильм, разработкой и производством которого занимались сразу две киностудии – американская </a:t>
            </a:r>
            <a:r>
              <a:rPr lang="en-US" sz="11200" b="1" dirty="0" smtClean="0">
                <a:solidFill>
                  <a:schemeClr val="bg1"/>
                </a:solidFill>
                <a:latin typeface="Comic Sans MS" pitchFamily="66" charset="0"/>
              </a:rPr>
              <a:t>DreamWorks Animation</a:t>
            </a:r>
            <a:r>
              <a:rPr lang="ru-RU" sz="11200" b="1" dirty="0" smtClean="0">
                <a:solidFill>
                  <a:schemeClr val="bg1"/>
                </a:solidFill>
                <a:latin typeface="Comic Sans MS" pitchFamily="66" charset="0"/>
              </a:rPr>
              <a:t> и китайская компания </a:t>
            </a:r>
            <a:r>
              <a:rPr lang="en-US" sz="11200" b="1" dirty="0" smtClean="0">
                <a:solidFill>
                  <a:schemeClr val="bg1"/>
                </a:solidFill>
                <a:latin typeface="Comic Sans MS" pitchFamily="66" charset="0"/>
              </a:rPr>
              <a:t>Pearl Studio</a:t>
            </a:r>
            <a:r>
              <a:rPr lang="ru-RU" sz="11200" b="1" dirty="0" smtClean="0">
                <a:solidFill>
                  <a:schemeClr val="bg1"/>
                </a:solidFill>
                <a:latin typeface="Comic Sans MS" pitchFamily="66" charset="0"/>
              </a:rPr>
              <a:t>.</a:t>
            </a:r>
          </a:p>
          <a:p>
            <a:pPr algn="l"/>
            <a:r>
              <a:rPr lang="ru-RU" sz="11200" b="1" dirty="0" smtClean="0">
                <a:solidFill>
                  <a:schemeClr val="bg1"/>
                </a:solidFill>
                <a:latin typeface="Comic Sans MS" pitchFamily="66" charset="0"/>
              </a:rPr>
              <a:t>История </a:t>
            </a:r>
            <a:r>
              <a:rPr lang="ru-RU" sz="11200" b="1" dirty="0" smtClean="0">
                <a:solidFill>
                  <a:srgbClr val="FFC000"/>
                </a:solidFill>
                <a:latin typeface="Comic Sans MS" pitchFamily="66" charset="0"/>
              </a:rPr>
              <a:t>мультфильма </a:t>
            </a:r>
            <a:r>
              <a:rPr lang="ru-RU" sz="11200" b="1" dirty="0" smtClean="0">
                <a:solidFill>
                  <a:schemeClr val="bg1"/>
                </a:solidFill>
                <a:latin typeface="Comic Sans MS" pitchFamily="66" charset="0"/>
              </a:rPr>
              <a:t>переносит зрителя в сердце Китая, прекрасный Шанхай, где проживает девочка Лу.</a:t>
            </a:r>
          </a:p>
          <a:p>
            <a:pPr algn="l"/>
            <a:r>
              <a:rPr lang="ru-RU" sz="11200" b="1" dirty="0" smtClean="0">
                <a:solidFill>
                  <a:schemeClr val="bg1"/>
                </a:solidFill>
                <a:latin typeface="Comic Sans MS" pitchFamily="66" charset="0"/>
              </a:rPr>
              <a:t>Как называется </a:t>
            </a:r>
            <a:r>
              <a:rPr lang="ru-RU" sz="11200" b="1" dirty="0" smtClean="0">
                <a:solidFill>
                  <a:srgbClr val="FFC000"/>
                </a:solidFill>
                <a:latin typeface="Comic Sans MS" pitchFamily="66" charset="0"/>
              </a:rPr>
              <a:t>мультфильм</a:t>
            </a:r>
            <a:r>
              <a:rPr lang="ru-RU" sz="11200" b="1" dirty="0" smtClean="0">
                <a:solidFill>
                  <a:schemeClr val="bg1"/>
                </a:solidFill>
                <a:latin typeface="Comic Sans MS" pitchFamily="66" charset="0"/>
              </a:rPr>
              <a:t>?</a:t>
            </a:r>
          </a:p>
          <a:p>
            <a:endParaRPr lang="ru-RU" dirty="0" smtClean="0">
              <a:solidFill>
                <a:schemeClr val="bg1">
                  <a:lumMod val="95000"/>
                </a:schemeClr>
              </a:solidFill>
            </a:endParaRPr>
          </a:p>
          <a:p>
            <a:endParaRPr lang="ru-RU" dirty="0"/>
          </a:p>
        </p:txBody>
      </p:sp>
      <p:cxnSp>
        <p:nvCxnSpPr>
          <p:cNvPr id="5" name="Прямая соединительная линия 4"/>
          <p:cNvCxnSpPr/>
          <p:nvPr/>
        </p:nvCxnSpPr>
        <p:spPr>
          <a:xfrm>
            <a:off x="323528" y="1196752"/>
            <a:ext cx="8568952" cy="0"/>
          </a:xfrm>
          <a:prstGeom prst="line">
            <a:avLst/>
          </a:prstGeom>
          <a:ln w="22225" cmpd="sng">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TotalTime>
  <Words>1033</Words>
  <Application>Microsoft Office PowerPoint</Application>
  <PresentationFormat>Экран (4:3)</PresentationFormat>
  <Paragraphs>152</Paragraphs>
  <Slides>63</Slides>
  <Notes>0</Notes>
  <HiddenSlides>0</HiddenSlides>
  <MMClips>9</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Тема Office</vt:lpstr>
      <vt:lpstr>Слайд 1</vt:lpstr>
      <vt:lpstr>Слайд 2</vt:lpstr>
      <vt:lpstr>Вопрос № 1 </vt:lpstr>
      <vt:lpstr>Вопрос № 1</vt:lpstr>
      <vt:lpstr>Мультфильм  киностудии Pixar с неоднозначным названием - </vt:lpstr>
      <vt:lpstr>Вопрос № 2</vt:lpstr>
      <vt:lpstr>Вопрос № 2</vt:lpstr>
      <vt:lpstr>Меринда из мультфильма «Храбрая сердцем» была первой принцессой</vt:lpstr>
      <vt:lpstr>Вопрос № 3</vt:lpstr>
      <vt:lpstr>Вопрос № 3</vt:lpstr>
      <vt:lpstr>Мультфильм, который учит важной вещи – постоянный труд и осознание цели перед собой помогают преодолеть многие трудности - </vt:lpstr>
      <vt:lpstr>Вопрос № 4</vt:lpstr>
      <vt:lpstr>Вопрос № 4</vt:lpstr>
      <vt:lpstr>Многочисленные отсылки к другим мультфильмам мы видим в мультипликационной франшизе  </vt:lpstr>
      <vt:lpstr>Вопрос № 5</vt:lpstr>
      <vt:lpstr>Вопрос № 5</vt:lpstr>
      <vt:lpstr>Как всегда, в очередную историю вляпался  </vt:lpstr>
      <vt:lpstr>Вопрос № 6</vt:lpstr>
      <vt:lpstr>Вопрос № 6</vt:lpstr>
      <vt:lpstr>Увлекательная история  от создателей богатырской трилогии  и вдохновившая аниматоров иллюстрациями  известных художников   </vt:lpstr>
      <vt:lpstr>Вопрос № 7</vt:lpstr>
      <vt:lpstr>Вопрос № 7</vt:lpstr>
      <vt:lpstr>Компьютеры Macintosh и рации аниматоры добавили </vt:lpstr>
      <vt:lpstr>Слайд 24</vt:lpstr>
      <vt:lpstr>Что скрыто?  </vt:lpstr>
      <vt:lpstr>Что скрыто?  </vt:lpstr>
      <vt:lpstr>На кадре из мультфильма «Холодное сердце» скрыт  </vt:lpstr>
      <vt:lpstr>Часть  какой конструкции?  </vt:lpstr>
      <vt:lpstr>Часть  какой конструкции?  </vt:lpstr>
      <vt:lpstr>На кадре  часть </vt:lpstr>
      <vt:lpstr>Из какого мультфильма кулон?  </vt:lpstr>
      <vt:lpstr>Из какого мультфильма кулон?  </vt:lpstr>
      <vt:lpstr>Кулон полинезийской принцессы из мультфильма </vt:lpstr>
      <vt:lpstr>Хуманизация  каких  персонажей и  из какого мультфильма?  </vt:lpstr>
      <vt:lpstr>Хуманизация  каких  персонажей и  из какого мультфильма?  </vt:lpstr>
      <vt:lpstr>На рисунке хуманизировали  </vt:lpstr>
      <vt:lpstr>Кадр  из какого мультфильма?  </vt:lpstr>
      <vt:lpstr>Кадр  из какого мультфильма?  </vt:lpstr>
      <vt:lpstr>Кадр из мультфильма  </vt:lpstr>
      <vt:lpstr>Как  называется транспортное средство?  </vt:lpstr>
      <vt:lpstr>Как  называется транспортное средство?  </vt:lpstr>
      <vt:lpstr>Транспортное средство называется </vt:lpstr>
      <vt:lpstr>Кто помог обычному уборщику Лингвини из мультфильма «Рататуй» стать знаменитым шеф-поваром?  </vt:lpstr>
      <vt:lpstr>Кто помог обычному уборщику Лингвини из мультфильма «Рататуй» стать знаменитым шеф-поваром?  </vt:lpstr>
      <vt:lpstr>Стать знаменитым шеф-поваром Парижа Лингвини помог </vt:lpstr>
      <vt:lpstr>Слайд 46</vt:lpstr>
      <vt:lpstr>Слайд 47</vt:lpstr>
      <vt:lpstr>Трое из Простоквашино </vt:lpstr>
      <vt:lpstr>Слайд 49</vt:lpstr>
      <vt:lpstr>Слайд 50</vt:lpstr>
      <vt:lpstr>Слайд 51</vt:lpstr>
      <vt:lpstr>Мулан </vt:lpstr>
      <vt:lpstr>Слайд 53</vt:lpstr>
      <vt:lpstr>Холодное сердце 2 </vt:lpstr>
      <vt:lpstr>Слайд 55</vt:lpstr>
      <vt:lpstr>Летучий корабль </vt:lpstr>
      <vt:lpstr>Слайд 57</vt:lpstr>
      <vt:lpstr>Хранители снов </vt:lpstr>
      <vt:lpstr>Слайд 59</vt:lpstr>
      <vt:lpstr>ВАЛЛ-И </vt:lpstr>
      <vt:lpstr>Слайд 61</vt:lpstr>
      <vt:lpstr>Бременские музыканты </vt:lpstr>
      <vt:lpstr>Слайд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Алена</dc:creator>
  <cp:lastModifiedBy>Алена</cp:lastModifiedBy>
  <cp:revision>147</cp:revision>
  <dcterms:created xsi:type="dcterms:W3CDTF">2022-10-16T08:04:06Z</dcterms:created>
  <dcterms:modified xsi:type="dcterms:W3CDTF">2022-10-18T17:14:35Z</dcterms:modified>
</cp:coreProperties>
</file>