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6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7.xml" ContentType="application/vnd.openxmlformats-officedocument.theme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theme/theme8.xml" ContentType="application/vnd.openxmlformats-officedocument.theme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theme/theme9.xml" ContentType="application/vnd.openxmlformats-officedocument.theme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theme/theme10.xml" ContentType="application/vnd.openxmlformats-officedocument.theme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theme/theme11.xml" ContentType="application/vnd.openxmlformats-officedocument.theme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theme/theme12.xml" ContentType="application/vnd.openxmlformats-officedocument.theme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theme/theme13.xml" ContentType="application/vnd.openxmlformats-officedocument.theme+xml"/>
  <Override PartName="/ppt/theme/theme1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8" r:id="rId5"/>
    <p:sldMasterId id="2147483712" r:id="rId6"/>
    <p:sldMasterId id="2147483724" r:id="rId7"/>
    <p:sldMasterId id="2147483738" r:id="rId8"/>
    <p:sldMasterId id="2147483752" r:id="rId9"/>
    <p:sldMasterId id="2147483766" r:id="rId10"/>
    <p:sldMasterId id="2147483780" r:id="rId11"/>
    <p:sldMasterId id="2147483804" r:id="rId12"/>
    <p:sldMasterId id="2147483816" r:id="rId13"/>
  </p:sldMasterIdLst>
  <p:notesMasterIdLst>
    <p:notesMasterId r:id="rId40"/>
  </p:notesMasterIdLst>
  <p:sldIdLst>
    <p:sldId id="257" r:id="rId14"/>
    <p:sldId id="256" r:id="rId15"/>
    <p:sldId id="259" r:id="rId16"/>
    <p:sldId id="258" r:id="rId17"/>
    <p:sldId id="260" r:id="rId18"/>
    <p:sldId id="261" r:id="rId19"/>
    <p:sldId id="262" r:id="rId20"/>
    <p:sldId id="263" r:id="rId21"/>
    <p:sldId id="264" r:id="rId22"/>
    <p:sldId id="265" r:id="rId23"/>
    <p:sldId id="283" r:id="rId24"/>
    <p:sldId id="266" r:id="rId25"/>
    <p:sldId id="267" r:id="rId26"/>
    <p:sldId id="268" r:id="rId27"/>
    <p:sldId id="270" r:id="rId28"/>
    <p:sldId id="271" r:id="rId29"/>
    <p:sldId id="272" r:id="rId30"/>
    <p:sldId id="269" r:id="rId31"/>
    <p:sldId id="273" r:id="rId32"/>
    <p:sldId id="275" r:id="rId33"/>
    <p:sldId id="274" r:id="rId34"/>
    <p:sldId id="276" r:id="rId35"/>
    <p:sldId id="284" r:id="rId36"/>
    <p:sldId id="277" r:id="rId37"/>
    <p:sldId id="282" r:id="rId38"/>
    <p:sldId id="285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CCFF"/>
    <a:srgbClr val="2319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5.xml"/><Relationship Id="rId26" Type="http://schemas.openxmlformats.org/officeDocument/2006/relationships/slide" Target="slides/slide13.xml"/><Relationship Id="rId39" Type="http://schemas.openxmlformats.org/officeDocument/2006/relationships/slide" Target="slides/slide26.xml"/><Relationship Id="rId21" Type="http://schemas.openxmlformats.org/officeDocument/2006/relationships/slide" Target="slides/slide8.xml"/><Relationship Id="rId34" Type="http://schemas.openxmlformats.org/officeDocument/2006/relationships/slide" Target="slides/slide21.xml"/><Relationship Id="rId42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29" Type="http://schemas.openxmlformats.org/officeDocument/2006/relationships/slide" Target="slides/slide16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1.xml"/><Relationship Id="rId32" Type="http://schemas.openxmlformats.org/officeDocument/2006/relationships/slide" Target="slides/slide19.xml"/><Relationship Id="rId37" Type="http://schemas.openxmlformats.org/officeDocument/2006/relationships/slide" Target="slides/slide24.xml"/><Relationship Id="rId40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36" Type="http://schemas.openxmlformats.org/officeDocument/2006/relationships/slide" Target="slides/slide23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6.xml"/><Relationship Id="rId31" Type="http://schemas.openxmlformats.org/officeDocument/2006/relationships/slide" Target="slides/slide18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Relationship Id="rId35" Type="http://schemas.openxmlformats.org/officeDocument/2006/relationships/slide" Target="slides/slide22.xml"/><Relationship Id="rId43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slide" Target="slides/slide20.xml"/><Relationship Id="rId38" Type="http://schemas.openxmlformats.org/officeDocument/2006/relationships/slide" Target="slides/slide2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130775-A2AC-44B7-AF5C-96B1928B4E9F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3CDC28-D0C0-4C3B-9576-2137B73220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18161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6210BBA-5590-4D67-93BF-CC1E2287E73B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9756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593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FF3B4AF-E5B9-4163-BFAE-F4EB9A818B35}" type="slidenum">
              <a:rPr lang="ru-RU" smtClean="0">
                <a:solidFill>
                  <a:prstClr val="black"/>
                </a:solidFill>
              </a:rPr>
              <a:pPr/>
              <a:t>19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99137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3CDC28-D0C0-4C3B-9576-2137B7322031}" type="slidenum">
              <a:rPr lang="ru-RU">
                <a:solidFill>
                  <a:prstClr val="black"/>
                </a:solidFill>
              </a:rPr>
              <a:pPr/>
              <a:t>22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1233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19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86C2CAC-65F8-40C2-83BF-774E09AAC66E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80860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30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2C1C141-E6EA-47F0-89AE-56508B717140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49209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40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E2465BD-C728-49EB-A49D-6C3C7B6078F4}" type="slidenum">
              <a:rPr lang="ru-RU" smtClean="0">
                <a:solidFill>
                  <a:prstClr val="black"/>
                </a:solidFill>
              </a:rPr>
              <a:pPr/>
              <a:t>8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3969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50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4E6B069-6012-40E9-85FF-29AF50A64B19}" type="slidenum">
              <a:rPr lang="ru-RU" smtClean="0">
                <a:solidFill>
                  <a:prstClr val="black"/>
                </a:solidFill>
              </a:rPr>
              <a:pPr/>
              <a:t>9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89027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3CDC28-D0C0-4C3B-9576-2137B7322031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01233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42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D284713-AD13-46EC-80A3-A04D4D95057B}" type="slidenum">
              <a:rPr lang="ru-RU" smtClean="0">
                <a:solidFill>
                  <a:prstClr val="black"/>
                </a:solidFill>
              </a:rPr>
              <a:pPr/>
              <a:t>14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2208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532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C2EF2A2-5FEB-4E91-8E46-67907C9CF7AD}" type="slidenum">
              <a:rPr lang="ru-RU" smtClean="0">
                <a:solidFill>
                  <a:prstClr val="black"/>
                </a:solidFill>
              </a:rPr>
              <a:pPr/>
              <a:t>15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58269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553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558CF89-11AE-48B0-A3FF-4E217EA8CD3E}" type="slidenum">
              <a:rPr lang="ru-RU" smtClean="0">
                <a:solidFill>
                  <a:prstClr val="black"/>
                </a:solidFill>
              </a:rPr>
              <a:pPr/>
              <a:t>18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64613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CE75A-6DFC-4F85-B65B-D196AEF30E4A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04D83-AE6F-4C81-BC24-E3F1639CF1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41011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CE75A-6DFC-4F85-B65B-D196AEF30E4A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04D83-AE6F-4C81-BC24-E3F1639CF1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1412492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C16BF2-747A-4A98-984B-A7656F035FC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7675552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1A424F-BD47-41AA-9362-68D8F49A0E9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4075911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CB569D-90FD-4CF0-9C24-363266703BE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333154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A493D6-439F-463A-BE41-01E58C10777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72450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AC65B2-057E-4EB5-91FB-DBDD1252E30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9004433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B46E2B-7D76-43B8-A9AA-A88D1D3CF6B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93040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1299AB-C3E8-4F96-A456-6799986C321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00553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AEB317-A2C4-4912-94A2-B0C461E3A64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936015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9E191B-1EBD-4536-9975-CBC1C2E6BF3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400588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C2BB64-4623-411F-8484-E3C0A8F4E9F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934106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CE75A-6DFC-4F85-B65B-D196AEF30E4A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04D83-AE6F-4C81-BC24-E3F1639CF1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5022784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sp>
        <p:nvSpPr>
          <p:cNvPr id="29708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9709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1C1C1C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1C1C1C"/>
              </a:solidFill>
            </a:endParaRP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20D715CE-47D5-4999-9CC6-A27083CBAD7D}" type="slidenum">
              <a:rPr lang="ru-RU">
                <a:solidFill>
                  <a:srgbClr val="1C1C1C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1C1C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653165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8383EE-140B-43D3-92DC-DAD364F666B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826873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AE666B-0086-4B55-9BDD-A5D616E79F5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779152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C16BF2-747A-4A98-984B-A7656F035FC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561706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1A424F-BD47-41AA-9362-68D8F49A0E9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90820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CB569D-90FD-4CF0-9C24-363266703BE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080798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A493D6-439F-463A-BE41-01E58C10777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6523074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AC65B2-057E-4EB5-91FB-DBDD1252E30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830597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B46E2B-7D76-43B8-A9AA-A88D1D3CF6B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6481156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1299AB-C3E8-4F96-A456-6799986C321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619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14499"/>
            <a:ext cx="7772400" cy="1795463"/>
          </a:xfrm>
        </p:spPr>
        <p:txBody>
          <a:bodyPr anchor="b"/>
          <a:lstStyle>
            <a:lvl1pPr algn="ctr">
              <a:defRPr sz="6000">
                <a:latin typeface="Segoe Script" panose="020B05040200000000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latin typeface="Segoe Script" panose="020B05040200000000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0A1412-9C03-4FA8-B895-BC974BA4E1B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6274F5-53ED-4AAF-86C7-05A08BE7C2C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6060903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AEB317-A2C4-4912-94A2-B0C461E3A64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3840572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9E191B-1EBD-4536-9975-CBC1C2E6BF3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829767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C2BB64-4623-411F-8484-E3C0A8F4E9F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751348"/>
      </p:ext>
    </p:extLst>
  </p:cSld>
  <p:clrMapOvr>
    <a:masterClrMapping/>
  </p:clrMapOvr>
  <p:transition spd="slow">
    <p:fade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B3E467-7C36-4381-93AD-A0B9B3EB5798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872380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5EA4B7-11E6-420F-BB9B-80827FED35E4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434650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3E22F2-AE47-4A2D-BB61-C8183FEDA02F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417308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B525F5-1E4F-478F-91A1-21A9C6F8EB02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541371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3DBAE5-B322-46E3-8E7E-3C6BCE4737F5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0642997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144CE9-FCCC-49F5-9E24-CE96F624772C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628693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2A6DF0-CB66-4B4B-AE71-DC1B35FA1CAD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38200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Segoe Script" panose="020B05040200000000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Segoe Script" panose="020B0504020000000003" pitchFamily="34" charset="0"/>
              </a:defRPr>
            </a:lvl1pPr>
            <a:lvl2pPr>
              <a:defRPr>
                <a:latin typeface="Segoe Script" panose="020B0504020000000003" pitchFamily="34" charset="0"/>
              </a:defRPr>
            </a:lvl2pPr>
            <a:lvl3pPr>
              <a:defRPr>
                <a:latin typeface="Segoe Script" panose="020B0504020000000003" pitchFamily="34" charset="0"/>
              </a:defRPr>
            </a:lvl3pPr>
            <a:lvl4pPr>
              <a:defRPr>
                <a:latin typeface="Segoe Script" panose="020B0504020000000003" pitchFamily="34" charset="0"/>
              </a:defRPr>
            </a:lvl4pPr>
            <a:lvl5pPr>
              <a:defRPr>
                <a:latin typeface="Segoe Script" panose="020B0504020000000003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F1F64E-67BC-4EEC-8A16-278C435408C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67A04B-65E9-4AD2-BFD6-428F281132E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6831623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2A8428-CE58-40D6-8326-152DF47E4C65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7058598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323672-88FD-4C55-8687-F378665ED302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898144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6F4B52-2F26-402A-8A86-F2E998D6FF87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266421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AAEC25-C471-445B-A65E-E779AFC19D02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001927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00B6C-7432-423B-8DD7-95FBA814E0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14.04.2021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64A60-3A1C-43A8-9CBA-C5AA8498D61F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218100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00B6C-7432-423B-8DD7-95FBA814E0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14.04.2021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64A60-3A1C-43A8-9CBA-C5AA8498D61F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877256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00B6C-7432-423B-8DD7-95FBA814E0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14.04.2021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64A60-3A1C-43A8-9CBA-C5AA8498D61F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12765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00B6C-7432-423B-8DD7-95FBA814E0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14.04.2021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64A60-3A1C-43A8-9CBA-C5AA8498D61F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2470800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00B6C-7432-423B-8DD7-95FBA814E0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14.04.2021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64A60-3A1C-43A8-9CBA-C5AA8498D61F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6527852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00B6C-7432-423B-8DD7-95FBA814E0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14.04.2021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64A60-3A1C-43A8-9CBA-C5AA8498D61F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7424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95FC6A-56B8-4D6C-9CED-F1375964B38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568ED2-9091-44EE-A2BF-36C46FB3D92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096142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00B6C-7432-423B-8DD7-95FBA814E0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14.04.2021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64A60-3A1C-43A8-9CBA-C5AA8498D61F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2420331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00B6C-7432-423B-8DD7-95FBA814E0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14.04.2021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64A60-3A1C-43A8-9CBA-C5AA8498D61F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7054688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00B6C-7432-423B-8DD7-95FBA814E0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14.04.2021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64A60-3A1C-43A8-9CBA-C5AA8498D61F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441047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00B6C-7432-423B-8DD7-95FBA814E0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14.04.2021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64A60-3A1C-43A8-9CBA-C5AA8498D61F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308634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00B6C-7432-423B-8DD7-95FBA814E0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14.04.2021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64A60-3A1C-43A8-9CBA-C5AA8498D61F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5234895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00B6C-7432-423B-8DD7-95FBA814E0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14.04.2021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64A60-3A1C-43A8-9CBA-C5AA8498D61F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218100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00B6C-7432-423B-8DD7-95FBA814E0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14.04.2021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64A60-3A1C-43A8-9CBA-C5AA8498D61F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877256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00B6C-7432-423B-8DD7-95FBA814E0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14.04.2021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64A60-3A1C-43A8-9CBA-C5AA8498D61F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12765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00B6C-7432-423B-8DD7-95FBA814E0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14.04.2021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64A60-3A1C-43A8-9CBA-C5AA8498D61F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2470800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00B6C-7432-423B-8DD7-95FBA814E0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14.04.2021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64A60-3A1C-43A8-9CBA-C5AA8498D61F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65278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9BF63-730B-4BFD-9F2F-1CB5060D59B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AD9910-274A-4891-A6F4-75E19B81B36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0084536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00B6C-7432-423B-8DD7-95FBA814E0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14.04.2021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64A60-3A1C-43A8-9CBA-C5AA8498D61F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742434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00B6C-7432-423B-8DD7-95FBA814E0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14.04.2021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64A60-3A1C-43A8-9CBA-C5AA8498D61F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2420331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00B6C-7432-423B-8DD7-95FBA814E0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14.04.2021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64A60-3A1C-43A8-9CBA-C5AA8498D61F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7054688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00B6C-7432-423B-8DD7-95FBA814E0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14.04.2021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64A60-3A1C-43A8-9CBA-C5AA8498D61F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441047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00B6C-7432-423B-8DD7-95FBA814E0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14.04.2021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64A60-3A1C-43A8-9CBA-C5AA8498D61F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308634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00B6C-7432-423B-8DD7-95FBA814E0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14.04.2021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64A60-3A1C-43A8-9CBA-C5AA8498D61F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52348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5A8AC6-D192-4C8F-B2FC-05FAB8E11BB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8C42EB-AEE7-41F2-8320-500D1B69030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73334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A4A15A-45FE-4A11-945E-AEE40F426A8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35D9C6-403F-4783-8FD9-47D62545BBB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74669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F1E75A-8CBE-4CD2-A0A2-45DE6623BDF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52EAFC-8206-40F6-A390-BCCA7CE13B7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23079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824415-1FEF-4854-B388-5457B27765A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A7AF01-B13C-48F6-BA8D-BB82313BE4E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1640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CE75A-6DFC-4F85-B65B-D196AEF30E4A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04D83-AE6F-4C81-BC24-E3F1639CF1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87725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54F26E-35A9-4BD0-BC9C-A530095C0ED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67BF8F-4D80-4E2A-8E96-C461391C0D3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21191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BF216-E3BD-473B-96E5-F854FC96C66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06E7E0-B149-4F0C-8358-3C33A0F5B23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17543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4EB85-B651-4424-A75F-EC38A3E2A45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9F13E1-9B6F-4E30-8F09-33EE5FF1452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542369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05200" y="1498602"/>
            <a:ext cx="5257800" cy="3298825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5400" cap="none" baseline="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05200" y="4927600"/>
            <a:ext cx="5257800" cy="12446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800" b="0">
                <a:solidFill>
                  <a:schemeClr val="tx1"/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5230244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A30F4-0B4E-4E4B-BC36-C30CD13F4E17}" type="datetimeFigureOut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14.04.2021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379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4445000"/>
            <a:ext cx="5257800" cy="1930400"/>
          </a:xfrm>
        </p:spPr>
        <p:txBody>
          <a:bodyPr anchor="t">
            <a:normAutofit/>
          </a:bodyPr>
          <a:lstStyle>
            <a:lvl1pPr algn="l">
              <a:defRPr sz="5400" b="0" cap="none" baseline="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3124201"/>
            <a:ext cx="5257800" cy="1296987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2968101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701800"/>
            <a:ext cx="3733800" cy="4470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24400" y="1701800"/>
            <a:ext cx="3733800" cy="4470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204D1-F9BD-4643-8480-6EA41EB484F1}" type="datetimeFigureOut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14.04.2021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8252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1249" y="1608836"/>
            <a:ext cx="3730752" cy="51206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8200" y="2209800"/>
            <a:ext cx="3733800" cy="3962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27448" y="1608836"/>
            <a:ext cx="3730752" cy="51206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24400" y="2209800"/>
            <a:ext cx="3733800" cy="3962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204D1-F9BD-4643-8480-6EA41EB484F1}" type="datetimeFigureOut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14.04.2021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77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204D1-F9BD-4643-8480-6EA41EB484F1}" type="datetimeFigureOut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14.04.2021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977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204D1-F9BD-4643-8480-6EA41EB484F1}" type="datetimeFigureOut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14.04.2021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460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CE75A-6DFC-4F85-B65B-D196AEF30E4A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04D83-AE6F-4C81-BC24-E3F1639CF1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589617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971800" y="0"/>
            <a:ext cx="59436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1218987"/>
            <a:endParaRPr lang="ru-RU" sz="2400" dirty="0">
              <a:solidFill>
                <a:srgbClr val="FFFFF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1" y="1701800"/>
            <a:ext cx="2514600" cy="2844800"/>
          </a:xfrm>
        </p:spPr>
        <p:txBody>
          <a:bodyPr anchor="b">
            <a:normAutofit/>
          </a:bodyPr>
          <a:lstStyle>
            <a:lvl1pPr algn="l">
              <a:defRPr sz="2000" b="1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52800" y="482600"/>
            <a:ext cx="5105400" cy="5892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28601" y="4648200"/>
            <a:ext cx="2514600" cy="17272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BF754-515F-40B9-8D24-D54D5825B3D0}" type="datetimeFigureOut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14.04.2021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BB78A-01B4-41F2-96B0-677A4A282832}" type="slidenum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2775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562100" y="0"/>
            <a:ext cx="60198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1218987"/>
            <a:endParaRPr lang="ru-RU" sz="2400" dirty="0">
              <a:solidFill>
                <a:srgbClr val="FFFFF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4800600"/>
            <a:ext cx="5486400" cy="762000"/>
          </a:xfrm>
        </p:spPr>
        <p:txBody>
          <a:bodyPr anchor="b">
            <a:normAutofit/>
          </a:bodyPr>
          <a:lstStyle>
            <a:lvl1pPr algn="l">
              <a:defRPr sz="2000" b="1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279402"/>
            <a:ext cx="5486400" cy="4448175"/>
          </a:xfr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5562600"/>
            <a:ext cx="5486400" cy="8128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BF754-515F-40B9-8D24-D54D5825B3D0}" type="datetimeFigureOut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14.04.2021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BB78A-01B4-41F2-96B0-677A4A282832}" type="slidenum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7826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CB6C2-1084-4AED-A74A-DF028B0094EA}" type="datetimeFigureOut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14.04.2021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C5AD9-787D-40FA-8A4D-16A055B9AF81}" type="slidenum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9433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274639"/>
            <a:ext cx="1066800" cy="5897561"/>
          </a:xfrm>
        </p:spPr>
        <p:txBody>
          <a:bodyPr vert="eaVert"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274639"/>
            <a:ext cx="6400800" cy="5897561"/>
          </a:xfrm>
        </p:spPr>
        <p:txBody>
          <a:bodyPr vert="eaVert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CB6C2-1084-4AED-A74A-DF028B0094EA}" type="datetimeFigureOut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14.04.2021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C5AD9-787D-40FA-8A4D-16A055B9AF81}" type="slidenum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946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sp>
        <p:nvSpPr>
          <p:cNvPr id="29708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9709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1C1C1C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1C1C1C"/>
              </a:solidFill>
            </a:endParaRP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20D715CE-47D5-4999-9CC6-A27083CBAD7D}" type="slidenum">
              <a:rPr lang="ru-RU">
                <a:solidFill>
                  <a:srgbClr val="1C1C1C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1C1C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364088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8383EE-140B-43D3-92DC-DAD364F666B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596425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AE666B-0086-4B55-9BDD-A5D616E79F5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16474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C16BF2-747A-4A98-984B-A7656F035FC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81549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1A424F-BD47-41AA-9362-68D8F49A0E9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697769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CB569D-90FD-4CF0-9C24-363266703BE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3286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CE75A-6DFC-4F85-B65B-D196AEF30E4A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04D83-AE6F-4C81-BC24-E3F1639CF1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428081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A493D6-439F-463A-BE41-01E58C10777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50080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AC65B2-057E-4EB5-91FB-DBDD1252E30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68644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B46E2B-7D76-43B8-A9AA-A88D1D3CF6B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012602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1299AB-C3E8-4F96-A456-6799986C321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958623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AEB317-A2C4-4912-94A2-B0C461E3A64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74328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9E191B-1EBD-4536-9975-CBC1C2E6BF3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0778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C2BB64-4623-411F-8484-E3C0A8F4E9F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125001"/>
      </p:ext>
    </p:extLst>
  </p:cSld>
  <p:clrMapOvr>
    <a:masterClrMapping/>
  </p:clrMapOvr>
  <p:transition spd="slow"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sp>
        <p:nvSpPr>
          <p:cNvPr id="29708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9709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1C1C1C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1C1C1C"/>
              </a:solidFill>
            </a:endParaRP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20D715CE-47D5-4999-9CC6-A27083CBAD7D}" type="slidenum">
              <a:rPr lang="ru-RU">
                <a:solidFill>
                  <a:srgbClr val="1C1C1C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1C1C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92765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8383EE-140B-43D3-92DC-DAD364F666B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597305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AE666B-0086-4B55-9BDD-A5D616E79F5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845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CE75A-6DFC-4F85-B65B-D196AEF30E4A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04D83-AE6F-4C81-BC24-E3F1639CF1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739562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C16BF2-747A-4A98-984B-A7656F035FC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72990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1A424F-BD47-41AA-9362-68D8F49A0E9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34347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CB569D-90FD-4CF0-9C24-363266703BE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047717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A493D6-439F-463A-BE41-01E58C10777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72210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AC65B2-057E-4EB5-91FB-DBDD1252E30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027843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B46E2B-7D76-43B8-A9AA-A88D1D3CF6B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383531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1299AB-C3E8-4F96-A456-6799986C321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162220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AEB317-A2C4-4912-94A2-B0C461E3A64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297004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9E191B-1EBD-4536-9975-CBC1C2E6BF3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41519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C2BB64-4623-411F-8484-E3C0A8F4E9F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4920478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CE75A-6DFC-4F85-B65B-D196AEF30E4A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04D83-AE6F-4C81-BC24-E3F1639CF1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199207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1A0F01-781D-4CD3-9652-9D648A2CE58B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12965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F1A477-0A16-4303-B471-28EFD51CD818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154280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0C0DD6-8D01-4733-93FC-E815FE535A8A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748490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F33C4F-33F0-46BC-B186-76D2A62D2ADC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63591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E81390-B809-4FAC-B7E9-5E40D8269641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896798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47A0F5-E25A-4DA4-B27A-7CD74A4A1222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994265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35CA26-717A-4C9A-BD1A-203A1962D6D3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651247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48295D-7615-44BA-A62A-7B152D00F08F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170460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07671C-1237-4578-82E9-166D23E30743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33003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A98414-4A05-4C76-82CA-6F3180490F64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0943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CE75A-6DFC-4F85-B65B-D196AEF30E4A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04D83-AE6F-4C81-BC24-E3F1639CF1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632266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E20F85-A373-4336-8C55-67607CD986FC}" type="slidenum">
              <a:rPr lang="es-ES">
                <a:solidFill>
                  <a:srgbClr val="000000"/>
                </a:solidFill>
              </a:rPr>
              <a:pPr/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9798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sp>
        <p:nvSpPr>
          <p:cNvPr id="29708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9709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1C1C1C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1C1C1C"/>
              </a:solidFill>
            </a:endParaRP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20D715CE-47D5-4999-9CC6-A27083CBAD7D}" type="slidenum">
              <a:rPr lang="ru-RU">
                <a:solidFill>
                  <a:srgbClr val="1C1C1C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1C1C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34501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8383EE-140B-43D3-92DC-DAD364F666B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0209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AE666B-0086-4B55-9BDD-A5D616E79F5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329940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C16BF2-747A-4A98-984B-A7656F035FC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21194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1A424F-BD47-41AA-9362-68D8F49A0E9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789745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CB569D-90FD-4CF0-9C24-363266703BE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595005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A493D6-439F-463A-BE41-01E58C10777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583610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AC65B2-057E-4EB5-91FB-DBDD1252E30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18455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B46E2B-7D76-43B8-A9AA-A88D1D3CF6B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9156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CE75A-6DFC-4F85-B65B-D196AEF30E4A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04D83-AE6F-4C81-BC24-E3F1639CF1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898393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1299AB-C3E8-4F96-A456-6799986C321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73330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AEB317-A2C4-4912-94A2-B0C461E3A64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45053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9E191B-1EBD-4536-9975-CBC1C2E6BF3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201097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C2BB64-4623-411F-8484-E3C0A8F4E9F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054241"/>
      </p:ext>
    </p:extLst>
  </p:cSld>
  <p:clrMapOvr>
    <a:masterClrMapping/>
  </p:clrMapOvr>
  <p:transition spd="slow">
    <p:fade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sp>
        <p:nvSpPr>
          <p:cNvPr id="29708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9709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1C1C1C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1C1C1C"/>
              </a:solidFill>
            </a:endParaRP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20D715CE-47D5-4999-9CC6-A27083CBAD7D}" type="slidenum">
              <a:rPr lang="ru-RU">
                <a:solidFill>
                  <a:srgbClr val="1C1C1C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1C1C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719991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8383EE-140B-43D3-92DC-DAD364F666B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503383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AE666B-0086-4B55-9BDD-A5D616E79F5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220505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C16BF2-747A-4A98-984B-A7656F035FC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30834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1A424F-BD47-41AA-9362-68D8F49A0E9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121267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CB569D-90FD-4CF0-9C24-363266703BE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0836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CE75A-6DFC-4F85-B65B-D196AEF30E4A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04D83-AE6F-4C81-BC24-E3F1639CF1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647831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A493D6-439F-463A-BE41-01E58C10777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57622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AC65B2-057E-4EB5-91FB-DBDD1252E30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0862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B46E2B-7D76-43B8-A9AA-A88D1D3CF6B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3247005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1299AB-C3E8-4F96-A456-6799986C321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21957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AEB317-A2C4-4912-94A2-B0C461E3A64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274433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9E191B-1EBD-4536-9975-CBC1C2E6BF3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343704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C2BB64-4623-411F-8484-E3C0A8F4E9F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9410684"/>
      </p:ext>
    </p:extLst>
  </p:cSld>
  <p:clrMapOvr>
    <a:masterClrMapping/>
  </p:clrMapOvr>
  <p:transition spd="slow">
    <p:fade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sp>
        <p:nvSpPr>
          <p:cNvPr id="29708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9709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1C1C1C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1C1C1C"/>
              </a:solidFill>
            </a:endParaRP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20D715CE-47D5-4999-9CC6-A27083CBAD7D}" type="slidenum">
              <a:rPr lang="ru-RU">
                <a:solidFill>
                  <a:srgbClr val="1C1C1C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1C1C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7304408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8383EE-140B-43D3-92DC-DAD364F666B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733834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AE666B-0086-4B55-9BDD-A5D616E79F5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522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7.xml"/><Relationship Id="rId13" Type="http://schemas.openxmlformats.org/officeDocument/2006/relationships/slideLayout" Target="../slideLayouts/slideLayout122.xml"/><Relationship Id="rId3" Type="http://schemas.openxmlformats.org/officeDocument/2006/relationships/slideLayout" Target="../slideLayouts/slideLayout112.xml"/><Relationship Id="rId7" Type="http://schemas.openxmlformats.org/officeDocument/2006/relationships/slideLayout" Target="../slideLayouts/slideLayout116.xml"/><Relationship Id="rId12" Type="http://schemas.openxmlformats.org/officeDocument/2006/relationships/slideLayout" Target="../slideLayouts/slideLayout121.xml"/><Relationship Id="rId2" Type="http://schemas.openxmlformats.org/officeDocument/2006/relationships/slideLayout" Target="../slideLayouts/slideLayout111.xml"/><Relationship Id="rId1" Type="http://schemas.openxmlformats.org/officeDocument/2006/relationships/slideLayout" Target="../slideLayouts/slideLayout110.xml"/><Relationship Id="rId6" Type="http://schemas.openxmlformats.org/officeDocument/2006/relationships/slideLayout" Target="../slideLayouts/slideLayout115.xml"/><Relationship Id="rId11" Type="http://schemas.openxmlformats.org/officeDocument/2006/relationships/slideLayout" Target="../slideLayouts/slideLayout120.xml"/><Relationship Id="rId5" Type="http://schemas.openxmlformats.org/officeDocument/2006/relationships/slideLayout" Target="../slideLayouts/slideLayout114.xml"/><Relationship Id="rId10" Type="http://schemas.openxmlformats.org/officeDocument/2006/relationships/slideLayout" Target="../slideLayouts/slideLayout119.xml"/><Relationship Id="rId4" Type="http://schemas.openxmlformats.org/officeDocument/2006/relationships/slideLayout" Target="../slideLayouts/slideLayout113.xml"/><Relationship Id="rId9" Type="http://schemas.openxmlformats.org/officeDocument/2006/relationships/slideLayout" Target="../slideLayouts/slideLayout118.xml"/><Relationship Id="rId1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0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125.xml"/><Relationship Id="rId7" Type="http://schemas.openxmlformats.org/officeDocument/2006/relationships/slideLayout" Target="../slideLayouts/slideLayout129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24.xml"/><Relationship Id="rId1" Type="http://schemas.openxmlformats.org/officeDocument/2006/relationships/slideLayout" Target="../slideLayouts/slideLayout123.xml"/><Relationship Id="rId6" Type="http://schemas.openxmlformats.org/officeDocument/2006/relationships/slideLayout" Target="../slideLayouts/slideLayout128.xml"/><Relationship Id="rId11" Type="http://schemas.openxmlformats.org/officeDocument/2006/relationships/slideLayout" Target="../slideLayouts/slideLayout133.xml"/><Relationship Id="rId5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132.xml"/><Relationship Id="rId4" Type="http://schemas.openxmlformats.org/officeDocument/2006/relationships/slideLayout" Target="../slideLayouts/slideLayout126.xml"/><Relationship Id="rId9" Type="http://schemas.openxmlformats.org/officeDocument/2006/relationships/slideLayout" Target="../slideLayouts/slideLayout13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1.xml"/><Relationship Id="rId3" Type="http://schemas.openxmlformats.org/officeDocument/2006/relationships/slideLayout" Target="../slideLayouts/slideLayout136.xml"/><Relationship Id="rId7" Type="http://schemas.openxmlformats.org/officeDocument/2006/relationships/slideLayout" Target="../slideLayouts/slideLayout140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35.xml"/><Relationship Id="rId1" Type="http://schemas.openxmlformats.org/officeDocument/2006/relationships/slideLayout" Target="../slideLayouts/slideLayout134.xml"/><Relationship Id="rId6" Type="http://schemas.openxmlformats.org/officeDocument/2006/relationships/slideLayout" Target="../slideLayouts/slideLayout139.xml"/><Relationship Id="rId11" Type="http://schemas.openxmlformats.org/officeDocument/2006/relationships/slideLayout" Target="../slideLayouts/slideLayout144.xml"/><Relationship Id="rId5" Type="http://schemas.openxmlformats.org/officeDocument/2006/relationships/slideLayout" Target="../slideLayouts/slideLayout138.xml"/><Relationship Id="rId10" Type="http://schemas.openxmlformats.org/officeDocument/2006/relationships/slideLayout" Target="../slideLayouts/slideLayout143.xml"/><Relationship Id="rId4" Type="http://schemas.openxmlformats.org/officeDocument/2006/relationships/slideLayout" Target="../slideLayouts/slideLayout137.xml"/><Relationship Id="rId9" Type="http://schemas.openxmlformats.org/officeDocument/2006/relationships/slideLayout" Target="../slideLayouts/slideLayout142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2.xml"/><Relationship Id="rId3" Type="http://schemas.openxmlformats.org/officeDocument/2006/relationships/slideLayout" Target="../slideLayouts/slideLayout147.xml"/><Relationship Id="rId7" Type="http://schemas.openxmlformats.org/officeDocument/2006/relationships/slideLayout" Target="../slideLayouts/slideLayout151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46.xml"/><Relationship Id="rId1" Type="http://schemas.openxmlformats.org/officeDocument/2006/relationships/slideLayout" Target="../slideLayouts/slideLayout145.xml"/><Relationship Id="rId6" Type="http://schemas.openxmlformats.org/officeDocument/2006/relationships/slideLayout" Target="../slideLayouts/slideLayout150.xml"/><Relationship Id="rId11" Type="http://schemas.openxmlformats.org/officeDocument/2006/relationships/slideLayout" Target="../slideLayouts/slideLayout155.xml"/><Relationship Id="rId5" Type="http://schemas.openxmlformats.org/officeDocument/2006/relationships/slideLayout" Target="../slideLayouts/slideLayout149.xml"/><Relationship Id="rId10" Type="http://schemas.openxmlformats.org/officeDocument/2006/relationships/slideLayout" Target="../slideLayouts/slideLayout154.xml"/><Relationship Id="rId4" Type="http://schemas.openxmlformats.org/officeDocument/2006/relationships/slideLayout" Target="../slideLayouts/slideLayout148.xml"/><Relationship Id="rId9" Type="http://schemas.openxmlformats.org/officeDocument/2006/relationships/slideLayout" Target="../slideLayouts/slideLayout15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slideLayout" Target="../slideLayouts/slideLayout59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slideLayout" Target="../slideLayouts/slideLayout58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13" Type="http://schemas.openxmlformats.org/officeDocument/2006/relationships/slideLayout" Target="../slideLayouts/slideLayout83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slideLayout" Target="../slideLayouts/slideLayout82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1.xml"/><Relationship Id="rId13" Type="http://schemas.openxmlformats.org/officeDocument/2006/relationships/slideLayout" Target="../slideLayouts/slideLayout96.xml"/><Relationship Id="rId3" Type="http://schemas.openxmlformats.org/officeDocument/2006/relationships/slideLayout" Target="../slideLayouts/slideLayout86.xml"/><Relationship Id="rId7" Type="http://schemas.openxmlformats.org/officeDocument/2006/relationships/slideLayout" Target="../slideLayouts/slideLayout90.xml"/><Relationship Id="rId12" Type="http://schemas.openxmlformats.org/officeDocument/2006/relationships/slideLayout" Target="../slideLayouts/slideLayout95.xml"/><Relationship Id="rId2" Type="http://schemas.openxmlformats.org/officeDocument/2006/relationships/slideLayout" Target="../slideLayouts/slideLayout85.xml"/><Relationship Id="rId1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4.xml"/><Relationship Id="rId5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93.xml"/><Relationship Id="rId4" Type="http://schemas.openxmlformats.org/officeDocument/2006/relationships/slideLayout" Target="../slideLayouts/slideLayout87.xml"/><Relationship Id="rId9" Type="http://schemas.openxmlformats.org/officeDocument/2006/relationships/slideLayout" Target="../slideLayouts/slideLayout92.xml"/><Relationship Id="rId1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4.xml"/><Relationship Id="rId13" Type="http://schemas.openxmlformats.org/officeDocument/2006/relationships/slideLayout" Target="../slideLayouts/slideLayout109.xml"/><Relationship Id="rId3" Type="http://schemas.openxmlformats.org/officeDocument/2006/relationships/slideLayout" Target="../slideLayouts/slideLayout99.xml"/><Relationship Id="rId7" Type="http://schemas.openxmlformats.org/officeDocument/2006/relationships/slideLayout" Target="../slideLayouts/slideLayout103.xml"/><Relationship Id="rId12" Type="http://schemas.openxmlformats.org/officeDocument/2006/relationships/slideLayout" Target="../slideLayouts/slideLayout108.xml"/><Relationship Id="rId2" Type="http://schemas.openxmlformats.org/officeDocument/2006/relationships/slideLayout" Target="../slideLayouts/slideLayout98.xml"/><Relationship Id="rId1" Type="http://schemas.openxmlformats.org/officeDocument/2006/relationships/slideLayout" Target="../slideLayouts/slideLayout97.xml"/><Relationship Id="rId6" Type="http://schemas.openxmlformats.org/officeDocument/2006/relationships/slideLayout" Target="../slideLayouts/slideLayout102.xml"/><Relationship Id="rId11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100.xml"/><Relationship Id="rId9" Type="http://schemas.openxmlformats.org/officeDocument/2006/relationships/slideLayout" Target="../slideLayouts/slideLayout105.xml"/><Relationship Id="rId1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CCE75A-6DFC-4F85-B65B-D196AEF30E4A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A04D83-AE6F-4C81-BC24-E3F1639CF1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2452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CCFF"/>
            </a:gs>
            <a:gs pos="9000">
              <a:srgbClr val="99CCFF"/>
            </a:gs>
            <a:gs pos="17999">
              <a:srgbClr val="9966FF"/>
            </a:gs>
            <a:gs pos="30499">
              <a:srgbClr val="CC99FF"/>
            </a:gs>
            <a:gs pos="41000">
              <a:srgbClr val="99CCFF"/>
            </a:gs>
            <a:gs pos="50000">
              <a:srgbClr val="CCCCFF"/>
            </a:gs>
            <a:gs pos="59000">
              <a:srgbClr val="99CCFF"/>
            </a:gs>
            <a:gs pos="69501">
              <a:srgbClr val="CC99FF"/>
            </a:gs>
            <a:gs pos="82001">
              <a:srgbClr val="9966FF"/>
            </a:gs>
            <a:gs pos="91000">
              <a:srgbClr val="99CCFF"/>
            </a:gs>
            <a:gs pos="100000">
              <a:srgbClr val="CCCC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868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868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868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8392B85-07BE-4AAD-9023-AC362C19E115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8608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  <p:sldLayoutId id="2147483776" r:id="rId10"/>
    <p:sldLayoutId id="2147483777" r:id="rId11"/>
    <p:sldLayoutId id="2147483778" r:id="rId12"/>
    <p:sldLayoutId id="2147483779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33E968A-5666-4DC0-B698-E5802AA5BB3D}" type="slidenum">
              <a:rPr lang="es-E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461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F00B6C-7432-423B-8DD7-95FBA814E03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14.04.2021</a:t>
            </a:fld>
            <a:endParaRPr lang="ru-RU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564A60-3A1C-43A8-9CBA-C5AA8498D6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132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F00B6C-7432-423B-8DD7-95FBA814E03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14.04.2021</a:t>
            </a:fld>
            <a:endParaRPr lang="ru-RU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564A60-3A1C-43A8-9CBA-C5AA8498D6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132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8AE170A-6DC7-42E7-9CD5-8CFBCA15D3A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903C75C-386B-4D0D-B31F-9FDF5F10CAF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1030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28600" y="0"/>
            <a:ext cx="86868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1218987"/>
            <a:endParaRPr lang="ru-RU" sz="2400" dirty="0">
              <a:solidFill>
                <a:srgbClr val="FFFFF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6200"/>
            <a:ext cx="7620000" cy="1397000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/>
          <a:p>
            <a:r>
              <a:rPr lang="ru-RU" noProof="0" dirty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701800"/>
            <a:ext cx="7620000" cy="447040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  <a:p>
            <a:pPr lvl="4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400802"/>
            <a:ext cx="2057400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l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pPr defTabSz="1218987"/>
            <a:fld id="{2DD204D1-F9BD-4643-8480-6EA41EB484F1}" type="datetimeFigureOut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 defTabSz="1218987"/>
              <a:t>14.04.2021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931645" y="6400802"/>
            <a:ext cx="4663440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ctr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pPr defTabSz="1218987"/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27346" y="6400802"/>
            <a:ext cx="830855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r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pPr defTabSz="1218987"/>
            <a:fld id="{EB37DED6-D4C7-42EE-AB49-D2E39E64FDE4}" type="slidenum">
              <a:rPr lang="ru-RU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 defTabSz="1218987"/>
              <a:t>‹#›</a:t>
            </a:fld>
            <a:endParaRPr lang="ru-RU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9982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1218987" rtl="0" eaLnBrk="1" latinLnBrk="0" hangingPunct="1">
        <a:lnSpc>
          <a:spcPct val="85000"/>
        </a:lnSpc>
        <a:spcBef>
          <a:spcPct val="0"/>
        </a:spcBef>
        <a:buNone/>
        <a:tabLst/>
        <a:defRPr sz="4400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47" indent="-304747" algn="l" defTabSz="1218987" rtl="0" eaLnBrk="1" latinLnBrk="0" hangingPunct="1">
        <a:lnSpc>
          <a:spcPct val="95000"/>
        </a:lnSpc>
        <a:spcBef>
          <a:spcPts val="1866"/>
        </a:spcBef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31392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58037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584683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11328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437973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86461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91264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7885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CCFF"/>
            </a:gs>
            <a:gs pos="9000">
              <a:srgbClr val="99CCFF"/>
            </a:gs>
            <a:gs pos="17999">
              <a:srgbClr val="9966FF"/>
            </a:gs>
            <a:gs pos="30499">
              <a:srgbClr val="CC99FF"/>
            </a:gs>
            <a:gs pos="41000">
              <a:srgbClr val="99CCFF"/>
            </a:gs>
            <a:gs pos="50000">
              <a:srgbClr val="CCCCFF"/>
            </a:gs>
            <a:gs pos="59000">
              <a:srgbClr val="99CCFF"/>
            </a:gs>
            <a:gs pos="69501">
              <a:srgbClr val="CC99FF"/>
            </a:gs>
            <a:gs pos="82001">
              <a:srgbClr val="9966FF"/>
            </a:gs>
            <a:gs pos="91000">
              <a:srgbClr val="99CCFF"/>
            </a:gs>
            <a:gs pos="100000">
              <a:srgbClr val="CCCC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868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868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868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8392B85-07BE-4AAD-9023-AC362C19E115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151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CCFF"/>
            </a:gs>
            <a:gs pos="9000">
              <a:srgbClr val="99CCFF"/>
            </a:gs>
            <a:gs pos="17999">
              <a:srgbClr val="9966FF"/>
            </a:gs>
            <a:gs pos="30499">
              <a:srgbClr val="CC99FF"/>
            </a:gs>
            <a:gs pos="41000">
              <a:srgbClr val="99CCFF"/>
            </a:gs>
            <a:gs pos="50000">
              <a:srgbClr val="CCCCFF"/>
            </a:gs>
            <a:gs pos="59000">
              <a:srgbClr val="99CCFF"/>
            </a:gs>
            <a:gs pos="69501">
              <a:srgbClr val="CC99FF"/>
            </a:gs>
            <a:gs pos="82001">
              <a:srgbClr val="9966FF"/>
            </a:gs>
            <a:gs pos="91000">
              <a:srgbClr val="99CCFF"/>
            </a:gs>
            <a:gs pos="100000">
              <a:srgbClr val="CCCC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868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868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868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8392B85-07BE-4AAD-9023-AC362C19E115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168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1B2C36E-8533-4E82-9426-108326E3469C}" type="slidenum">
              <a:rPr lang="es-E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578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CCFF"/>
            </a:gs>
            <a:gs pos="9000">
              <a:srgbClr val="99CCFF"/>
            </a:gs>
            <a:gs pos="17999">
              <a:srgbClr val="9966FF"/>
            </a:gs>
            <a:gs pos="30499">
              <a:srgbClr val="CC99FF"/>
            </a:gs>
            <a:gs pos="41000">
              <a:srgbClr val="99CCFF"/>
            </a:gs>
            <a:gs pos="50000">
              <a:srgbClr val="CCCCFF"/>
            </a:gs>
            <a:gs pos="59000">
              <a:srgbClr val="99CCFF"/>
            </a:gs>
            <a:gs pos="69501">
              <a:srgbClr val="CC99FF"/>
            </a:gs>
            <a:gs pos="82001">
              <a:srgbClr val="9966FF"/>
            </a:gs>
            <a:gs pos="91000">
              <a:srgbClr val="99CCFF"/>
            </a:gs>
            <a:gs pos="100000">
              <a:srgbClr val="CCCC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868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868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868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8392B85-07BE-4AAD-9023-AC362C19E115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959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  <p:sldLayoutId id="2147483737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CCFF"/>
            </a:gs>
            <a:gs pos="9000">
              <a:srgbClr val="99CCFF"/>
            </a:gs>
            <a:gs pos="17999">
              <a:srgbClr val="9966FF"/>
            </a:gs>
            <a:gs pos="30499">
              <a:srgbClr val="CC99FF"/>
            </a:gs>
            <a:gs pos="41000">
              <a:srgbClr val="99CCFF"/>
            </a:gs>
            <a:gs pos="50000">
              <a:srgbClr val="CCCCFF"/>
            </a:gs>
            <a:gs pos="59000">
              <a:srgbClr val="99CCFF"/>
            </a:gs>
            <a:gs pos="69501">
              <a:srgbClr val="CC99FF"/>
            </a:gs>
            <a:gs pos="82001">
              <a:srgbClr val="9966FF"/>
            </a:gs>
            <a:gs pos="91000">
              <a:srgbClr val="99CCFF"/>
            </a:gs>
            <a:gs pos="100000">
              <a:srgbClr val="CCCC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868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868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868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8392B85-07BE-4AAD-9023-AC362C19E115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9020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  <p:sldLayoutId id="2147483751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CCFF"/>
            </a:gs>
            <a:gs pos="9000">
              <a:srgbClr val="99CCFF"/>
            </a:gs>
            <a:gs pos="17999">
              <a:srgbClr val="9966FF"/>
            </a:gs>
            <a:gs pos="30499">
              <a:srgbClr val="CC99FF"/>
            </a:gs>
            <a:gs pos="41000">
              <a:srgbClr val="99CCFF"/>
            </a:gs>
            <a:gs pos="50000">
              <a:srgbClr val="CCCCFF"/>
            </a:gs>
            <a:gs pos="59000">
              <a:srgbClr val="99CCFF"/>
            </a:gs>
            <a:gs pos="69501">
              <a:srgbClr val="CC99FF"/>
            </a:gs>
            <a:gs pos="82001">
              <a:srgbClr val="9966FF"/>
            </a:gs>
            <a:gs pos="91000">
              <a:srgbClr val="99CCFF"/>
            </a:gs>
            <a:gs pos="100000">
              <a:srgbClr val="CCCC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868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868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868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8392B85-07BE-4AAD-9023-AC362C19E115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928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  <p:sldLayoutId id="2147483765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6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13" Type="http://schemas.openxmlformats.org/officeDocument/2006/relationships/image" Target="../media/image20.png"/><Relationship Id="rId3" Type="http://schemas.openxmlformats.org/officeDocument/2006/relationships/slideLayout" Target="../slideLayouts/slideLayout103.xml"/><Relationship Id="rId7" Type="http://schemas.openxmlformats.org/officeDocument/2006/relationships/image" Target="../media/image14.jpeg"/><Relationship Id="rId12" Type="http://schemas.openxmlformats.org/officeDocument/2006/relationships/image" Target="../media/image19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10" Type="http://schemas.openxmlformats.org/officeDocument/2006/relationships/image" Target="../media/image17.png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16.png"/><Relationship Id="rId1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Урок русского языка в 3 классе</a:t>
            </a:r>
          </a:p>
        </p:txBody>
      </p:sp>
      <p:sp>
        <p:nvSpPr>
          <p:cNvPr id="307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Подготовила</a:t>
            </a:r>
          </a:p>
          <a:p>
            <a:pPr marL="0" indent="0">
              <a:buNone/>
            </a:pPr>
            <a:r>
              <a:rPr lang="ru-RU" dirty="0" smtClean="0"/>
              <a:t>Учитель ВВК</a:t>
            </a:r>
          </a:p>
          <a:p>
            <a:pPr marL="0" indent="0">
              <a:buNone/>
            </a:pPr>
            <a:r>
              <a:rPr lang="ru-RU" dirty="0" smtClean="0"/>
              <a:t>МБОУ гимназия№9</a:t>
            </a:r>
          </a:p>
          <a:p>
            <a:pPr marL="0" indent="0">
              <a:buNone/>
            </a:pPr>
            <a:r>
              <a:rPr lang="ru-RU" dirty="0" smtClean="0"/>
              <a:t>Шестакова </a:t>
            </a:r>
          </a:p>
          <a:p>
            <a:pPr marL="0" indent="0">
              <a:buNone/>
            </a:pPr>
            <a:r>
              <a:rPr lang="ru-RU" dirty="0" smtClean="0"/>
              <a:t>Елена Дмитриевна</a:t>
            </a:r>
          </a:p>
          <a:p>
            <a:pPr marL="0" indent="0">
              <a:buNone/>
            </a:pPr>
            <a:endParaRPr lang="ru-RU" dirty="0" smtClean="0"/>
          </a:p>
        </p:txBody>
      </p:sp>
      <p:pic>
        <p:nvPicPr>
          <p:cNvPr id="5" name="Picture 2" descr="D:\мама_рабочий_стол\Фотки\день знаний\DSC00164 - копия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5331" y="1196752"/>
            <a:ext cx="3304739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447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2771800" y="2446104"/>
            <a:ext cx="2808312" cy="16092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3300"/>
                </a:solidFill>
              </a:rPr>
              <a:t>Глагол</a:t>
            </a:r>
            <a:endParaRPr lang="ru-RU" sz="3600" b="1" dirty="0">
              <a:solidFill>
                <a:srgbClr val="FF330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 rot="2945882">
            <a:off x="6559654" y="1019251"/>
            <a:ext cx="1800200" cy="290050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 частицей НЕ пишется отдельно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 rot="1237252">
            <a:off x="4775955" y="693766"/>
            <a:ext cx="2336891" cy="157315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Самостоятельная часть речи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 rot="20981554">
            <a:off x="2555776" y="598984"/>
            <a:ext cx="2088232" cy="14401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Обозначает действие предмета</a:t>
            </a: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 rot="18902272">
            <a:off x="110262" y="995193"/>
            <a:ext cx="2285814" cy="177790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Отвечает на </a:t>
            </a:r>
            <a:r>
              <a:rPr lang="ru-RU" dirty="0" err="1" smtClean="0"/>
              <a:t>вопрсы</a:t>
            </a:r>
            <a:r>
              <a:rPr lang="ru-RU" dirty="0" smtClean="0"/>
              <a:t> что делает? Что делал? Что будет делать?</a:t>
            </a:r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 rot="17952821">
            <a:off x="144115" y="2954090"/>
            <a:ext cx="2069777" cy="154423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Изменяется по временам</a:t>
            </a:r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>
            <a:off x="1043608" y="4365104"/>
            <a:ext cx="2160240" cy="13807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 числам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3203848" y="4365104"/>
            <a:ext cx="2736304" cy="18722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Не употребляется с предлогами</a:t>
            </a:r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>
            <a:off x="6372200" y="4822304"/>
            <a:ext cx="2039652" cy="1847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7040883" y="3260269"/>
            <a:ext cx="2019672" cy="1800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2117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ятно 2 3"/>
          <p:cNvSpPr/>
          <p:nvPr/>
        </p:nvSpPr>
        <p:spPr>
          <a:xfrm>
            <a:off x="1907704" y="73685"/>
            <a:ext cx="2952328" cy="180020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prstClr val="white"/>
                </a:solidFill>
              </a:rPr>
              <a:t>Действие предмета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437112"/>
            <a:ext cx="2376263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88641"/>
            <a:ext cx="2777580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70874"/>
            <a:ext cx="2520280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1471" y="4122441"/>
            <a:ext cx="2520280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3" y="4167811"/>
            <a:ext cx="2448272" cy="1997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1" y="1873884"/>
            <a:ext cx="3131840" cy="2131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348880"/>
            <a:ext cx="2520280" cy="1226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95936" y="2608059"/>
            <a:ext cx="15917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prstClr val="black"/>
                </a:solidFill>
              </a:rPr>
              <a:t>Глагол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96136" y="735088"/>
            <a:ext cx="19628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</a:rPr>
              <a:t>Что делал ?</a:t>
            </a:r>
          </a:p>
          <a:p>
            <a:r>
              <a:rPr lang="ru-RU" b="1" dirty="0" smtClean="0">
                <a:solidFill>
                  <a:prstClr val="black"/>
                </a:solidFill>
              </a:rPr>
              <a:t>Что делает ?</a:t>
            </a:r>
          </a:p>
          <a:p>
            <a:r>
              <a:rPr lang="ru-RU" b="1" dirty="0" smtClean="0">
                <a:solidFill>
                  <a:prstClr val="black"/>
                </a:solidFill>
              </a:rPr>
              <a:t>что будет делать?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608862" y="2564904"/>
            <a:ext cx="17075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FFFF"/>
                </a:solidFill>
                <a:latin typeface="Tahoma"/>
              </a:rPr>
              <a:t>Самостоятельная</a:t>
            </a:r>
            <a:r>
              <a:rPr lang="ru-RU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ru-RU" b="1" dirty="0" smtClean="0">
                <a:solidFill>
                  <a:srgbClr val="FFFFFF"/>
                </a:solidFill>
                <a:latin typeface="Tahoma"/>
              </a:rPr>
              <a:t>часть речи</a:t>
            </a:r>
            <a:endParaRPr lang="ru-RU" b="1" dirty="0">
              <a:solidFill>
                <a:srgbClr val="FFFFFF"/>
              </a:solidFill>
              <a:latin typeface="Tahom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47664" y="55172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 smtClean="0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03648" y="4985530"/>
            <a:ext cx="1512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</a:rPr>
              <a:t>Изменяется по временам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217493" y="5087836"/>
            <a:ext cx="15786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prstClr val="black"/>
                </a:solidFill>
              </a:rPr>
              <a:t>По числам</a:t>
            </a:r>
          </a:p>
        </p:txBody>
      </p:sp>
      <p:sp>
        <p:nvSpPr>
          <p:cNvPr id="18" name="Пятно 2 17"/>
          <p:cNvSpPr/>
          <p:nvPr/>
        </p:nvSpPr>
        <p:spPr>
          <a:xfrm>
            <a:off x="4427984" y="1412776"/>
            <a:ext cx="45719" cy="45719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prstClr val="white"/>
              </a:solidFill>
            </a:endParaRPr>
          </a:p>
        </p:txBody>
      </p:sp>
      <p:sp>
        <p:nvSpPr>
          <p:cNvPr id="20" name="Пятно 2 19"/>
          <p:cNvSpPr/>
          <p:nvPr/>
        </p:nvSpPr>
        <p:spPr>
          <a:xfrm>
            <a:off x="539553" y="3183042"/>
            <a:ext cx="2376262" cy="1398086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mtClean="0">
              <a:solidFill>
                <a:prstClr val="white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26084" y="2276003"/>
            <a:ext cx="18387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В предложении-</a:t>
            </a:r>
          </a:p>
          <a:p>
            <a:r>
              <a:rPr lang="ru-RU" b="1" dirty="0" smtClean="0"/>
              <a:t>сказуемое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832993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-27384"/>
            <a:ext cx="8229600" cy="615354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7966"/>
            <a:ext cx="7200800" cy="5958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347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4800" b="1" dirty="0" smtClean="0"/>
              <a:t>Пословицы и поговорки не дают скучать.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3897736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4800" b="1" smtClean="0">
                <a:solidFill>
                  <a:srgbClr val="FF0000"/>
                </a:solidFill>
              </a:rPr>
              <a:t>Сказка.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2017713"/>
            <a:ext cx="7772400" cy="2779712"/>
          </a:xfrm>
        </p:spPr>
        <p:txBody>
          <a:bodyPr/>
          <a:lstStyle/>
          <a:p>
            <a:pPr eaLnBrk="1" hangingPunct="1"/>
            <a:r>
              <a:rPr lang="ru-RU" sz="4000" b="1" smtClean="0">
                <a:solidFill>
                  <a:srgbClr val="FF0000"/>
                </a:solidFill>
              </a:rPr>
              <a:t>Не</a:t>
            </a:r>
            <a:r>
              <a:rPr lang="ru-RU" sz="4000" b="1" smtClean="0">
                <a:solidFill>
                  <a:schemeClr val="bg2"/>
                </a:solidFill>
              </a:rPr>
              <a:t> люблю.</a:t>
            </a:r>
          </a:p>
          <a:p>
            <a:pPr eaLnBrk="1" hangingPunct="1"/>
            <a:r>
              <a:rPr lang="ru-RU" sz="4000" b="1" smtClean="0">
                <a:solidFill>
                  <a:srgbClr val="FF0000"/>
                </a:solidFill>
              </a:rPr>
              <a:t>Не</a:t>
            </a:r>
            <a:r>
              <a:rPr lang="ru-RU" sz="4000" b="1" smtClean="0">
                <a:solidFill>
                  <a:schemeClr val="bg2"/>
                </a:solidFill>
              </a:rPr>
              <a:t> верю.</a:t>
            </a:r>
          </a:p>
          <a:p>
            <a:pPr eaLnBrk="1" hangingPunct="1"/>
            <a:r>
              <a:rPr lang="ru-RU" sz="4000" b="1" smtClean="0">
                <a:solidFill>
                  <a:srgbClr val="FF0000"/>
                </a:solidFill>
              </a:rPr>
              <a:t>Не</a:t>
            </a:r>
            <a:r>
              <a:rPr lang="ru-RU" sz="4000" b="1" smtClean="0"/>
              <a:t> подходила</a:t>
            </a:r>
            <a:endParaRPr lang="ru-RU" sz="4000" b="1" smtClean="0">
              <a:solidFill>
                <a:schemeClr val="bg2"/>
              </a:solidFill>
            </a:endParaRPr>
          </a:p>
          <a:p>
            <a:pPr eaLnBrk="1" hangingPunct="1"/>
            <a:r>
              <a:rPr lang="ru-RU" sz="4000" b="1" smtClean="0">
                <a:solidFill>
                  <a:srgbClr val="FF0000"/>
                </a:solidFill>
              </a:rPr>
              <a:t>Не</a:t>
            </a:r>
            <a:r>
              <a:rPr lang="ru-RU" sz="4000" b="1" smtClean="0"/>
              <a:t> может</a:t>
            </a:r>
            <a:endParaRPr lang="ru-RU" sz="4000" b="1" smtClean="0">
              <a:solidFill>
                <a:schemeClr val="bg2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 flipV="1">
            <a:off x="2195513" y="6524624"/>
            <a:ext cx="3600450" cy="72728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4000" b="1" dirty="0">
              <a:solidFill>
                <a:srgbClr val="1C1C1C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0" y="6159500"/>
            <a:ext cx="684213" cy="6985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0" y="4437063"/>
            <a:ext cx="684213" cy="6985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171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5843" grpId="0" build="p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74" name="AutoShape 38"/>
          <p:cNvSpPr>
            <a:spLocks noChangeArrowheads="1"/>
          </p:cNvSpPr>
          <p:nvPr/>
        </p:nvSpPr>
        <p:spPr bwMode="auto">
          <a:xfrm rot="510243">
            <a:off x="465138" y="1665288"/>
            <a:ext cx="2663825" cy="1504950"/>
          </a:xfrm>
          <a:prstGeom prst="cloudCallout">
            <a:avLst>
              <a:gd name="adj1" fmla="val -16060"/>
              <a:gd name="adj2" fmla="val 20745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4376" name="AutoShape 40"/>
          <p:cNvSpPr>
            <a:spLocks noChangeArrowheads="1"/>
          </p:cNvSpPr>
          <p:nvPr/>
        </p:nvSpPr>
        <p:spPr bwMode="auto">
          <a:xfrm rot="510243">
            <a:off x="2263775" y="4487863"/>
            <a:ext cx="3024188" cy="1612900"/>
          </a:xfrm>
          <a:prstGeom prst="cloudCallout">
            <a:avLst>
              <a:gd name="adj1" fmla="val -91597"/>
              <a:gd name="adj2" fmla="val 44644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4349" name="AutoShape 13"/>
          <p:cNvSpPr>
            <a:spLocks noChangeArrowheads="1"/>
          </p:cNvSpPr>
          <p:nvPr/>
        </p:nvSpPr>
        <p:spPr bwMode="auto">
          <a:xfrm>
            <a:off x="9685338" y="260350"/>
            <a:ext cx="2951162" cy="1873250"/>
          </a:xfrm>
          <a:prstGeom prst="cloudCallout">
            <a:avLst>
              <a:gd name="adj1" fmla="val -51722"/>
              <a:gd name="adj2" fmla="val 28981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14358" name="Picture 22" descr="j043391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135938" y="0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9" name="Picture 23" descr="j043391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019925" y="981075"/>
            <a:ext cx="100806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0" name="Picture 24" descr="j043391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95963" y="2060575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1" name="Picture 25" descr="j043391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427538" y="2997200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2" name="Picture 26" descr="j043391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276600" y="3860800"/>
            <a:ext cx="100806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3" name="Picture 27" descr="j043391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835150" y="4797425"/>
            <a:ext cx="100806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4" name="Picture 28" descr="j043391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95288" y="5849938"/>
            <a:ext cx="1008062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5" name="Picture 29" descr="j043391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4859607">
            <a:off x="8135938" y="5849938"/>
            <a:ext cx="1008062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6" name="Picture 30" descr="j043391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5049210">
            <a:off x="6732588" y="4941888"/>
            <a:ext cx="1008062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7" name="Picture 31" descr="j043391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4205796">
            <a:off x="5364162" y="3860801"/>
            <a:ext cx="100806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8" name="Picture 32" descr="j043391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4361115">
            <a:off x="4284662" y="2924176"/>
            <a:ext cx="100806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9" name="Picture 33" descr="j043391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4181524">
            <a:off x="2916237" y="2060576"/>
            <a:ext cx="100806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70" name="Picture 34" descr="j043391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4026024">
            <a:off x="1619251" y="1125537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71" name="Picture 35" descr="j04339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4625289">
            <a:off x="323851" y="188912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72" name="AutoShape 36"/>
          <p:cNvSpPr>
            <a:spLocks noChangeArrowheads="1"/>
          </p:cNvSpPr>
          <p:nvPr/>
        </p:nvSpPr>
        <p:spPr bwMode="auto">
          <a:xfrm>
            <a:off x="-2700338" y="4149725"/>
            <a:ext cx="2374900" cy="1800225"/>
          </a:xfrm>
          <a:prstGeom prst="cloudCallout">
            <a:avLst>
              <a:gd name="adj1" fmla="val -67648"/>
              <a:gd name="adj2" fmla="val 31833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4375" name="AutoShape 39"/>
          <p:cNvSpPr>
            <a:spLocks noChangeArrowheads="1"/>
          </p:cNvSpPr>
          <p:nvPr/>
        </p:nvSpPr>
        <p:spPr bwMode="auto">
          <a:xfrm rot="510243">
            <a:off x="3630613" y="230188"/>
            <a:ext cx="2736850" cy="1504950"/>
          </a:xfrm>
          <a:prstGeom prst="cloudCallout">
            <a:avLst>
              <a:gd name="adj1" fmla="val -103481"/>
              <a:gd name="adj2" fmla="val -1704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4377" name="AutoShape 41"/>
          <p:cNvSpPr>
            <a:spLocks noChangeArrowheads="1"/>
          </p:cNvSpPr>
          <p:nvPr/>
        </p:nvSpPr>
        <p:spPr bwMode="auto">
          <a:xfrm rot="510243">
            <a:off x="5797550" y="2738438"/>
            <a:ext cx="2376488" cy="1144587"/>
          </a:xfrm>
          <a:prstGeom prst="cloudCallout">
            <a:avLst>
              <a:gd name="adj1" fmla="val -127273"/>
              <a:gd name="adj2" fmla="val 42097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4350" name="Oval 14"/>
          <p:cNvSpPr>
            <a:spLocks noChangeArrowheads="1"/>
          </p:cNvSpPr>
          <p:nvPr/>
        </p:nvSpPr>
        <p:spPr bwMode="auto">
          <a:xfrm>
            <a:off x="6804025" y="476250"/>
            <a:ext cx="1657350" cy="16557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FFFF66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4351" name="Oval 15"/>
          <p:cNvSpPr>
            <a:spLocks noChangeArrowheads="1"/>
          </p:cNvSpPr>
          <p:nvPr/>
        </p:nvSpPr>
        <p:spPr bwMode="auto">
          <a:xfrm>
            <a:off x="3779838" y="2420938"/>
            <a:ext cx="1728787" cy="1727200"/>
          </a:xfrm>
          <a:prstGeom prst="ellipse">
            <a:avLst/>
          </a:prstGeom>
          <a:gradFill rotWithShape="1">
            <a:gsLst>
              <a:gs pos="0">
                <a:srgbClr val="FF00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14381" name="Picture 45" descr="мед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339388" y="260350"/>
            <a:ext cx="1619250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82" name="Picture 46" descr="ёж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>
            <a:off x="-1981200" y="4149725"/>
            <a:ext cx="1341437" cy="16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84" name="AutoShape 48"/>
          <p:cNvSpPr>
            <a:spLocks noChangeArrowheads="1"/>
          </p:cNvSpPr>
          <p:nvPr/>
        </p:nvSpPr>
        <p:spPr bwMode="auto">
          <a:xfrm>
            <a:off x="2700338" y="2205038"/>
            <a:ext cx="4764087" cy="2876550"/>
          </a:xfrm>
          <a:prstGeom prst="cloudCallout">
            <a:avLst>
              <a:gd name="adj1" fmla="val -95833"/>
              <a:gd name="adj2" fmla="val 23255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14383" name="Picture 47" descr="ёж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 rot="-483351">
            <a:off x="3492500" y="2781300"/>
            <a:ext cx="1341438" cy="16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85" name="Picture 49" descr="мед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363" y="2349500"/>
            <a:ext cx="1955800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86" name="Picture 50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92950" y="6381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93" name="Picture 57" descr="2493def5ff67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 rot="-1167255">
            <a:off x="1747838" y="2579688"/>
            <a:ext cx="2162175" cy="295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94" name="Picture 58" descr="2493def5ff67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-1167255">
            <a:off x="3135313" y="4232275"/>
            <a:ext cx="164465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95" name="Picture 59" descr="2493def5ff67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1368888" flipH="1">
            <a:off x="4059238" y="4233863"/>
            <a:ext cx="1714500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96" name="Picture 60" descr="2493def5ff6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 rot="1491115">
            <a:off x="6048375" y="2660650"/>
            <a:ext cx="2476500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97" name="Picture 61" descr="2493def5ff67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 rot="538294">
            <a:off x="5662613" y="4437063"/>
            <a:ext cx="1265237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98" name="Picture 62" descr="2493def5ff67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 rot="-856815">
            <a:off x="4284663" y="1844675"/>
            <a:ext cx="1265237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Овал 36"/>
          <p:cNvSpPr/>
          <p:nvPr/>
        </p:nvSpPr>
        <p:spPr>
          <a:xfrm>
            <a:off x="0" y="6159500"/>
            <a:ext cx="684213" cy="6985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pic>
        <p:nvPicPr>
          <p:cNvPr id="38" name="Picture 34" descr="j043391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4026024">
            <a:off x="1656571" y="1156511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35" descr="j04339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4625289">
            <a:off x="361171" y="219886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AutoShape 38"/>
          <p:cNvSpPr>
            <a:spLocks noChangeArrowheads="1"/>
          </p:cNvSpPr>
          <p:nvPr/>
        </p:nvSpPr>
        <p:spPr bwMode="auto">
          <a:xfrm rot="510243">
            <a:off x="447691" y="1629189"/>
            <a:ext cx="2663825" cy="1504950"/>
          </a:xfrm>
          <a:prstGeom prst="cloudCallout">
            <a:avLst>
              <a:gd name="adj1" fmla="val -16060"/>
              <a:gd name="adj2" fmla="val 20745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1" name="AutoShape 39"/>
          <p:cNvSpPr>
            <a:spLocks noChangeArrowheads="1"/>
          </p:cNvSpPr>
          <p:nvPr/>
        </p:nvSpPr>
        <p:spPr bwMode="auto">
          <a:xfrm rot="510243">
            <a:off x="3613166" y="194089"/>
            <a:ext cx="2736850" cy="1504950"/>
          </a:xfrm>
          <a:prstGeom prst="cloudCallout">
            <a:avLst>
              <a:gd name="adj1" fmla="val -103481"/>
              <a:gd name="adj2" fmla="val -1704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2" name="Oval 14"/>
          <p:cNvSpPr>
            <a:spLocks noChangeArrowheads="1"/>
          </p:cNvSpPr>
          <p:nvPr/>
        </p:nvSpPr>
        <p:spPr bwMode="auto">
          <a:xfrm>
            <a:off x="6786578" y="440151"/>
            <a:ext cx="1657350" cy="16557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FFFF66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43" name="Picture 47" descr="ёж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 rot="-483351">
            <a:off x="3475053" y="2745201"/>
            <a:ext cx="1341438" cy="16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49" descr="мед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14916" y="2313401"/>
            <a:ext cx="1955800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34" descr="j043391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4026024">
            <a:off x="1639124" y="1120412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35" descr="j043391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4625289">
            <a:off x="343724" y="183787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65526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3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0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500"/>
                            </p:stCondLst>
                            <p:childTnLst>
                              <p:par>
                                <p:cTn id="9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4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43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6500"/>
                            </p:stCondLst>
                            <p:childTnLst>
                              <p:par>
                                <p:cTn id="122" presetID="7" presetClass="path" presetSubtype="0" repeatCount="300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6 L 5E-6 0.54537 L -0.63369 0.54537 L -0.63369 -3.7037E-6 L 5E-6 -3.7037E-6 Z " pathEditMode="relative" rAng="5400000" ptsTypes="FFFFF">
                                      <p:cBhvr>
                                        <p:cTn id="123" dur="20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700" y="27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2500"/>
                            </p:stCondLst>
                            <p:childTnLst>
                              <p:par>
                                <p:cTn id="125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3000"/>
                            </p:stCondLst>
                            <p:childTnLst>
                              <p:par>
                                <p:cTn id="129" presetID="35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0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2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9000"/>
                            </p:stCondLst>
                            <p:childTnLst>
                              <p:par>
                                <p:cTn id="136" presetID="4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7239 0.33587 L -0.17396 -0.06227 C -0.11093 -0.15186 -0.01701 -0.19954 0.08056 -0.19954 C 0.19236 -0.19954 0.28177 -0.15186 0.34479 -0.06227 L 0.64584 0.33587 " pathEditMode="relative" rAng="0" ptsTypes="FffFF">
                                      <p:cBhvr>
                                        <p:cTn id="137" dur="3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0" y="-2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32000"/>
                            </p:stCondLst>
                            <p:childTnLst>
                              <p:par>
                                <p:cTn id="1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0" fill="hold"/>
                                        <p:tgtEl>
                                          <p:spTgt spid="14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0" fill="hold"/>
                                        <p:tgtEl>
                                          <p:spTgt spid="14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37000"/>
                            </p:stCondLst>
                            <p:childTnLst>
                              <p:par>
                                <p:cTn id="1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0" fill="hold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0" fill="hold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0" fill="hold"/>
                                        <p:tgtEl>
                                          <p:spTgt spid="14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0" fill="hold"/>
                                        <p:tgtEl>
                                          <p:spTgt spid="14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42000"/>
                            </p:stCondLst>
                            <p:childTnLst>
                              <p:par>
                                <p:cTn id="157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49 -0.02871 L 0.13264 -0.01667 C 0.15799 -0.01482 0.18681 0.00162 0.21215 0.02778 C 0.2408 0.05741 0.25886 0.08935 0.26615 0.12153 L 0.30417 0.26898 " pathEditMode="relative" rAng="2270933" ptsTypes="FffFF">
                                      <p:cBhvr>
                                        <p:cTn id="158" dur="2000" fill="hold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00" y="10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44000"/>
                            </p:stCondLst>
                            <p:childTnLst>
                              <p:par>
                                <p:cTn id="160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49 0.01065 L -0.03125 0.15347 C -0.04149 0.18333 -0.06441 0.2169 -0.09184 0.24305 C -0.12326 0.27338 -0.15243 0.28842 -0.17812 0.2919 L -0.29635 0.31088 " pathEditMode="relative" rAng="8679121" ptsTypes="FffFF">
                                      <p:cBhvr>
                                        <p:cTn id="161" dur="200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00" y="19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46000"/>
                            </p:stCondLst>
                            <p:childTnLst>
                              <p:par>
                                <p:cTn id="163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38 0.01343 L -0.09878 -0.025 C -0.11875 -0.03264 -0.14028 -0.05324 -0.15885 -0.08078 C -0.18003 -0.11203 -0.19184 -0.1412 -0.19566 -0.16898 L -0.21319 -0.29629 " pathEditMode="relative" rAng="2888534" ptsTypes="FffFF">
                                      <p:cBhvr>
                                        <p:cTn id="164" dur="2000" fill="hold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0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48000"/>
                            </p:stCondLst>
                            <p:childTnLst>
                              <p:par>
                                <p:cTn id="166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96296E-6 L 0.04566 -0.1199 C 0.05521 -0.14652 0.07482 -0.17268 0.09896 -0.19236 C 0.12639 -0.21481 0.15191 -0.22546 0.17361 -0.22477 L 0.27448 -0.22662 " pathEditMode="relative" rAng="-1901190" ptsTypes="FffFF">
                                      <p:cBhvr>
                                        <p:cTn id="167" dur="2000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-15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50000"/>
                            </p:stCondLst>
                            <p:childTnLst>
                              <p:par>
                                <p:cTn id="169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0" dur="2000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2000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52000"/>
                            </p:stCondLst>
                            <p:childTnLst>
                              <p:par>
                                <p:cTn id="174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5" dur="1000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1000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3000"/>
                            </p:stCondLst>
                            <p:childTnLst>
                              <p:par>
                                <p:cTn id="179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0" dur="3000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3000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56000"/>
                            </p:stCondLst>
                            <p:childTnLst>
                              <p:par>
                                <p:cTn id="184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5" dur="3000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3000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59000"/>
                            </p:stCondLst>
                            <p:childTnLst>
                              <p:par>
                                <p:cTn id="1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14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59500"/>
                            </p:stCondLst>
                            <p:childTnLst>
                              <p:par>
                                <p:cTn id="1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14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14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14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60500"/>
                            </p:stCondLst>
                            <p:childTnLst>
                              <p:par>
                                <p:cTn id="203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1000" fill="hold"/>
                                        <p:tgtEl>
                                          <p:spTgt spid="14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1000" fill="hold"/>
                                        <p:tgtEl>
                                          <p:spTgt spid="14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1000" fill="hold"/>
                                        <p:tgtEl>
                                          <p:spTgt spid="14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1000" fill="hold"/>
                                        <p:tgtEl>
                                          <p:spTgt spid="14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1000" fill="hold"/>
                                        <p:tgtEl>
                                          <p:spTgt spid="14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1000" fill="hold"/>
                                        <p:tgtEl>
                                          <p:spTgt spid="14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61500"/>
                            </p:stCondLst>
                            <p:childTnLst>
                              <p:par>
                                <p:cTn id="2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14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14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62000"/>
                            </p:stCondLst>
                            <p:childTnLst>
                              <p:par>
                                <p:cTn id="22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14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14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62500"/>
                            </p:stCondLst>
                            <p:childTnLst>
                              <p:par>
                                <p:cTn id="2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63000"/>
                            </p:stCondLst>
                            <p:childTnLst>
                              <p:par>
                                <p:cTn id="23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63500"/>
                            </p:stCondLst>
                            <p:childTnLst>
                              <p:par>
                                <p:cTn id="2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64000"/>
                            </p:stCondLst>
                            <p:childTnLst>
                              <p:par>
                                <p:cTn id="23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67000"/>
                            </p:stCondLst>
                            <p:childTnLst>
                              <p:par>
                                <p:cTn id="245" presetID="7" presetClass="path" presetSubtype="0" repeatCount="300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6 L 5E-6 0.54537 L -0.63369 0.54537 L -0.63369 -3.7037E-6 L 5E-6 -3.7037E-6 Z " pathEditMode="relative" rAng="5400000" ptsTypes="FFFFF">
                                      <p:cBhvr>
                                        <p:cTn id="24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700" y="27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73000"/>
                            </p:stCondLst>
                            <p:childTnLst>
                              <p:par>
                                <p:cTn id="248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73500"/>
                            </p:stCondLst>
                            <p:childTnLst>
                              <p:par>
                                <p:cTn id="252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49 -0.02871 L 0.13264 -0.01667 C 0.15799 -0.01482 0.18681 0.00162 0.21215 0.02778 C 0.2408 0.05741 0.25886 0.08935 0.26615 0.12153 L 0.30417 0.26898 " pathEditMode="relative" rAng="2270933" ptsTypes="FffFF">
                                      <p:cBhvr>
                                        <p:cTn id="253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00" y="10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75500"/>
                            </p:stCondLst>
                            <p:childTnLst>
                              <p:par>
                                <p:cTn id="255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96296E-6 L 0.04566 -0.1199 C 0.05521 -0.14652 0.07482 -0.17268 0.09896 -0.19236 C 0.12639 -0.21481 0.15191 -0.22546 0.17361 -0.22477 L 0.27448 -0.22662 " pathEditMode="relative" rAng="-1901190" ptsTypes="FffFF">
                                      <p:cBhvr>
                                        <p:cTn id="25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-15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77500"/>
                            </p:stCondLst>
                            <p:childTnLst>
                              <p:par>
                                <p:cTn id="258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9" dur="2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2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79500"/>
                            </p:stCondLst>
                            <p:childTnLst>
                              <p:par>
                                <p:cTn id="263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4" dur="3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5" dur="3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82500"/>
                            </p:stCondLst>
                            <p:childTnLst>
                              <p:par>
                                <p:cTn id="2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83000"/>
                            </p:stCondLst>
                            <p:childTnLst>
                              <p:par>
                                <p:cTn id="27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83500"/>
                            </p:stCondLst>
                            <p:childTnLst>
                              <p:par>
                                <p:cTn id="2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84000"/>
                            </p:stCondLst>
                            <p:childTnLst>
                              <p:par>
                                <p:cTn id="28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8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86"/>
                </p:tgtEl>
              </p:cMediaNode>
            </p:audio>
          </p:childTnLst>
        </p:cTn>
      </p:par>
    </p:tnLst>
    <p:bldLst>
      <p:bldP spid="14374" grpId="0" animBg="1"/>
      <p:bldP spid="14374" grpId="1" animBg="1"/>
      <p:bldP spid="14376" grpId="0" animBg="1"/>
      <p:bldP spid="14376" grpId="1" animBg="1"/>
      <p:bldP spid="14349" grpId="0" animBg="1"/>
      <p:bldP spid="14372" grpId="0" animBg="1"/>
      <p:bldP spid="14375" grpId="0" animBg="1"/>
      <p:bldP spid="14375" grpId="1" animBg="1"/>
      <p:bldP spid="14377" grpId="0" animBg="1"/>
      <p:bldP spid="14377" grpId="1" animBg="1"/>
      <p:bldP spid="14350" grpId="0" animBg="1"/>
      <p:bldP spid="14350" grpId="1" animBg="1"/>
      <p:bldP spid="14350" grpId="2" animBg="1"/>
      <p:bldP spid="14351" grpId="0" animBg="1"/>
      <p:bldP spid="14351" grpId="1" animBg="1"/>
      <p:bldP spid="14384" grpId="0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2" grpId="2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C:\Users\мама\AppData\Local\Microsoft\Windows\Temporary Internet Files\Content.Word\Страница_128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-99392"/>
            <a:ext cx="8640960" cy="50209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68450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C:\Users\мама\AppData\Local\Microsoft\Windows\Temporary Internet Files\Content.Word\Страница_129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6949"/>
            <a:ext cx="6070428" cy="43489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00780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5"/>
          <p:cNvSpPr>
            <a:spLocks noChangeArrowheads="1"/>
          </p:cNvSpPr>
          <p:nvPr/>
        </p:nvSpPr>
        <p:spPr bwMode="auto">
          <a:xfrm>
            <a:off x="179388" y="1628775"/>
            <a:ext cx="8424862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5000" b="1">
                <a:solidFill>
                  <a:srgbClr val="CC0066"/>
                </a:solidFill>
                <a:latin typeface="Times New Roman" pitchFamily="18" charset="0"/>
              </a:rPr>
              <a:t>Не</a:t>
            </a:r>
            <a:r>
              <a:rPr lang="ru-RU" sz="5000" b="1">
                <a:solidFill>
                  <a:srgbClr val="0000FF"/>
                </a:solidFill>
                <a:latin typeface="Times New Roman" pitchFamily="18" charset="0"/>
              </a:rPr>
              <a:t>навидеть –</a:t>
            </a:r>
            <a:r>
              <a:rPr lang="ru-RU" sz="5000" b="1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5000" b="1">
              <a:solidFill>
                <a:srgbClr val="000000"/>
              </a:solidFill>
              <a:latin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5000" b="1">
                <a:solidFill>
                  <a:srgbClr val="CC0066"/>
                </a:solidFill>
                <a:latin typeface="Times New Roman" pitchFamily="18" charset="0"/>
              </a:rPr>
              <a:t>Не</a:t>
            </a:r>
            <a:r>
              <a:rPr lang="ru-RU" sz="5000" b="1">
                <a:solidFill>
                  <a:srgbClr val="0000FF"/>
                </a:solidFill>
                <a:latin typeface="Times New Roman" pitchFamily="18" charset="0"/>
              </a:rPr>
              <a:t>годовать –</a:t>
            </a:r>
            <a:r>
              <a:rPr lang="ru-RU" sz="500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28675" name="Line 8"/>
          <p:cNvSpPr>
            <a:spLocks noChangeShapeType="1"/>
          </p:cNvSpPr>
          <p:nvPr/>
        </p:nvSpPr>
        <p:spPr bwMode="auto">
          <a:xfrm flipH="1">
            <a:off x="2339975" y="1700213"/>
            <a:ext cx="144463" cy="215900"/>
          </a:xfrm>
          <a:prstGeom prst="line">
            <a:avLst/>
          </a:prstGeom>
          <a:noFill/>
          <a:ln w="5715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8676" name="Line 9"/>
          <p:cNvSpPr>
            <a:spLocks noChangeShapeType="1"/>
          </p:cNvSpPr>
          <p:nvPr/>
        </p:nvSpPr>
        <p:spPr bwMode="auto">
          <a:xfrm flipH="1">
            <a:off x="2771775" y="3213100"/>
            <a:ext cx="144463" cy="215900"/>
          </a:xfrm>
          <a:prstGeom prst="line">
            <a:avLst/>
          </a:prstGeom>
          <a:noFill/>
          <a:ln w="5715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250825" y="1844675"/>
            <a:ext cx="867568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sz="3200" b="1">
                <a:solidFill>
                  <a:srgbClr val="000066"/>
                </a:solidFill>
              </a:rPr>
              <a:t>                                  питать ненависть к кому-нибудь, к чему-нибудь. </a:t>
            </a:r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4140200" y="3357563"/>
            <a:ext cx="47879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>
                <a:solidFill>
                  <a:srgbClr val="000066"/>
                </a:solidFill>
              </a:rPr>
              <a:t>испытывать</a:t>
            </a:r>
            <a:r>
              <a:rPr lang="ru-RU" sz="3200">
                <a:solidFill>
                  <a:srgbClr val="000066"/>
                </a:solidFill>
              </a:rPr>
              <a:t>,</a:t>
            </a:r>
          </a:p>
        </p:txBody>
      </p:sp>
      <p:sp>
        <p:nvSpPr>
          <p:cNvPr id="7183" name="Text Box 15"/>
          <p:cNvSpPr txBox="1">
            <a:spLocks noChangeArrowheads="1"/>
          </p:cNvSpPr>
          <p:nvPr/>
        </p:nvSpPr>
        <p:spPr bwMode="auto">
          <a:xfrm>
            <a:off x="250825" y="3860800"/>
            <a:ext cx="81359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>
                <a:solidFill>
                  <a:srgbClr val="000066"/>
                </a:solidFill>
              </a:rPr>
              <a:t>проявлять чувство негодования</a:t>
            </a:r>
            <a:r>
              <a:rPr lang="ru-RU" sz="3200">
                <a:solidFill>
                  <a:srgbClr val="000066"/>
                </a:solidFill>
              </a:rPr>
              <a:t>.</a:t>
            </a:r>
          </a:p>
        </p:txBody>
      </p:sp>
      <p:sp>
        <p:nvSpPr>
          <p:cNvPr id="28680" name="Text Box 16"/>
          <p:cNvSpPr txBox="1">
            <a:spLocks noChangeArrowheads="1"/>
          </p:cNvSpPr>
          <p:nvPr/>
        </p:nvSpPr>
        <p:spPr bwMode="auto">
          <a:xfrm>
            <a:off x="1042988" y="476250"/>
            <a:ext cx="69850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ru-RU" sz="4800" b="1">
                <a:solidFill>
                  <a:srgbClr val="000066"/>
                </a:solidFill>
              </a:rPr>
              <a:t>Из словаря Ожегова:</a:t>
            </a:r>
          </a:p>
        </p:txBody>
      </p:sp>
      <p:sp>
        <p:nvSpPr>
          <p:cNvPr id="10" name="Text Box 17"/>
          <p:cNvSpPr txBox="1">
            <a:spLocks noChangeArrowheads="1"/>
          </p:cNvSpPr>
          <p:nvPr/>
        </p:nvSpPr>
        <p:spPr bwMode="auto">
          <a:xfrm>
            <a:off x="1116013" y="5516563"/>
            <a:ext cx="66246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4000" b="1">
                <a:solidFill>
                  <a:srgbClr val="0000FF"/>
                </a:solidFill>
              </a:rPr>
              <a:t>СЛОВА-ИСКЛЮЧЕНИЯ</a:t>
            </a:r>
          </a:p>
        </p:txBody>
      </p:sp>
      <p:sp>
        <p:nvSpPr>
          <p:cNvPr id="11" name="Овал 10"/>
          <p:cNvSpPr/>
          <p:nvPr/>
        </p:nvSpPr>
        <p:spPr>
          <a:xfrm>
            <a:off x="0" y="6159500"/>
            <a:ext cx="684213" cy="6985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34216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1" grpId="0"/>
      <p:bldP spid="7182" grpId="0"/>
      <p:bldP spid="7183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0"/>
            <a:ext cx="8785225" cy="1054100"/>
          </a:xfrm>
        </p:spPr>
        <p:txBody>
          <a:bodyPr/>
          <a:lstStyle/>
          <a:p>
            <a:r>
              <a:rPr lang="ru-RU" b="1" smtClean="0"/>
              <a:t>Вставь в текст частицу </a:t>
            </a:r>
            <a:r>
              <a:rPr lang="ru-RU" b="1" i="1" smtClean="0">
                <a:solidFill>
                  <a:srgbClr val="800000"/>
                </a:solidFill>
              </a:rPr>
              <a:t>НЕ</a:t>
            </a:r>
            <a:r>
              <a:rPr lang="ru-RU" b="1" smtClean="0"/>
              <a:t>.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412875"/>
            <a:ext cx="8820150" cy="3384550"/>
          </a:xfrm>
        </p:spPr>
        <p:txBody>
          <a:bodyPr/>
          <a:lstStyle/>
          <a:p>
            <a:pPr indent="11113">
              <a:buFont typeface="Wingdings" pitchFamily="2" charset="2"/>
              <a:buNone/>
            </a:pPr>
            <a:r>
              <a:rPr lang="ru-RU" sz="4000" smtClean="0"/>
              <a:t>     Береги книгу!    ...бери её грязными руками и  ...  клади на грязный стол.  ... перегибай книгу и ...  загибай у неё листов.  Если ты ...  взял книгу в библиотеке, то  ... забудь вернуть её в срок. 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4859338" y="1412875"/>
            <a:ext cx="936625" cy="7016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sz="4000" b="1">
                <a:solidFill>
                  <a:srgbClr val="800000"/>
                </a:solidFill>
              </a:rPr>
              <a:t>Не</a:t>
            </a:r>
          </a:p>
        </p:txBody>
      </p:sp>
      <p:sp>
        <p:nvSpPr>
          <p:cNvPr id="23565" name="Text Box 13"/>
          <p:cNvSpPr txBox="1">
            <a:spLocks noChangeArrowheads="1"/>
          </p:cNvSpPr>
          <p:nvPr/>
        </p:nvSpPr>
        <p:spPr bwMode="auto">
          <a:xfrm>
            <a:off x="5364163" y="2060575"/>
            <a:ext cx="936625" cy="7016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sz="4000" b="1">
                <a:solidFill>
                  <a:srgbClr val="800000"/>
                </a:solidFill>
              </a:rPr>
              <a:t>не</a:t>
            </a:r>
          </a:p>
        </p:txBody>
      </p:sp>
      <p:sp>
        <p:nvSpPr>
          <p:cNvPr id="23566" name="Text Box 14"/>
          <p:cNvSpPr txBox="1">
            <a:spLocks noChangeArrowheads="1"/>
          </p:cNvSpPr>
          <p:nvPr/>
        </p:nvSpPr>
        <p:spPr bwMode="auto">
          <a:xfrm>
            <a:off x="3995738" y="2636838"/>
            <a:ext cx="936625" cy="64135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sz="3600" b="1">
                <a:solidFill>
                  <a:srgbClr val="800000"/>
                </a:solidFill>
              </a:rPr>
              <a:t>Не</a:t>
            </a:r>
          </a:p>
        </p:txBody>
      </p:sp>
      <p:sp>
        <p:nvSpPr>
          <p:cNvPr id="23567" name="Text Box 15"/>
          <p:cNvSpPr txBox="1">
            <a:spLocks noChangeArrowheads="1"/>
          </p:cNvSpPr>
          <p:nvPr/>
        </p:nvSpPr>
        <p:spPr bwMode="auto">
          <a:xfrm>
            <a:off x="1116013" y="3213100"/>
            <a:ext cx="865187" cy="7016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sz="4000" b="1">
                <a:solidFill>
                  <a:srgbClr val="800000"/>
                </a:solidFill>
              </a:rPr>
              <a:t>не</a:t>
            </a:r>
          </a:p>
        </p:txBody>
      </p:sp>
      <p:sp>
        <p:nvSpPr>
          <p:cNvPr id="23569" name="Text Box 17"/>
          <p:cNvSpPr txBox="1">
            <a:spLocks noChangeArrowheads="1"/>
          </p:cNvSpPr>
          <p:nvPr/>
        </p:nvSpPr>
        <p:spPr bwMode="auto">
          <a:xfrm>
            <a:off x="323850" y="4508500"/>
            <a:ext cx="865188" cy="7016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sz="4000" b="1" dirty="0">
                <a:solidFill>
                  <a:srgbClr val="800000"/>
                </a:solidFill>
              </a:rPr>
              <a:t>не</a:t>
            </a:r>
          </a:p>
        </p:txBody>
      </p:sp>
      <p:pic>
        <p:nvPicPr>
          <p:cNvPr id="32777" name="Picture 3" descr="G:\Анимации\Книжка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04025" y="5013325"/>
            <a:ext cx="1935163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Овал 10"/>
          <p:cNvSpPr/>
          <p:nvPr/>
        </p:nvSpPr>
        <p:spPr>
          <a:xfrm>
            <a:off x="0" y="6159500"/>
            <a:ext cx="684213" cy="6985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64078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nimBg="1"/>
      <p:bldP spid="23565" grpId="0" animBg="1"/>
      <p:bldP spid="23566" grpId="0" animBg="1"/>
      <p:bldP spid="23567" grpId="0" animBg="1"/>
      <p:bldP spid="2356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D:\мама_рабочий_стол\КАРТИНКИ\108954973_getImage__47_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66016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980728"/>
            <a:ext cx="7839472" cy="5151785"/>
          </a:xfrm>
        </p:spPr>
        <p:txBody>
          <a:bodyPr/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Составьте правила поведения в школе  для первоклассников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endParaRPr lang="ru-RU" sz="16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/>
                <a:ea typeface="Times New Roman"/>
                <a:cs typeface="Times New Roman"/>
              </a:rPr>
              <a:t>…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 опаздывать на урок.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/>
                <a:ea typeface="Times New Roman"/>
                <a:cs typeface="Times New Roman"/>
              </a:rPr>
              <a:t>…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 разговаривать на уроке.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/>
                <a:ea typeface="Times New Roman"/>
                <a:cs typeface="Times New Roman"/>
              </a:rPr>
              <a:t>…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 мешать своему соседу по парте.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/>
                <a:ea typeface="Times New Roman"/>
                <a:cs typeface="Times New Roman"/>
              </a:rPr>
              <a:t>…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рисовать на партах.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r>
              <a:rPr lang="ru-RU" b="1" dirty="0" smtClean="0">
                <a:latin typeface="Times New Roman"/>
                <a:ea typeface="Times New Roman"/>
              </a:rPr>
              <a:t>… </a:t>
            </a:r>
            <a:r>
              <a:rPr lang="ru-RU" dirty="0" smtClean="0">
                <a:latin typeface="Times New Roman"/>
                <a:ea typeface="Times New Roman"/>
              </a:rPr>
              <a:t>слушать </a:t>
            </a:r>
            <a:r>
              <a:rPr lang="ru-RU" dirty="0">
                <a:latin typeface="Times New Roman"/>
                <a:ea typeface="Times New Roman"/>
              </a:rPr>
              <a:t>учителя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2533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332656"/>
            <a:ext cx="7484368" cy="4186808"/>
          </a:xfrm>
        </p:spPr>
        <p:txBody>
          <a:bodyPr/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Составьте памятку о том, как избавиться от вредных привычек. Вставьте, где надо, частицу не и дополните своими советами.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Девочек __ дёргать за косички.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__ драться на переменах.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На уроках __ говорить с соседом.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__ приходить вовремя на занятия.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…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…</a:t>
            </a:r>
            <a:endParaRPr lang="ru-RU" sz="16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77486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2771800" y="2446104"/>
            <a:ext cx="2808312" cy="16092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3300"/>
                </a:solidFill>
              </a:rPr>
              <a:t>Глагол</a:t>
            </a:r>
          </a:p>
        </p:txBody>
      </p:sp>
      <p:sp>
        <p:nvSpPr>
          <p:cNvPr id="6" name="Овал 5"/>
          <p:cNvSpPr/>
          <p:nvPr/>
        </p:nvSpPr>
        <p:spPr>
          <a:xfrm rot="2945882">
            <a:off x="6559654" y="1019251"/>
            <a:ext cx="1800200" cy="290050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FFFFFF"/>
                </a:solidFill>
              </a:rPr>
              <a:t>С частицей НЕ пишется отдельно</a:t>
            </a:r>
          </a:p>
        </p:txBody>
      </p:sp>
      <p:sp>
        <p:nvSpPr>
          <p:cNvPr id="7" name="Овал 6"/>
          <p:cNvSpPr/>
          <p:nvPr/>
        </p:nvSpPr>
        <p:spPr>
          <a:xfrm rot="1237252">
            <a:off x="4775955" y="693766"/>
            <a:ext cx="2336891" cy="157315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FFFFFF"/>
                </a:solidFill>
              </a:rPr>
              <a:t>Самостоятельная часть речи</a:t>
            </a:r>
          </a:p>
        </p:txBody>
      </p:sp>
      <p:sp>
        <p:nvSpPr>
          <p:cNvPr id="8" name="Овал 7"/>
          <p:cNvSpPr/>
          <p:nvPr/>
        </p:nvSpPr>
        <p:spPr>
          <a:xfrm rot="20981554">
            <a:off x="2555776" y="598984"/>
            <a:ext cx="2088232" cy="14401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FFFFFF"/>
                </a:solidFill>
              </a:rPr>
              <a:t>Обозначает действие предмета</a:t>
            </a:r>
          </a:p>
        </p:txBody>
      </p:sp>
      <p:sp>
        <p:nvSpPr>
          <p:cNvPr id="9" name="Овал 8"/>
          <p:cNvSpPr/>
          <p:nvPr/>
        </p:nvSpPr>
        <p:spPr>
          <a:xfrm rot="18902272">
            <a:off x="110262" y="995193"/>
            <a:ext cx="2285814" cy="177790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FFFFFF"/>
                </a:solidFill>
              </a:rPr>
              <a:t>Отвечает на </a:t>
            </a:r>
            <a:r>
              <a:rPr lang="ru-RU" dirty="0" err="1">
                <a:solidFill>
                  <a:srgbClr val="FFFFFF"/>
                </a:solidFill>
              </a:rPr>
              <a:t>вопрсы</a:t>
            </a:r>
            <a:r>
              <a:rPr lang="ru-RU" dirty="0">
                <a:solidFill>
                  <a:srgbClr val="FFFFFF"/>
                </a:solidFill>
              </a:rPr>
              <a:t> что делает? Что делал? Что будет делать?</a:t>
            </a:r>
          </a:p>
        </p:txBody>
      </p:sp>
      <p:sp>
        <p:nvSpPr>
          <p:cNvPr id="10" name="Овал 9"/>
          <p:cNvSpPr/>
          <p:nvPr/>
        </p:nvSpPr>
        <p:spPr>
          <a:xfrm rot="17952821">
            <a:off x="144115" y="2954090"/>
            <a:ext cx="2069777" cy="154423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FFFFFF"/>
                </a:solidFill>
              </a:rPr>
              <a:t>Изменяется по временам</a:t>
            </a:r>
          </a:p>
        </p:txBody>
      </p:sp>
      <p:sp>
        <p:nvSpPr>
          <p:cNvPr id="11" name="Овал 10"/>
          <p:cNvSpPr/>
          <p:nvPr/>
        </p:nvSpPr>
        <p:spPr>
          <a:xfrm>
            <a:off x="1043608" y="4365104"/>
            <a:ext cx="2160240" cy="13807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FFFFFF"/>
                </a:solidFill>
              </a:rPr>
              <a:t>По числам</a:t>
            </a:r>
          </a:p>
        </p:txBody>
      </p:sp>
      <p:sp>
        <p:nvSpPr>
          <p:cNvPr id="12" name="Овал 11"/>
          <p:cNvSpPr/>
          <p:nvPr/>
        </p:nvSpPr>
        <p:spPr>
          <a:xfrm>
            <a:off x="3203848" y="4365104"/>
            <a:ext cx="2736304" cy="18722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FFFFFF"/>
                </a:solidFill>
              </a:rPr>
              <a:t>Не употребляется с предлогами</a:t>
            </a:r>
          </a:p>
        </p:txBody>
      </p:sp>
      <p:sp>
        <p:nvSpPr>
          <p:cNvPr id="13" name="Овал 12"/>
          <p:cNvSpPr/>
          <p:nvPr/>
        </p:nvSpPr>
        <p:spPr>
          <a:xfrm>
            <a:off x="5944400" y="5060469"/>
            <a:ext cx="2039652" cy="1847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5944400" y="3260269"/>
            <a:ext cx="3116155" cy="1800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FFFF"/>
                </a:solidFill>
              </a:rPr>
              <a:t>Негодовать, ненавидеть, невзлюбить, недомогать-исключения</a:t>
            </a:r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2170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ятно 2 3"/>
          <p:cNvSpPr/>
          <p:nvPr/>
        </p:nvSpPr>
        <p:spPr>
          <a:xfrm>
            <a:off x="1907704" y="73685"/>
            <a:ext cx="2952328" cy="180020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Действие предмета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437112"/>
            <a:ext cx="2376263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88641"/>
            <a:ext cx="2777580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70874"/>
            <a:ext cx="2520280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1471" y="4122441"/>
            <a:ext cx="2520280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8862" y="4309948"/>
            <a:ext cx="2448272" cy="1997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1751" y="1873884"/>
            <a:ext cx="2902249" cy="2131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348880"/>
            <a:ext cx="2520280" cy="1226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95936" y="2608059"/>
            <a:ext cx="15917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prstClr val="black"/>
                </a:solidFill>
              </a:rPr>
              <a:t>Глагол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96136" y="735088"/>
            <a:ext cx="192681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Что делал ?</a:t>
            </a:r>
          </a:p>
          <a:p>
            <a:r>
              <a:rPr lang="ru-RU" dirty="0" smtClean="0">
                <a:solidFill>
                  <a:prstClr val="black"/>
                </a:solidFill>
              </a:rPr>
              <a:t>Что делает ?</a:t>
            </a:r>
          </a:p>
          <a:p>
            <a:r>
              <a:rPr lang="ru-RU" dirty="0" smtClean="0">
                <a:solidFill>
                  <a:prstClr val="black"/>
                </a:solidFill>
              </a:rPr>
              <a:t>что будет делать?</a:t>
            </a:r>
          </a:p>
        </p:txBody>
      </p:sp>
      <p:sp>
        <p:nvSpPr>
          <p:cNvPr id="7" name="TextBox 6"/>
          <p:cNvSpPr txBox="1"/>
          <p:nvPr/>
        </p:nvSpPr>
        <p:spPr>
          <a:xfrm rot="21198222">
            <a:off x="1043609" y="2283373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Сказуемое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608862" y="2564904"/>
            <a:ext cx="17075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FF"/>
                </a:solidFill>
                <a:latin typeface="Tahoma"/>
              </a:rPr>
              <a:t>Самостоятельная часть речи</a:t>
            </a:r>
            <a:endParaRPr lang="ru-RU" dirty="0">
              <a:solidFill>
                <a:srgbClr val="FFFFFF"/>
              </a:solidFill>
              <a:latin typeface="Tahom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47664" y="55172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 smtClean="0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03648" y="4985530"/>
            <a:ext cx="1512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Изменяется по временам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211960" y="5166557"/>
            <a:ext cx="15786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По числам</a:t>
            </a:r>
          </a:p>
        </p:txBody>
      </p:sp>
      <p:sp>
        <p:nvSpPr>
          <p:cNvPr id="18" name="Пятно 2 17"/>
          <p:cNvSpPr/>
          <p:nvPr/>
        </p:nvSpPr>
        <p:spPr>
          <a:xfrm>
            <a:off x="4427984" y="1412776"/>
            <a:ext cx="45719" cy="45719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prstClr val="white"/>
              </a:solidFill>
            </a:endParaRPr>
          </a:p>
        </p:txBody>
      </p:sp>
      <p:sp>
        <p:nvSpPr>
          <p:cNvPr id="20" name="Пятно 2 19"/>
          <p:cNvSpPr/>
          <p:nvPr/>
        </p:nvSpPr>
        <p:spPr>
          <a:xfrm>
            <a:off x="539553" y="3183042"/>
            <a:ext cx="2376262" cy="1398086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mtClean="0">
              <a:solidFill>
                <a:prstClr val="white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058074" y="5028057"/>
            <a:ext cx="15498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С  не пишется</a:t>
            </a:r>
          </a:p>
          <a:p>
            <a:r>
              <a:rPr lang="ru-RU" b="1" dirty="0" smtClean="0"/>
              <a:t> раздельно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832993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333375"/>
            <a:ext cx="8229600" cy="1143000"/>
          </a:xfrm>
        </p:spPr>
        <p:txBody>
          <a:bodyPr/>
          <a:lstStyle/>
          <a:p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196752"/>
            <a:ext cx="8229600" cy="5184998"/>
          </a:xfrm>
        </p:spPr>
        <p:txBody>
          <a:bodyPr/>
          <a:lstStyle/>
          <a:p>
            <a:pPr marL="0" lvl="0" indent="0">
              <a:spcBef>
                <a:spcPct val="0"/>
              </a:spcBef>
              <a:buNone/>
            </a:pPr>
            <a:r>
              <a:rPr lang="ru-RU" sz="6000" b="1" kern="1200" dirty="0" smtClean="0">
                <a:solidFill>
                  <a:srgbClr val="000000"/>
                </a:solidFill>
                <a:latin typeface="Calibri" pitchFamily="34" charset="0"/>
              </a:rPr>
              <a:t>- </a:t>
            </a:r>
            <a:r>
              <a:rPr lang="ru-RU" sz="6000" b="1" kern="1200" dirty="0">
                <a:solidFill>
                  <a:srgbClr val="000000"/>
                </a:solidFill>
                <a:latin typeface="Calibri" pitchFamily="34" charset="0"/>
              </a:rPr>
              <a:t>Мне было трудно …</a:t>
            </a:r>
          </a:p>
          <a:p>
            <a:pPr marL="0" lvl="0" indent="0">
              <a:spcBef>
                <a:spcPct val="0"/>
              </a:spcBef>
              <a:buNone/>
            </a:pPr>
            <a:r>
              <a:rPr lang="ru-RU" sz="6000" b="1" kern="1200" dirty="0">
                <a:solidFill>
                  <a:srgbClr val="00B050"/>
                </a:solidFill>
                <a:latin typeface="Calibri" pitchFamily="34" charset="0"/>
              </a:rPr>
              <a:t>- Я сомневался…</a:t>
            </a:r>
          </a:p>
          <a:p>
            <a:pPr marL="0" lvl="0" indent="0">
              <a:spcBef>
                <a:spcPct val="0"/>
              </a:spcBef>
              <a:buNone/>
            </a:pPr>
            <a:r>
              <a:rPr lang="ru-RU" sz="6000" b="1" kern="1200" dirty="0">
                <a:solidFill>
                  <a:srgbClr val="990099"/>
                </a:solidFill>
                <a:latin typeface="Calibri" pitchFamily="34" charset="0"/>
              </a:rPr>
              <a:t>- Мне понравилось…</a:t>
            </a:r>
          </a:p>
          <a:p>
            <a:pPr marL="0" lvl="0" indent="0">
              <a:spcBef>
                <a:spcPct val="0"/>
              </a:spcBef>
              <a:buNone/>
            </a:pPr>
            <a:r>
              <a:rPr lang="ru-RU" sz="6000" b="1" kern="1200" dirty="0">
                <a:solidFill>
                  <a:srgbClr val="FF0000"/>
                </a:solidFill>
                <a:latin typeface="Calibri" pitchFamily="34" charset="0"/>
              </a:rPr>
              <a:t>- Я доволен …</a:t>
            </a:r>
          </a:p>
        </p:txBody>
      </p:sp>
    </p:spTree>
    <p:extLst>
      <p:ext uri="{BB962C8B-B14F-4D97-AF65-F5344CB8AC3E}">
        <p14:creationId xmlns:p14="http://schemas.microsoft.com/office/powerpoint/2010/main" val="2293120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179512" y="188640"/>
            <a:ext cx="8784976" cy="6480720"/>
          </a:xfrm>
          <a:prstGeom prst="frame">
            <a:avLst>
              <a:gd name="adj1" fmla="val 1764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15816" y="1916832"/>
            <a:ext cx="3024336" cy="25545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 отлично справились со всеми заданиями!</a:t>
            </a:r>
            <a:endParaRPr lang="ru-RU" sz="4000" b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228184" y="620688"/>
            <a:ext cx="233127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Молодцы!</a:t>
            </a:r>
          </a:p>
          <a:p>
            <a:r>
              <a:rPr lang="ru-RU" sz="3600" b="1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Всем «5»</a:t>
            </a:r>
            <a:r>
              <a:rPr lang="ru-RU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4725144"/>
            <a:ext cx="1962845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Желаю </a:t>
            </a:r>
          </a:p>
          <a:p>
            <a:r>
              <a:rPr lang="ru-RU" sz="36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вам  </a:t>
            </a:r>
          </a:p>
          <a:p>
            <a:r>
              <a:rPr lang="ru-RU" sz="36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успехов!</a:t>
            </a:r>
            <a:r>
              <a:rPr lang="ru-RU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443922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ама_рабочий_стол\КАРТИНКИ\735372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4664"/>
            <a:ext cx="4860032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499992" y="2208512"/>
            <a:ext cx="374673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solidFill>
                  <a:srgbClr val="FF3300"/>
                </a:solidFill>
              </a:rPr>
              <a:t>    </a:t>
            </a:r>
            <a:r>
              <a:rPr lang="ru-RU" sz="6000" b="1" dirty="0" err="1" smtClean="0">
                <a:solidFill>
                  <a:srgbClr val="FF3300"/>
                </a:solidFill>
              </a:rPr>
              <a:t>тедуб</a:t>
            </a:r>
            <a:r>
              <a:rPr lang="ru-RU" sz="6000" b="1" dirty="0" smtClean="0">
                <a:solidFill>
                  <a:srgbClr val="FF3300"/>
                </a:solidFill>
              </a:rPr>
              <a:t> </a:t>
            </a:r>
            <a:r>
              <a:rPr lang="ru-RU" sz="6000" b="1" dirty="0" err="1">
                <a:solidFill>
                  <a:srgbClr val="FF3300"/>
                </a:solidFill>
              </a:rPr>
              <a:t>ен</a:t>
            </a:r>
            <a:endParaRPr lang="ru-RU" sz="6000" b="1" dirty="0">
              <a:solidFill>
                <a:srgbClr val="FF3300"/>
              </a:solidFill>
            </a:endParaRPr>
          </a:p>
        </p:txBody>
      </p:sp>
      <p:pic>
        <p:nvPicPr>
          <p:cNvPr id="1028" name="Picture 4" descr="bab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429000"/>
            <a:ext cx="3096344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6276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404664"/>
            <a:ext cx="5257800" cy="5970736"/>
          </a:xfrm>
        </p:spPr>
        <p:txBody>
          <a:bodyPr>
            <a:normAutofit fontScale="90000"/>
          </a:bodyPr>
          <a:lstStyle/>
          <a:p>
            <a:pPr lvl="0" defTabSz="914400">
              <a:lnSpc>
                <a:spcPct val="100000"/>
              </a:lnSpc>
              <a:spcBef>
                <a:spcPts val="0"/>
              </a:spcBef>
            </a:pPr>
            <a:r>
              <a:rPr lang="ru-RU" sz="3100" b="1" dirty="0" smtClean="0">
                <a:solidFill>
                  <a:srgbClr val="23199F"/>
                </a:solidFill>
                <a:latin typeface="Times New Roman"/>
                <a:ea typeface="Times New Roman"/>
                <a:cs typeface="+mn-cs"/>
              </a:rPr>
              <a:t>Говорили, </a:t>
            </a:r>
            <a:r>
              <a:rPr lang="ru-RU" sz="3100" b="1" dirty="0">
                <a:solidFill>
                  <a:srgbClr val="23199F"/>
                </a:solidFill>
                <a:latin typeface="Times New Roman"/>
                <a:ea typeface="Times New Roman"/>
                <a:cs typeface="+mn-cs"/>
              </a:rPr>
              <a:t>что на Гурия «зима приезжает на пегой кобыле и разгоняет всех нечистых</a:t>
            </a:r>
            <a:r>
              <a:rPr lang="ru-RU" sz="3100" b="1" dirty="0" smtClean="0">
                <a:solidFill>
                  <a:srgbClr val="23199F"/>
                </a:solidFill>
                <a:latin typeface="Times New Roman"/>
                <a:ea typeface="Times New Roman"/>
                <a:cs typeface="+mn-cs"/>
              </a:rPr>
              <a:t>».</a:t>
            </a:r>
            <a:br>
              <a:rPr lang="ru-RU" sz="3100" b="1" dirty="0" smtClean="0">
                <a:solidFill>
                  <a:srgbClr val="23199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3100" b="1" dirty="0" smtClean="0">
                <a:solidFill>
                  <a:srgbClr val="23199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3100" b="1" dirty="0" smtClean="0">
                <a:solidFill>
                  <a:srgbClr val="23199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3100" b="1" dirty="0">
                <a:solidFill>
                  <a:srgbClr val="23199F"/>
                </a:solidFill>
                <a:latin typeface="Times New Roman"/>
                <a:ea typeface="Times New Roman"/>
                <a:cs typeface="+mn-cs"/>
              </a:rPr>
              <a:t>«Гурьян без лошади, что зима без января</a:t>
            </a:r>
            <a:r>
              <a:rPr lang="ru-RU" sz="3100" b="1" dirty="0" smtClean="0">
                <a:solidFill>
                  <a:srgbClr val="23199F"/>
                </a:solidFill>
                <a:latin typeface="Times New Roman"/>
                <a:ea typeface="Times New Roman"/>
                <a:cs typeface="+mn-cs"/>
              </a:rPr>
              <a:t>».</a:t>
            </a:r>
            <a:br>
              <a:rPr lang="ru-RU" sz="3100" b="1" dirty="0" smtClean="0">
                <a:solidFill>
                  <a:srgbClr val="23199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3100" b="1" dirty="0">
                <a:solidFill>
                  <a:srgbClr val="23199F"/>
                </a:solidFill>
                <a:latin typeface="Times New Roman"/>
                <a:ea typeface="Times New Roman"/>
                <a:cs typeface="+mn-cs"/>
              </a:rPr>
              <a:t>«Коли кони на Гурия ржут — это к добру». </a:t>
            </a:r>
            <a:r>
              <a:rPr lang="ru-RU" sz="3100" b="1" dirty="0" smtClean="0">
                <a:solidFill>
                  <a:srgbClr val="23199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3100" b="1" dirty="0" smtClean="0">
                <a:solidFill>
                  <a:srgbClr val="23199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3100" b="1" dirty="0">
                <a:solidFill>
                  <a:srgbClr val="23199F"/>
                </a:solidFill>
                <a:latin typeface="Times New Roman"/>
                <a:ea typeface="Times New Roman"/>
                <a:cs typeface="+mn-cs"/>
              </a:rPr>
              <a:t>Говорили, что если на Гурия ляжет снег, то пролежит до половодья.</a:t>
            </a:r>
            <a:r>
              <a:rPr lang="ru-RU" sz="3100" dirty="0">
                <a:solidFill>
                  <a:srgbClr val="23199F"/>
                </a:solidFill>
                <a:ea typeface="+mn-ea"/>
                <a:cs typeface="+mn-cs"/>
              </a:rPr>
              <a:t/>
            </a:r>
            <a:br>
              <a:rPr lang="ru-RU" sz="3100" dirty="0">
                <a:solidFill>
                  <a:srgbClr val="23199F"/>
                </a:solidFill>
                <a:ea typeface="+mn-ea"/>
                <a:cs typeface="+mn-cs"/>
              </a:rPr>
            </a:br>
            <a:r>
              <a:rPr lang="ru-RU" sz="3100" dirty="0">
                <a:solidFill>
                  <a:srgbClr val="374C81"/>
                </a:solidFill>
                <a:ea typeface="+mn-ea"/>
                <a:cs typeface="+mn-cs"/>
              </a:rPr>
              <a:t/>
            </a:r>
            <a:br>
              <a:rPr lang="ru-RU" sz="3100" dirty="0">
                <a:solidFill>
                  <a:srgbClr val="374C81"/>
                </a:solidFill>
                <a:ea typeface="+mn-ea"/>
                <a:cs typeface="+mn-cs"/>
              </a:rPr>
            </a:br>
            <a:r>
              <a:rPr lang="ru-RU" sz="1800" dirty="0">
                <a:solidFill>
                  <a:srgbClr val="374C81"/>
                </a:solidFill>
                <a:ea typeface="+mn-ea"/>
                <a:cs typeface="+mn-cs"/>
              </a:rPr>
              <a:t/>
            </a:r>
            <a:br>
              <a:rPr lang="ru-RU" sz="1800" dirty="0">
                <a:solidFill>
                  <a:srgbClr val="374C81"/>
                </a:solidFill>
                <a:ea typeface="+mn-ea"/>
                <a:cs typeface="+mn-cs"/>
              </a:rPr>
            </a:br>
            <a:endParaRPr lang="ru-RU" sz="1800" dirty="0">
              <a:solidFill>
                <a:srgbClr val="374C81"/>
              </a:solidFill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4271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412776"/>
            <a:ext cx="7903790" cy="4764187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 smtClean="0">
                <a:latin typeface="Arial Black" pitchFamily="34" charset="0"/>
              </a:rPr>
              <a:t>Григорий                   Гурий</a:t>
            </a:r>
          </a:p>
          <a:p>
            <a:pPr marL="0" indent="0">
              <a:buNone/>
            </a:pPr>
            <a:r>
              <a:rPr lang="ru-RU" sz="3600" dirty="0" smtClean="0">
                <a:latin typeface="Arial Black" pitchFamily="34" charset="0"/>
              </a:rPr>
              <a:t>Дмитрий                    Никита</a:t>
            </a:r>
          </a:p>
          <a:p>
            <a:pPr marL="0" indent="0">
              <a:buNone/>
            </a:pPr>
            <a:r>
              <a:rPr lang="ru-RU" sz="3600" dirty="0" smtClean="0">
                <a:latin typeface="Arial Black" pitchFamily="34" charset="0"/>
              </a:rPr>
              <a:t>Николай                    Пётр</a:t>
            </a:r>
          </a:p>
          <a:p>
            <a:pPr marL="0" indent="0">
              <a:buNone/>
            </a:pPr>
            <a:r>
              <a:rPr lang="ru-RU" sz="3600" dirty="0" smtClean="0">
                <a:latin typeface="Arial Black" pitchFamily="34" charset="0"/>
              </a:rPr>
              <a:t>Самсон                      Филипп</a:t>
            </a:r>
            <a:endParaRPr lang="ru-RU" sz="36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871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971550" y="404813"/>
            <a:ext cx="7345363" cy="2087562"/>
          </a:xfrm>
        </p:spPr>
        <p:txBody>
          <a:bodyPr/>
          <a:lstStyle/>
          <a:p>
            <a:pPr algn="ctr" eaLnBrk="1" hangingPunct="1"/>
            <a:r>
              <a:rPr lang="ru-RU" sz="9600" b="1" dirty="0" smtClean="0">
                <a:solidFill>
                  <a:schemeClr val="hlink"/>
                </a:solidFill>
                <a:latin typeface="Bookman Old Style" pitchFamily="18" charset="0"/>
              </a:rPr>
              <a:t>ГЛАГОЛ</a:t>
            </a:r>
          </a:p>
        </p:txBody>
      </p:sp>
      <p:sp>
        <p:nvSpPr>
          <p:cNvPr id="7171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323850" y="3357563"/>
            <a:ext cx="8569325" cy="31670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4000" i="1" smtClean="0"/>
              <a:t>«Глагол – самая огнедышащая, самая живая часть речи. </a:t>
            </a:r>
          </a:p>
          <a:p>
            <a:pPr eaLnBrk="1" hangingPunct="1">
              <a:lnSpc>
                <a:spcPct val="90000"/>
              </a:lnSpc>
            </a:pPr>
            <a:r>
              <a:rPr lang="ru-RU" sz="4000" i="1" smtClean="0"/>
              <a:t>В глаголе струится самая алая, самая свежая кровь языка.»</a:t>
            </a:r>
          </a:p>
          <a:p>
            <a:pPr algn="r" eaLnBrk="1" hangingPunct="1">
              <a:lnSpc>
                <a:spcPct val="90000"/>
              </a:lnSpc>
            </a:pPr>
            <a:r>
              <a:rPr lang="ru-RU" sz="4400" i="1" smtClean="0"/>
              <a:t>А. Югов</a:t>
            </a:r>
          </a:p>
        </p:txBody>
      </p:sp>
    </p:spTree>
    <p:extLst>
      <p:ext uri="{BB962C8B-B14F-4D97-AF65-F5344CB8AC3E}">
        <p14:creationId xmlns:p14="http://schemas.microsoft.com/office/powerpoint/2010/main" val="41160781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2700338" y="260350"/>
            <a:ext cx="5976937" cy="1600200"/>
          </a:xfrm>
        </p:spPr>
        <p:txBody>
          <a:bodyPr/>
          <a:lstStyle/>
          <a:p>
            <a:pPr eaLnBrk="1" hangingPunct="1"/>
            <a:r>
              <a:rPr lang="ru-RU" sz="5400" b="1" smtClean="0">
                <a:solidFill>
                  <a:schemeClr val="tx1"/>
                </a:solidFill>
                <a:latin typeface="Comic Sans MS" pitchFamily="66" charset="0"/>
              </a:rPr>
              <a:t>Что такое глагол?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2133600"/>
            <a:ext cx="8459787" cy="4017963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3600" smtClean="0">
                <a:latin typeface="Arial" charset="0"/>
              </a:rPr>
              <a:t>Это </a:t>
            </a:r>
            <a:r>
              <a:rPr lang="ru-RU" sz="3600" b="1" smtClean="0">
                <a:solidFill>
                  <a:schemeClr val="hlink"/>
                </a:solidFill>
                <a:latin typeface="Arial" charset="0"/>
              </a:rPr>
              <a:t>часть речи</a:t>
            </a:r>
            <a:r>
              <a:rPr lang="ru-RU" sz="3600" smtClean="0">
                <a:latin typeface="Arial" charset="0"/>
              </a:rPr>
              <a:t>, которая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3600" smtClean="0">
                <a:latin typeface="Arial" charset="0"/>
              </a:rPr>
              <a:t>обозначает</a:t>
            </a:r>
            <a:r>
              <a:rPr lang="ru-RU" sz="3600" b="1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ru-RU" sz="3600" b="1" smtClean="0">
                <a:solidFill>
                  <a:schemeClr val="hlink"/>
                </a:solidFill>
                <a:latin typeface="Arial" charset="0"/>
              </a:rPr>
              <a:t>действие предмета</a:t>
            </a:r>
            <a:r>
              <a:rPr lang="ru-RU" sz="3600" smtClean="0">
                <a:latin typeface="Arial" charset="0"/>
              </a:rPr>
              <a:t>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3600" smtClean="0">
                <a:latin typeface="Arial" charset="0"/>
              </a:rPr>
              <a:t>и отвечает на вопросы: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3600" b="1" smtClean="0">
                <a:solidFill>
                  <a:schemeClr val="hlink"/>
                </a:solidFill>
                <a:latin typeface="Arial" charset="0"/>
              </a:rPr>
              <a:t>что делать?                  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3600" b="1" smtClean="0">
                <a:solidFill>
                  <a:schemeClr val="hlink"/>
                </a:solidFill>
                <a:latin typeface="Arial" charset="0"/>
              </a:rPr>
              <a:t>что делает?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3600" b="1" smtClean="0">
                <a:solidFill>
                  <a:schemeClr val="hlink"/>
                </a:solidFill>
                <a:latin typeface="Arial" charset="0"/>
              </a:rPr>
              <a:t>что будет делать?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3600" b="1" smtClean="0">
                <a:solidFill>
                  <a:schemeClr val="hlink"/>
                </a:solidFill>
                <a:latin typeface="Arial" charset="0"/>
              </a:rPr>
              <a:t> что делал?</a:t>
            </a:r>
          </a:p>
        </p:txBody>
      </p:sp>
    </p:spTree>
    <p:extLst>
      <p:ext uri="{BB962C8B-B14F-4D97-AF65-F5344CB8AC3E}">
        <p14:creationId xmlns:p14="http://schemas.microsoft.com/office/powerpoint/2010/main" val="15672132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450" y="908050"/>
            <a:ext cx="7310438" cy="1600200"/>
          </a:xfrm>
        </p:spPr>
        <p:txBody>
          <a:bodyPr/>
          <a:lstStyle/>
          <a:p>
            <a:pPr algn="ctr" eaLnBrk="1" hangingPunct="1"/>
            <a:r>
              <a:rPr lang="ru-RU" sz="5400" b="1" smtClean="0">
                <a:solidFill>
                  <a:schemeClr val="tx1"/>
                </a:solidFill>
                <a:latin typeface="Comic Sans MS" pitchFamily="66" charset="0"/>
              </a:rPr>
              <a:t>Какое значение имеет глагол в речи?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3068638"/>
            <a:ext cx="7058025" cy="2938462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4400" b="1" smtClean="0">
                <a:solidFill>
                  <a:schemeClr val="hlink"/>
                </a:solidFill>
                <a:latin typeface="Arial" charset="0"/>
              </a:rPr>
              <a:t>Глаголы делают нашу речь живой</a:t>
            </a:r>
          </a:p>
        </p:txBody>
      </p:sp>
    </p:spTree>
    <p:extLst>
      <p:ext uri="{BB962C8B-B14F-4D97-AF65-F5344CB8AC3E}">
        <p14:creationId xmlns:p14="http://schemas.microsoft.com/office/powerpoint/2010/main" val="34577865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1196975"/>
            <a:ext cx="8137525" cy="1600200"/>
          </a:xfrm>
        </p:spPr>
        <p:txBody>
          <a:bodyPr/>
          <a:lstStyle/>
          <a:p>
            <a:pPr algn="ctr" eaLnBrk="1" hangingPunct="1"/>
            <a:r>
              <a:rPr lang="ru-RU" sz="6000" b="1" smtClean="0">
                <a:solidFill>
                  <a:schemeClr val="tx1"/>
                </a:solidFill>
                <a:latin typeface="Comic Sans MS" pitchFamily="66" charset="0"/>
              </a:rPr>
              <a:t>Какую роль глагол выполняет в предложении?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3213100"/>
            <a:ext cx="7772400" cy="2719388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4400" b="1" smtClean="0">
                <a:latin typeface="Arial" charset="0"/>
              </a:rPr>
              <a:t>Глагол в предложении является </a:t>
            </a:r>
            <a:r>
              <a:rPr lang="ru-RU" sz="4400" b="1" smtClean="0">
                <a:solidFill>
                  <a:schemeClr val="hlink"/>
                </a:solidFill>
                <a:latin typeface="Arial" charset="0"/>
              </a:rPr>
              <a:t>сказуемым</a:t>
            </a:r>
          </a:p>
        </p:txBody>
      </p:sp>
    </p:spTree>
    <p:extLst>
      <p:ext uri="{BB962C8B-B14F-4D97-AF65-F5344CB8AC3E}">
        <p14:creationId xmlns:p14="http://schemas.microsoft.com/office/powerpoint/2010/main" val="2257370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1341438"/>
            <a:ext cx="8064500" cy="1600200"/>
          </a:xfrm>
        </p:spPr>
        <p:txBody>
          <a:bodyPr/>
          <a:lstStyle/>
          <a:p>
            <a:pPr algn="ctr" eaLnBrk="1" hangingPunct="1"/>
            <a:r>
              <a:rPr lang="ru-RU" sz="6000" b="1" dirty="0" smtClean="0">
                <a:solidFill>
                  <a:schemeClr val="tx1"/>
                </a:solidFill>
                <a:latin typeface="Comic Sans MS" pitchFamily="66" charset="0"/>
              </a:rPr>
              <a:t>Что такое неопределенная форма глагола?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3068638"/>
            <a:ext cx="8424862" cy="2417762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4400" b="1" dirty="0" smtClean="0">
                <a:latin typeface="Arial" charset="0"/>
              </a:rPr>
              <a:t>Глаголы, которые отвечают на вопросы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4400" b="1" dirty="0" smtClean="0">
                <a:solidFill>
                  <a:schemeClr val="hlink"/>
                </a:solidFill>
                <a:latin typeface="Arial" charset="0"/>
              </a:rPr>
              <a:t>что делать? что сделать?</a:t>
            </a:r>
            <a:r>
              <a:rPr lang="ru-RU" sz="4400" b="1" dirty="0" smtClean="0">
                <a:latin typeface="Arial" charset="0"/>
              </a:rPr>
              <a:t>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4400" b="1" dirty="0" smtClean="0">
                <a:latin typeface="Arial" charset="0"/>
              </a:rPr>
              <a:t>являются глаголами неопределенной формы</a:t>
            </a:r>
          </a:p>
        </p:txBody>
      </p:sp>
    </p:spTree>
    <p:extLst>
      <p:ext uri="{BB962C8B-B14F-4D97-AF65-F5344CB8AC3E}">
        <p14:creationId xmlns:p14="http://schemas.microsoft.com/office/powerpoint/2010/main" val="32471324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5_Палитра">
  <a:themeElements>
    <a:clrScheme name="Палитра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Палит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литра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_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topka-knig (2)">
  <a:themeElements>
    <a:clrScheme name="Books_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Books_16x9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lnSpc>
            <a:spcPct val="95000"/>
          </a:lnSpc>
          <a:defRPr/>
        </a:defPPr>
      </a:lstStyle>
    </a:txDef>
  </a:objectDefaults>
  <a:extraClrSchemeLst/>
</a:theme>
</file>

<file path=ppt/theme/theme4.xml><?xml version="1.0" encoding="utf-8"?>
<a:theme xmlns:a="http://schemas.openxmlformats.org/drawingml/2006/main" name="Палитра">
  <a:themeElements>
    <a:clrScheme name="Палитра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Палит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литра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Палитра">
  <a:themeElements>
    <a:clrScheme name="Палитра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Палит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литра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2_Палитра">
  <a:themeElements>
    <a:clrScheme name="Палитра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Палит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литра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3_Палитра">
  <a:themeElements>
    <a:clrScheme name="Палитра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Палит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литра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4_Палитра">
  <a:themeElements>
    <a:clrScheme name="Палитра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Палит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литра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494</Words>
  <Application>Microsoft Office PowerPoint</Application>
  <PresentationFormat>Экран (4:3)</PresentationFormat>
  <Paragraphs>126</Paragraphs>
  <Slides>26</Slides>
  <Notes>11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13</vt:i4>
      </vt:variant>
      <vt:variant>
        <vt:lpstr>Заголовки слайдов</vt:lpstr>
      </vt:variant>
      <vt:variant>
        <vt:i4>26</vt:i4>
      </vt:variant>
    </vt:vector>
  </HeadingPairs>
  <TitlesOfParts>
    <vt:vector size="50" baseType="lpstr">
      <vt:lpstr>Arial</vt:lpstr>
      <vt:lpstr>Arial Black</vt:lpstr>
      <vt:lpstr>Bookman Old Style</vt:lpstr>
      <vt:lpstr>Calibri</vt:lpstr>
      <vt:lpstr>Calibri Light</vt:lpstr>
      <vt:lpstr>Century Gothic</vt:lpstr>
      <vt:lpstr>Comic Sans MS</vt:lpstr>
      <vt:lpstr>Segoe Script</vt:lpstr>
      <vt:lpstr>Tahoma</vt:lpstr>
      <vt:lpstr>Times New Roman</vt:lpstr>
      <vt:lpstr>Wingdings</vt:lpstr>
      <vt:lpstr>Тема Office</vt:lpstr>
      <vt:lpstr>1_Тема Office</vt:lpstr>
      <vt:lpstr>Stopka-knig (2)</vt:lpstr>
      <vt:lpstr>Палитра</vt:lpstr>
      <vt:lpstr>1_Палитра</vt:lpstr>
      <vt:lpstr>Diseño predeterminado</vt:lpstr>
      <vt:lpstr>2_Палитра</vt:lpstr>
      <vt:lpstr>3_Палитра</vt:lpstr>
      <vt:lpstr>4_Палитра</vt:lpstr>
      <vt:lpstr>5_Палитра</vt:lpstr>
      <vt:lpstr>1_Diseño predeterminado</vt:lpstr>
      <vt:lpstr>3_Тема Office</vt:lpstr>
      <vt:lpstr>4_Тема Office</vt:lpstr>
      <vt:lpstr>Урок русского языка в 3 классе</vt:lpstr>
      <vt:lpstr>Презентация PowerPoint</vt:lpstr>
      <vt:lpstr>Говорили, что на Гурия «зима приезжает на пегой кобыле и разгоняет всех нечистых».  «Гурьян без лошади, что зима без января». «Коли кони на Гурия ржут — это к добру».  Говорили, что если на Гурия ляжет снег, то пролежит до половодья.   </vt:lpstr>
      <vt:lpstr>Презентация PowerPoint</vt:lpstr>
      <vt:lpstr>ГЛАГОЛ</vt:lpstr>
      <vt:lpstr>Что такое глагол?</vt:lpstr>
      <vt:lpstr>Какое значение имеет глагол в речи?</vt:lpstr>
      <vt:lpstr>Какую роль глагол выполняет в предложении?</vt:lpstr>
      <vt:lpstr>Что такое неопределенная форма глагола?</vt:lpstr>
      <vt:lpstr>Презентация PowerPoint</vt:lpstr>
      <vt:lpstr>Презентация PowerPoint</vt:lpstr>
      <vt:lpstr>Презентация PowerPoint</vt:lpstr>
      <vt:lpstr>Презентация PowerPoint</vt:lpstr>
      <vt:lpstr>Сказка.</vt:lpstr>
      <vt:lpstr>Презентация PowerPoint</vt:lpstr>
      <vt:lpstr>Презентация PowerPoint</vt:lpstr>
      <vt:lpstr>Презентация PowerPoint</vt:lpstr>
      <vt:lpstr>Презентация PowerPoint</vt:lpstr>
      <vt:lpstr>Вставь в текст частицу НЕ.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мама</dc:creator>
  <cp:lastModifiedBy>Home</cp:lastModifiedBy>
  <cp:revision>14</cp:revision>
  <dcterms:created xsi:type="dcterms:W3CDTF">2015-11-25T19:10:20Z</dcterms:created>
  <dcterms:modified xsi:type="dcterms:W3CDTF">2021-04-14T20:42:35Z</dcterms:modified>
</cp:coreProperties>
</file>