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93" r:id="rId10"/>
    <p:sldId id="275" r:id="rId11"/>
    <p:sldId id="276" r:id="rId12"/>
    <p:sldId id="277" r:id="rId13"/>
    <p:sldId id="290" r:id="rId14"/>
    <p:sldId id="279" r:id="rId15"/>
    <p:sldId id="280" r:id="rId16"/>
    <p:sldId id="283" r:id="rId17"/>
    <p:sldId id="289" r:id="rId18"/>
    <p:sldId id="263" r:id="rId19"/>
    <p:sldId id="291" r:id="rId20"/>
    <p:sldId id="29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4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Как часто Вы вместе с родителями …?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Занимаетесь домашними делами (готовите, убираете)</c:v>
                </c:pt>
                <c:pt idx="1">
                  <c:v>Завтракаете/обедаете или ужинаете</c:v>
                </c:pt>
                <c:pt idx="2">
                  <c:v>Отдыхаете, гуляете</c:v>
                </c:pt>
                <c:pt idx="3">
                  <c:v>Смотрите фильмы</c:v>
                </c:pt>
                <c:pt idx="4">
                  <c:v>Занимаетесь спортом</c:v>
                </c:pt>
                <c:pt idx="5">
                  <c:v>Ходите в театры/музеи / выставки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0.65000000000000024</c:v>
                </c:pt>
                <c:pt idx="1">
                  <c:v>0.4900000000000001</c:v>
                </c:pt>
                <c:pt idx="2">
                  <c:v>0.29000000000000009</c:v>
                </c:pt>
                <c:pt idx="3">
                  <c:v>0.33000000000000013</c:v>
                </c:pt>
                <c:pt idx="4">
                  <c:v>4.0000000000000015E-2</c:v>
                </c:pt>
                <c:pt idx="5">
                  <c:v>7.0000000000000034E-2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F-47BF-ACCB-8642B31364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Занимаетесь домашними делами (готовите, убираете)</c:v>
                </c:pt>
                <c:pt idx="1">
                  <c:v>Завтракаете/обедаете или ужинаете</c:v>
                </c:pt>
                <c:pt idx="2">
                  <c:v>Отдыхаете, гуляете</c:v>
                </c:pt>
                <c:pt idx="3">
                  <c:v>Смотрите фильмы</c:v>
                </c:pt>
                <c:pt idx="4">
                  <c:v>Занимаетесь спортом</c:v>
                </c:pt>
                <c:pt idx="5">
                  <c:v>Ходите в театры/музеи / выставки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0.74000000000000021</c:v>
                </c:pt>
                <c:pt idx="1">
                  <c:v>0.79</c:v>
                </c:pt>
                <c:pt idx="2">
                  <c:v>0.53</c:v>
                </c:pt>
                <c:pt idx="3">
                  <c:v>0.46</c:v>
                </c:pt>
                <c:pt idx="4">
                  <c:v>3.0000000000000009E-2</c:v>
                </c:pt>
                <c:pt idx="5">
                  <c:v>0.12000000000000002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F-47BF-ACCB-8642B31364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7504128"/>
        <c:axId val="147509632"/>
      </c:barChart>
      <c:catAx>
        <c:axId val="1475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509632"/>
        <c:crosses val="autoZero"/>
        <c:auto val="1"/>
        <c:lblAlgn val="ctr"/>
        <c:lblOffset val="100"/>
        <c:noMultiLvlLbl val="0"/>
      </c:catAx>
      <c:valAx>
        <c:axId val="1475096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750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Нужно ли человеку высшее образование в современном мире?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0.69000000000000017</c:v>
                </c:pt>
                <c:pt idx="1">
                  <c:v>0.31000000000000011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4-485B-A2FC-B78DEAB63E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0.79</c:v>
                </c:pt>
                <c:pt idx="1">
                  <c:v>0.21000000000000005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4-485B-A2FC-B78DEAB63EE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0.82000000000000017</c:v>
                </c:pt>
                <c:pt idx="1">
                  <c:v>0.18000000000000005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4-485B-A2FC-B78DEAB6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893696"/>
        <c:axId val="154907776"/>
      </c:barChart>
      <c:catAx>
        <c:axId val="15489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907776"/>
        <c:crosses val="autoZero"/>
        <c:auto val="1"/>
        <c:lblAlgn val="ctr"/>
        <c:lblOffset val="100"/>
        <c:noMultiLvlLbl val="0"/>
      </c:catAx>
      <c:valAx>
        <c:axId val="1549077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489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Какие профессии вы считаете наиболее перспективными?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Информационные технологии</c:v>
                </c:pt>
                <c:pt idx="1">
                  <c:v>Технические специальности</c:v>
                </c:pt>
                <c:pt idx="2">
                  <c:v>Медицина</c:v>
                </c:pt>
                <c:pt idx="3">
                  <c:v>Рабочие специальности</c:v>
                </c:pt>
                <c:pt idx="4">
                  <c:v>Юридические</c:v>
                </c:pt>
                <c:pt idx="5">
                  <c:v>Творческие профессии</c:v>
                </c:pt>
                <c:pt idx="6">
                  <c:v>Экономические профессии</c:v>
                </c:pt>
                <c:pt idx="7">
                  <c:v>Педагогика</c:v>
                </c:pt>
                <c:pt idx="8">
                  <c:v>Другое</c:v>
                </c:pt>
                <c:pt idx="9">
                  <c:v>Затрудняюсь ответить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0.15000000000000002</c:v>
                </c:pt>
                <c:pt idx="1">
                  <c:v>0.15000000000000002</c:v>
                </c:pt>
                <c:pt idx="2">
                  <c:v>0.19</c:v>
                </c:pt>
                <c:pt idx="3">
                  <c:v>0.18000000000000002</c:v>
                </c:pt>
                <c:pt idx="4" formatCode="0.00%">
                  <c:v>0.125</c:v>
                </c:pt>
                <c:pt idx="5">
                  <c:v>0.14000000000000001</c:v>
                </c:pt>
                <c:pt idx="6">
                  <c:v>0.19</c:v>
                </c:pt>
                <c:pt idx="7">
                  <c:v>0.1</c:v>
                </c:pt>
                <c:pt idx="8" formatCode="0.00%">
                  <c:v>0.3050000000000001</c:v>
                </c:pt>
                <c:pt idx="9">
                  <c:v>4.0000000000000008E-2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84-4750-9200-F124A645A85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Информационные технологии</c:v>
                </c:pt>
                <c:pt idx="1">
                  <c:v>Технические специальности</c:v>
                </c:pt>
                <c:pt idx="2">
                  <c:v>Медицина</c:v>
                </c:pt>
                <c:pt idx="3">
                  <c:v>Рабочие специальности</c:v>
                </c:pt>
                <c:pt idx="4">
                  <c:v>Юридические</c:v>
                </c:pt>
                <c:pt idx="5">
                  <c:v>Творческие профессии</c:v>
                </c:pt>
                <c:pt idx="6">
                  <c:v>Экономические профессии</c:v>
                </c:pt>
                <c:pt idx="7">
                  <c:v>Педагогика</c:v>
                </c:pt>
                <c:pt idx="8">
                  <c:v>Другое</c:v>
                </c:pt>
                <c:pt idx="9">
                  <c:v>Затрудняюсь ответить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0.47000000000000003</c:v>
                </c:pt>
                <c:pt idx="1">
                  <c:v>0.52</c:v>
                </c:pt>
                <c:pt idx="2">
                  <c:v>0.43000000000000005</c:v>
                </c:pt>
                <c:pt idx="3">
                  <c:v>0.38000000000000006</c:v>
                </c:pt>
                <c:pt idx="4">
                  <c:v>0.31000000000000005</c:v>
                </c:pt>
                <c:pt idx="5">
                  <c:v>0.14000000000000001</c:v>
                </c:pt>
                <c:pt idx="6">
                  <c:v>0.28000000000000008</c:v>
                </c:pt>
                <c:pt idx="7">
                  <c:v>2.0000000000000004E-2</c:v>
                </c:pt>
                <c:pt idx="8">
                  <c:v>0.1</c:v>
                </c:pt>
                <c:pt idx="9">
                  <c:v>9.0000000000000011E-2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84-4750-9200-F124A645A85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Информационные технологии</c:v>
                </c:pt>
                <c:pt idx="1">
                  <c:v>Технические специальности</c:v>
                </c:pt>
                <c:pt idx="2">
                  <c:v>Медицина</c:v>
                </c:pt>
                <c:pt idx="3">
                  <c:v>Рабочие специальности</c:v>
                </c:pt>
                <c:pt idx="4">
                  <c:v>Юридические</c:v>
                </c:pt>
                <c:pt idx="5">
                  <c:v>Творческие профессии</c:v>
                </c:pt>
                <c:pt idx="6">
                  <c:v>Экономические профессии</c:v>
                </c:pt>
                <c:pt idx="7">
                  <c:v>Педагогика</c:v>
                </c:pt>
                <c:pt idx="8">
                  <c:v>Другое</c:v>
                </c:pt>
                <c:pt idx="9">
                  <c:v>Затрудняюсь ответить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0.85000000000000009</c:v>
                </c:pt>
                <c:pt idx="1">
                  <c:v>0.70000000000000007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9.0000000000000011E-2</c:v>
                </c:pt>
                <c:pt idx="5">
                  <c:v>0.24000000000000002</c:v>
                </c:pt>
                <c:pt idx="6">
                  <c:v>0.18000000000000002</c:v>
                </c:pt>
                <c:pt idx="7">
                  <c:v>0.24000000000000002</c:v>
                </c:pt>
                <c:pt idx="8">
                  <c:v>0</c:v>
                </c:pt>
                <c:pt idx="9">
                  <c:v>6.0000000000000005E-2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84-4750-9200-F124A645A8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972928"/>
        <c:axId val="154974464"/>
      </c:barChart>
      <c:catAx>
        <c:axId val="154972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974464"/>
        <c:crosses val="autoZero"/>
        <c:auto val="1"/>
        <c:lblAlgn val="ctr"/>
        <c:lblOffset val="100"/>
        <c:noMultiLvlLbl val="0"/>
      </c:catAx>
      <c:valAx>
        <c:axId val="154974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97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 кем вы обсуждаете свои профессиональные планы на будущее?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 родителями</c:v>
                </c:pt>
                <c:pt idx="1">
                  <c:v>С друзьями</c:v>
                </c:pt>
                <c:pt idx="2">
                  <c:v>Ни с кем</c:v>
                </c:pt>
                <c:pt idx="3">
                  <c:v>С бабушками</c:v>
                </c:pt>
                <c:pt idx="4">
                  <c:v>С учителями</c:v>
                </c:pt>
                <c:pt idx="5">
                  <c:v>Другое (с парнем/девушкой)</c:v>
                </c:pt>
                <c:pt idx="6">
                  <c:v>С наставниками в кружках</c:v>
                </c:pt>
                <c:pt idx="7">
                  <c:v>У меня нет профессиональных планов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 formatCode="0%">
                  <c:v>0.49000000000000005</c:v>
                </c:pt>
                <c:pt idx="1">
                  <c:v>0.3050000000000001</c:v>
                </c:pt>
                <c:pt idx="2" formatCode="0%">
                  <c:v>0.29000000000000004</c:v>
                </c:pt>
                <c:pt idx="3">
                  <c:v>0.125</c:v>
                </c:pt>
                <c:pt idx="4" formatCode="0%">
                  <c:v>8.0000000000000016E-2</c:v>
                </c:pt>
                <c:pt idx="5" formatCode="0%">
                  <c:v>0.05</c:v>
                </c:pt>
                <c:pt idx="6" formatCode="0%">
                  <c:v>2.0000000000000004E-2</c:v>
                </c:pt>
                <c:pt idx="7" formatCode="0%">
                  <c:v>2.0000000000000004E-2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3-41B8-A5C2-722E37DB7B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5137920"/>
        <c:axId val="155139456"/>
      </c:barChart>
      <c:catAx>
        <c:axId val="15513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139456"/>
        <c:crosses val="autoZero"/>
        <c:auto val="1"/>
        <c:lblAlgn val="ctr"/>
        <c:lblOffset val="100"/>
        <c:noMultiLvlLbl val="0"/>
      </c:catAx>
      <c:valAx>
        <c:axId val="1551394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513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Как Вы/ваш ребенок проводит свободное время?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Очно общаюсь с друзьями, гуляю</c:v>
                </c:pt>
                <c:pt idx="1">
                  <c:v>слушаю музыку</c:v>
                </c:pt>
                <c:pt idx="2">
                  <c:v>смотрю фильмы, сериалы</c:v>
                </c:pt>
                <c:pt idx="3">
                  <c:v>сплю, отдыхаю</c:v>
                </c:pt>
                <c:pt idx="4">
                  <c:v>провожу время с семьей</c:v>
                </c:pt>
                <c:pt idx="5">
                  <c:v>общаюсь в соцсетях</c:v>
                </c:pt>
                <c:pt idx="6">
                  <c:v>провожу время в интернете</c:v>
                </c:pt>
                <c:pt idx="7">
                  <c:v>играю в компьют.игры</c:v>
                </c:pt>
                <c:pt idx="8">
                  <c:v>провожу время дома за ТВ</c:v>
                </c:pt>
                <c:pt idx="9">
                  <c:v>другое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0.47000000000000003</c:v>
                </c:pt>
                <c:pt idx="1">
                  <c:v>0.35000000000000003</c:v>
                </c:pt>
                <c:pt idx="2" formatCode="0.00%">
                  <c:v>0.3050000000000001</c:v>
                </c:pt>
                <c:pt idx="3" formatCode="0.00%">
                  <c:v>0.37500000000000006</c:v>
                </c:pt>
                <c:pt idx="4">
                  <c:v>0.22</c:v>
                </c:pt>
                <c:pt idx="5" formatCode="0.00%">
                  <c:v>0.3050000000000001</c:v>
                </c:pt>
                <c:pt idx="6">
                  <c:v>0.32000000000000006</c:v>
                </c:pt>
                <c:pt idx="7">
                  <c:v>0.25</c:v>
                </c:pt>
                <c:pt idx="8">
                  <c:v>0.11</c:v>
                </c:pt>
                <c:pt idx="9" formatCode="0.00%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F-465B-917B-1AB63BE3D7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Очно общаюсь с друзьями, гуляю</c:v>
                </c:pt>
                <c:pt idx="1">
                  <c:v>слушаю музыку</c:v>
                </c:pt>
                <c:pt idx="2">
                  <c:v>смотрю фильмы, сериалы</c:v>
                </c:pt>
                <c:pt idx="3">
                  <c:v>сплю, отдыхаю</c:v>
                </c:pt>
                <c:pt idx="4">
                  <c:v>провожу время с семьей</c:v>
                </c:pt>
                <c:pt idx="5">
                  <c:v>общаюсь в соцсетях</c:v>
                </c:pt>
                <c:pt idx="6">
                  <c:v>провожу время в интернете</c:v>
                </c:pt>
                <c:pt idx="7">
                  <c:v>играю в компьют.игры</c:v>
                </c:pt>
                <c:pt idx="8">
                  <c:v>провожу время дома за ТВ</c:v>
                </c:pt>
                <c:pt idx="9">
                  <c:v>другое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0.48000000000000004</c:v>
                </c:pt>
                <c:pt idx="1">
                  <c:v>0.36000000000000004</c:v>
                </c:pt>
                <c:pt idx="2">
                  <c:v>0.34</c:v>
                </c:pt>
                <c:pt idx="3">
                  <c:v>0.24000000000000002</c:v>
                </c:pt>
                <c:pt idx="4">
                  <c:v>0.36000000000000004</c:v>
                </c:pt>
                <c:pt idx="5">
                  <c:v>0.47000000000000003</c:v>
                </c:pt>
                <c:pt idx="6">
                  <c:v>0.53</c:v>
                </c:pt>
                <c:pt idx="7">
                  <c:v>0.4</c:v>
                </c:pt>
                <c:pt idx="8">
                  <c:v>0.12000000000000001</c:v>
                </c:pt>
                <c:pt idx="9">
                  <c:v>0.12000000000000001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F-465B-917B-1AB63BE3D7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5219072"/>
        <c:axId val="155220608"/>
      </c:barChart>
      <c:catAx>
        <c:axId val="155219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20608"/>
        <c:crosses val="autoZero"/>
        <c:auto val="1"/>
        <c:lblAlgn val="ctr"/>
        <c:lblOffset val="100"/>
        <c:noMultiLvlLbl val="0"/>
      </c:catAx>
      <c:valAx>
        <c:axId val="1552206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521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Как вы/ваш ребенок проводит свободное время?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читаю</c:v>
                </c:pt>
                <c:pt idx="1">
                  <c:v>учусь</c:v>
                </c:pt>
                <c:pt idx="2">
                  <c:v>занимаюсь творчеством</c:v>
                </c:pt>
                <c:pt idx="3">
                  <c:v>посещаю кинотеатры</c:v>
                </c:pt>
                <c:pt idx="4">
                  <c:v>посещаю спорт.секции</c:v>
                </c:pt>
                <c:pt idx="5">
                  <c:v>путешествую</c:v>
                </c:pt>
                <c:pt idx="6">
                  <c:v>посещаю театры, концерты</c:v>
                </c:pt>
                <c:pt idx="7">
                  <c:v>занимаюсь туризмом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0.05</c:v>
                </c:pt>
                <c:pt idx="1">
                  <c:v>7.0000000000000021E-2</c:v>
                </c:pt>
                <c:pt idx="2">
                  <c:v>8.0000000000000016E-2</c:v>
                </c:pt>
                <c:pt idx="3">
                  <c:v>0.05</c:v>
                </c:pt>
                <c:pt idx="4">
                  <c:v>0.12000000000000001</c:v>
                </c:pt>
                <c:pt idx="5">
                  <c:v>4.0000000000000008E-2</c:v>
                </c:pt>
                <c:pt idx="6">
                  <c:v>2.0000000000000004E-2</c:v>
                </c:pt>
                <c:pt idx="7">
                  <c:v>2.0000000000000004E-2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26-447B-A06C-BF86EF6239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читаю</c:v>
                </c:pt>
                <c:pt idx="1">
                  <c:v>учусь</c:v>
                </c:pt>
                <c:pt idx="2">
                  <c:v>занимаюсь творчеством</c:v>
                </c:pt>
                <c:pt idx="3">
                  <c:v>посещаю кинотеатры</c:v>
                </c:pt>
                <c:pt idx="4">
                  <c:v>посещаю спорт.секции</c:v>
                </c:pt>
                <c:pt idx="5">
                  <c:v>путешествую</c:v>
                </c:pt>
                <c:pt idx="6">
                  <c:v>посещаю театры, концерты</c:v>
                </c:pt>
                <c:pt idx="7">
                  <c:v>занимаюсь туризмом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9.0000000000000011E-2</c:v>
                </c:pt>
                <c:pt idx="1">
                  <c:v>3.0000000000000002E-2</c:v>
                </c:pt>
                <c:pt idx="2">
                  <c:v>0.05</c:v>
                </c:pt>
                <c:pt idx="3">
                  <c:v>9.0000000000000011E-2</c:v>
                </c:pt>
                <c:pt idx="5">
                  <c:v>0.12000000000000001</c:v>
                </c:pt>
                <c:pt idx="6">
                  <c:v>3.0000000000000002E-2</c:v>
                </c:pt>
                <c:pt idx="7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26-447B-A06C-BF86EF6239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5337088"/>
        <c:axId val="155338624"/>
      </c:barChart>
      <c:catAx>
        <c:axId val="155337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338624"/>
        <c:crosses val="autoZero"/>
        <c:auto val="1"/>
        <c:lblAlgn val="ctr"/>
        <c:lblOffset val="100"/>
        <c:noMultiLvlLbl val="0"/>
      </c:catAx>
      <c:valAx>
        <c:axId val="1553386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533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С кем из членов семьи у Вас самые близкие отношения?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 мамой</c:v>
                </c:pt>
                <c:pt idx="1">
                  <c:v>С братьями/сестрами</c:v>
                </c:pt>
                <c:pt idx="2">
                  <c:v>С бабушкой, дедушкой</c:v>
                </c:pt>
                <c:pt idx="3">
                  <c:v>С папой</c:v>
                </c:pt>
                <c:pt idx="4">
                  <c:v>Со всеми членами семьи</c:v>
                </c:pt>
                <c:pt idx="5">
                  <c:v>С другими родственниками</c:v>
                </c:pt>
                <c:pt idx="6">
                  <c:v>Ни с кем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0.51</c:v>
                </c:pt>
                <c:pt idx="1">
                  <c:v>0.24000000000000005</c:v>
                </c:pt>
                <c:pt idx="2">
                  <c:v>0.15000000000000005</c:v>
                </c:pt>
                <c:pt idx="3">
                  <c:v>8.0000000000000029E-2</c:v>
                </c:pt>
                <c:pt idx="4">
                  <c:v>0.22</c:v>
                </c:pt>
                <c:pt idx="5">
                  <c:v>3.0000000000000002E-2</c:v>
                </c:pt>
                <c:pt idx="6">
                  <c:v>4.0000000000000015E-2</c:v>
                </c:pt>
                <c:pt idx="7">
                  <c:v>4.0000000000000015E-2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F-4346-98E7-0A895C25F2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 мамой</c:v>
                </c:pt>
                <c:pt idx="1">
                  <c:v>С братьями/сестрами</c:v>
                </c:pt>
                <c:pt idx="2">
                  <c:v>С бабушкой, дедушкой</c:v>
                </c:pt>
                <c:pt idx="3">
                  <c:v>С папой</c:v>
                </c:pt>
                <c:pt idx="4">
                  <c:v>Со всеми членами семьи</c:v>
                </c:pt>
                <c:pt idx="5">
                  <c:v>С другими родственниками</c:v>
                </c:pt>
                <c:pt idx="6">
                  <c:v>Ни с кем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0.7200000000000002</c:v>
                </c:pt>
                <c:pt idx="1">
                  <c:v>0.33000000000000013</c:v>
                </c:pt>
                <c:pt idx="2">
                  <c:v>0.16</c:v>
                </c:pt>
                <c:pt idx="3">
                  <c:v>0.17</c:v>
                </c:pt>
                <c:pt idx="4">
                  <c:v>0.22</c:v>
                </c:pt>
                <c:pt idx="5">
                  <c:v>2.0000000000000007E-2</c:v>
                </c:pt>
                <c:pt idx="6">
                  <c:v>0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8F-4346-98E7-0A895C25F2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7444864"/>
        <c:axId val="147446400"/>
      </c:barChart>
      <c:catAx>
        <c:axId val="14744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446400"/>
        <c:crosses val="autoZero"/>
        <c:auto val="1"/>
        <c:lblAlgn val="ctr"/>
        <c:lblOffset val="100"/>
        <c:noMultiLvlLbl val="0"/>
      </c:catAx>
      <c:valAx>
        <c:axId val="1474464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744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На кого Вы можете рассчитывать</a:t>
            </a:r>
            <a:r>
              <a:rPr lang="ru-RU" b="1" baseline="0" dirty="0">
                <a:solidFill>
                  <a:schemeClr val="tx1"/>
                </a:solidFill>
              </a:rPr>
              <a:t> в решении сложных вопросов?</a:t>
            </a:r>
            <a:endParaRPr lang="ru-RU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На самого себя</c:v>
                </c:pt>
                <c:pt idx="1">
                  <c:v>На родителей</c:v>
                </c:pt>
                <c:pt idx="2">
                  <c:v>На друзей</c:v>
                </c:pt>
                <c:pt idx="3">
                  <c:v>На школу</c:v>
                </c:pt>
                <c:pt idx="4">
                  <c:v>На государство</c:v>
                </c:pt>
                <c:pt idx="5">
                  <c:v>Ни на кого не надеюсь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0.47000000000000008</c:v>
                </c:pt>
                <c:pt idx="1">
                  <c:v>0.5</c:v>
                </c:pt>
                <c:pt idx="2">
                  <c:v>0.22</c:v>
                </c:pt>
                <c:pt idx="3">
                  <c:v>0.14000000000000001</c:v>
                </c:pt>
                <c:pt idx="4">
                  <c:v>0</c:v>
                </c:pt>
                <c:pt idx="5">
                  <c:v>7.0000000000000021E-2</c:v>
                </c:pt>
                <c:pt idx="6">
                  <c:v>4.0000000000000015E-2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E0-48B9-9AE9-76632F556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149248"/>
        <c:axId val="154150784"/>
      </c:barChart>
      <c:catAx>
        <c:axId val="15414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150784"/>
        <c:crosses val="autoZero"/>
        <c:auto val="1"/>
        <c:lblAlgn val="ctr"/>
        <c:lblOffset val="100"/>
        <c:noMultiLvlLbl val="0"/>
      </c:catAx>
      <c:valAx>
        <c:axId val="1541507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414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С кем у учащихся чаще всего</a:t>
            </a:r>
            <a:r>
              <a:rPr lang="ru-RU" b="1" baseline="0" dirty="0">
                <a:solidFill>
                  <a:schemeClr val="tx1"/>
                </a:solidFill>
              </a:rPr>
              <a:t> случаются конфликты?</a:t>
            </a:r>
            <a:endParaRPr lang="ru-RU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 одноклассниками</c:v>
                </c:pt>
                <c:pt idx="1">
                  <c:v>Затрудняюсь ответить</c:v>
                </c:pt>
                <c:pt idx="2">
                  <c:v>С родителями</c:v>
                </c:pt>
                <c:pt idx="3">
                  <c:v>С учителями</c:v>
                </c:pt>
                <c:pt idx="4">
                  <c:v>Не сталкивается / не рассказывает</c:v>
                </c:pt>
                <c:pt idx="5">
                  <c:v>С друзьями</c:v>
                </c:pt>
                <c:pt idx="6">
                  <c:v>С незнакомыми людьми в общ.месте</c:v>
                </c:pt>
                <c:pt idx="7">
                  <c:v>Со сверстниками из моего двора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0.25</c:v>
                </c:pt>
                <c:pt idx="1">
                  <c:v>0.17</c:v>
                </c:pt>
                <c:pt idx="2">
                  <c:v>0.22</c:v>
                </c:pt>
                <c:pt idx="3">
                  <c:v>4.0000000000000008E-2</c:v>
                </c:pt>
                <c:pt idx="4">
                  <c:v>0.1</c:v>
                </c:pt>
                <c:pt idx="5">
                  <c:v>0.15000000000000002</c:v>
                </c:pt>
                <c:pt idx="6">
                  <c:v>0.19</c:v>
                </c:pt>
                <c:pt idx="7">
                  <c:v>0.15000000000000002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7-4C60-934A-63F3713F95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 одноклассниками</c:v>
                </c:pt>
                <c:pt idx="1">
                  <c:v>Затрудняюсь ответить</c:v>
                </c:pt>
                <c:pt idx="2">
                  <c:v>С родителями</c:v>
                </c:pt>
                <c:pt idx="3">
                  <c:v>С учителями</c:v>
                </c:pt>
                <c:pt idx="4">
                  <c:v>Не сталкивается / не рассказывает</c:v>
                </c:pt>
                <c:pt idx="5">
                  <c:v>С друзьями</c:v>
                </c:pt>
                <c:pt idx="6">
                  <c:v>С незнакомыми людьми в общ.месте</c:v>
                </c:pt>
                <c:pt idx="7">
                  <c:v>Со сверстниками из моего двора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0.31000000000000005</c:v>
                </c:pt>
                <c:pt idx="1">
                  <c:v>0.36000000000000004</c:v>
                </c:pt>
                <c:pt idx="2">
                  <c:v>0.19</c:v>
                </c:pt>
                <c:pt idx="3">
                  <c:v>0.12000000000000001</c:v>
                </c:pt>
                <c:pt idx="4">
                  <c:v>0.16</c:v>
                </c:pt>
                <c:pt idx="5">
                  <c:v>0.16</c:v>
                </c:pt>
                <c:pt idx="6">
                  <c:v>3.0000000000000002E-2</c:v>
                </c:pt>
                <c:pt idx="7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77-4C60-934A-63F3713F956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 одноклассниками</c:v>
                </c:pt>
                <c:pt idx="1">
                  <c:v>Затрудняюсь ответить</c:v>
                </c:pt>
                <c:pt idx="2">
                  <c:v>С родителями</c:v>
                </c:pt>
                <c:pt idx="3">
                  <c:v>С учителями</c:v>
                </c:pt>
                <c:pt idx="4">
                  <c:v>Не сталкивается / не рассказывает</c:v>
                </c:pt>
                <c:pt idx="5">
                  <c:v>С друзьями</c:v>
                </c:pt>
                <c:pt idx="6">
                  <c:v>С незнакомыми людьми в общ.месте</c:v>
                </c:pt>
                <c:pt idx="7">
                  <c:v>Со сверстниками из моего двора</c:v>
                </c:pt>
              </c:strCache>
            </c:strRef>
          </c:cat>
          <c:val>
            <c:numRef>
              <c:f>Лист1!$D$2:$D$9</c:f>
              <c:numCache>
                <c:formatCode>0%</c:formatCode>
                <c:ptCount val="8"/>
                <c:pt idx="0">
                  <c:v>0.63000000000000012</c:v>
                </c:pt>
                <c:pt idx="1">
                  <c:v>0.18000000000000002</c:v>
                </c:pt>
                <c:pt idx="2">
                  <c:v>3.0000000000000002E-2</c:v>
                </c:pt>
                <c:pt idx="3">
                  <c:v>0</c:v>
                </c:pt>
                <c:pt idx="4">
                  <c:v>3.0000000000000002E-2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6.0000000000000005E-2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77-4C60-934A-63F3713F95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338048"/>
        <c:axId val="154339584"/>
      </c:barChart>
      <c:catAx>
        <c:axId val="15433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339584"/>
        <c:crosses val="autoZero"/>
        <c:auto val="1"/>
        <c:lblAlgn val="ctr"/>
        <c:lblOffset val="100"/>
        <c:noMultiLvlLbl val="0"/>
      </c:catAx>
      <c:valAx>
        <c:axId val="1543395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433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Как вы считаете, какие нормы необходимо прививать ученикам в первую очередь, чтобы их отношение к созданию семьи стало ответственным?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Взаимоуважение</c:v>
                </c:pt>
                <c:pt idx="1">
                  <c:v>Умение находить компромисс</c:v>
                </c:pt>
                <c:pt idx="2">
                  <c:v>Недопустимость домашнего насилия</c:v>
                </c:pt>
                <c:pt idx="3">
                  <c:v>Взаимная забота</c:v>
                </c:pt>
                <c:pt idx="4">
                  <c:v>Любовь</c:v>
                </c:pt>
                <c:pt idx="5">
                  <c:v>Терпение друг к другу</c:v>
                </c:pt>
                <c:pt idx="6">
                  <c:v>Откровенность и честность</c:v>
                </c:pt>
                <c:pt idx="7">
                  <c:v>Гибкость при распределении ролей</c:v>
                </c:pt>
                <c:pt idx="8">
                  <c:v>Согласие между партнерами</c:v>
                </c:pt>
                <c:pt idx="9">
                  <c:v>Дружба</c:v>
                </c:pt>
                <c:pt idx="10">
                  <c:v>У партнера должно быть хобби</c:v>
                </c:pt>
                <c:pt idx="11">
                  <c:v>Небязательно наличие детей</c:v>
                </c:pt>
                <c:pt idx="12">
                  <c:v>Классическое расспределение ролей</c:v>
                </c:pt>
                <c:pt idx="13">
                  <c:v>Не считаю, что педагог должен прививать сем.цен.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0.85000000000000009</c:v>
                </c:pt>
                <c:pt idx="1">
                  <c:v>0.82000000000000006</c:v>
                </c:pt>
                <c:pt idx="2">
                  <c:v>0.67000000000000015</c:v>
                </c:pt>
                <c:pt idx="3">
                  <c:v>0.67000000000000015</c:v>
                </c:pt>
                <c:pt idx="4">
                  <c:v>0.58000000000000007</c:v>
                </c:pt>
                <c:pt idx="5">
                  <c:v>0.55000000000000004</c:v>
                </c:pt>
                <c:pt idx="6">
                  <c:v>0.45</c:v>
                </c:pt>
                <c:pt idx="7">
                  <c:v>0.42000000000000004</c:v>
                </c:pt>
                <c:pt idx="8">
                  <c:v>0.39000000000000007</c:v>
                </c:pt>
                <c:pt idx="9">
                  <c:v>0.21000000000000002</c:v>
                </c:pt>
                <c:pt idx="10">
                  <c:v>0.18000000000000002</c:v>
                </c:pt>
                <c:pt idx="11">
                  <c:v>9.0000000000000011E-2</c:v>
                </c:pt>
                <c:pt idx="12">
                  <c:v>3.0000000000000002E-2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D6-4DE2-840A-F0359E203A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491520"/>
        <c:axId val="154493312"/>
      </c:barChart>
      <c:catAx>
        <c:axId val="15449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493312"/>
        <c:crosses val="autoZero"/>
        <c:auto val="1"/>
        <c:lblAlgn val="ctr"/>
        <c:lblOffset val="100"/>
        <c:noMultiLvlLbl val="0"/>
      </c:catAx>
      <c:valAx>
        <c:axId val="154493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449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Какие из указанных ниже норм поведения вы воспитываете в своих детях/учениках?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Не брать чужое</c:v>
                </c:pt>
                <c:pt idx="1">
                  <c:v>Уважать старших</c:v>
                </c:pt>
                <c:pt idx="2">
                  <c:v>Стараться всегда говорить правду</c:v>
                </c:pt>
                <c:pt idx="3">
                  <c:v>Извиняться, если был не прав</c:v>
                </c:pt>
                <c:pt idx="4">
                  <c:v>Помогать тем, кто нуждается</c:v>
                </c:pt>
                <c:pt idx="5">
                  <c:v>Признавать, что другой чел-к может что-то лучше тебя</c:v>
                </c:pt>
                <c:pt idx="6">
                  <c:v>Делиться с другими людьми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0.95000000000000007</c:v>
                </c:pt>
                <c:pt idx="1">
                  <c:v>0.95000000000000007</c:v>
                </c:pt>
                <c:pt idx="2">
                  <c:v>0.95000000000000007</c:v>
                </c:pt>
                <c:pt idx="3">
                  <c:v>0.76000000000000012</c:v>
                </c:pt>
                <c:pt idx="4">
                  <c:v>0.64000000000000012</c:v>
                </c:pt>
                <c:pt idx="5">
                  <c:v>0.33000000000000007</c:v>
                </c:pt>
                <c:pt idx="6">
                  <c:v>0.36000000000000004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A-4885-9F0D-4301A1D8FD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Не брать чужое</c:v>
                </c:pt>
                <c:pt idx="1">
                  <c:v>Уважать старших</c:v>
                </c:pt>
                <c:pt idx="2">
                  <c:v>Стараться всегда говорить правду</c:v>
                </c:pt>
                <c:pt idx="3">
                  <c:v>Извиняться, если был не прав</c:v>
                </c:pt>
                <c:pt idx="4">
                  <c:v>Помогать тем, кто нуждается</c:v>
                </c:pt>
                <c:pt idx="5">
                  <c:v>Признавать, что другой чел-к может что-то лучше тебя</c:v>
                </c:pt>
                <c:pt idx="6">
                  <c:v>Делиться с другими людьми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0.91</c:v>
                </c:pt>
                <c:pt idx="1">
                  <c:v>0.85000000000000009</c:v>
                </c:pt>
                <c:pt idx="2">
                  <c:v>0.79</c:v>
                </c:pt>
                <c:pt idx="3">
                  <c:v>0.94000000000000006</c:v>
                </c:pt>
                <c:pt idx="4">
                  <c:v>0.82000000000000006</c:v>
                </c:pt>
                <c:pt idx="5">
                  <c:v>0.45</c:v>
                </c:pt>
                <c:pt idx="6">
                  <c:v>0.36000000000000004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A-4885-9F0D-4301A1D8F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539904"/>
        <c:axId val="154541440"/>
      </c:barChart>
      <c:catAx>
        <c:axId val="1545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41440"/>
        <c:crosses val="autoZero"/>
        <c:auto val="1"/>
        <c:lblAlgn val="ctr"/>
        <c:lblOffset val="100"/>
        <c:noMultiLvlLbl val="0"/>
      </c:catAx>
      <c:valAx>
        <c:axId val="154541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453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Кто, на ваш взгляд, играет решающую роль в формировании ценностей учащихся?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Родители и семья</c:v>
                </c:pt>
                <c:pt idx="1">
                  <c:v>Школа</c:v>
                </c:pt>
                <c:pt idx="2">
                  <c:v>Друзья, одноклассники</c:v>
                </c:pt>
                <c:pt idx="3">
                  <c:v>Соц.сети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0.91</c:v>
                </c:pt>
                <c:pt idx="1">
                  <c:v>9.0000000000000011E-2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3E-47B1-AEE1-F7FCA06E72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Родители и семья</c:v>
                </c:pt>
                <c:pt idx="1">
                  <c:v>Школа</c:v>
                </c:pt>
                <c:pt idx="2">
                  <c:v>Друзья, одноклассники</c:v>
                </c:pt>
                <c:pt idx="3">
                  <c:v>Соц.сети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0.73000000000000009</c:v>
                </c:pt>
                <c:pt idx="1">
                  <c:v>0.21000000000000002</c:v>
                </c:pt>
                <c:pt idx="2">
                  <c:v>3.0000000000000002E-2</c:v>
                </c:pt>
                <c:pt idx="3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3E-47B1-AEE1-F7FCA06E72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625152"/>
        <c:axId val="154626688"/>
      </c:barChart>
      <c:catAx>
        <c:axId val="15462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626688"/>
        <c:crosses val="autoZero"/>
        <c:auto val="1"/>
        <c:lblAlgn val="ctr"/>
        <c:lblOffset val="100"/>
        <c:noMultiLvlLbl val="0"/>
      </c:catAx>
      <c:valAx>
        <c:axId val="154626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4625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С какими сложностями в воспитании детей</a:t>
            </a:r>
            <a:r>
              <a:rPr lang="ru-RU" b="1" baseline="0" dirty="0">
                <a:solidFill>
                  <a:schemeClr val="tx1"/>
                </a:solidFill>
              </a:rPr>
              <a:t>, формировании их ценностей вы сталкиваетесь?</a:t>
            </a:r>
            <a:endParaRPr lang="ru-RU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Неватка времени у родителей на занятия с детьми</c:v>
                </c:pt>
                <c:pt idx="1">
                  <c:v>Ребенок много играет в игры</c:v>
                </c:pt>
                <c:pt idx="2">
                  <c:v>Ребенок много времени проводит в Интернете, соц.сетях</c:v>
                </c:pt>
                <c:pt idx="3">
                  <c:v>Негативное влияние блогеров</c:v>
                </c:pt>
                <c:pt idx="4">
                  <c:v>Сложно заинтересовать ребенка чем-то</c:v>
                </c:pt>
                <c:pt idx="5">
                  <c:v>Недостаточный интерес детей к оффлайн активности</c:v>
                </c:pt>
                <c:pt idx="6">
                  <c:v>Негативное влияние сверстников</c:v>
                </c:pt>
                <c:pt idx="7">
                  <c:v>Недостаточное внимание педагогов к вопросам воспитания детей</c:v>
                </c:pt>
                <c:pt idx="8">
                  <c:v>Другое</c:v>
                </c:pt>
                <c:pt idx="9">
                  <c:v>Большая нагрузка в школе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0.41000000000000003</c:v>
                </c:pt>
                <c:pt idx="1">
                  <c:v>0.28000000000000008</c:v>
                </c:pt>
                <c:pt idx="2">
                  <c:v>0.48000000000000004</c:v>
                </c:pt>
                <c:pt idx="3">
                  <c:v>0.22</c:v>
                </c:pt>
                <c:pt idx="4">
                  <c:v>0.4</c:v>
                </c:pt>
                <c:pt idx="5">
                  <c:v>0.22</c:v>
                </c:pt>
                <c:pt idx="6">
                  <c:v>0.31000000000000005</c:v>
                </c:pt>
                <c:pt idx="7">
                  <c:v>3.0000000000000002E-2</c:v>
                </c:pt>
                <c:pt idx="8">
                  <c:v>0.14000000000000001</c:v>
                </c:pt>
                <c:pt idx="9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78-4BF9-8E45-1C36DFA729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Неватка времени у родителей на занятия с детьми</c:v>
                </c:pt>
                <c:pt idx="1">
                  <c:v>Ребенок много играет в игры</c:v>
                </c:pt>
                <c:pt idx="2">
                  <c:v>Ребенок много времени проводит в Интернете, соц.сетях</c:v>
                </c:pt>
                <c:pt idx="3">
                  <c:v>Негативное влияние блогеров</c:v>
                </c:pt>
                <c:pt idx="4">
                  <c:v>Сложно заинтересовать ребенка чем-то</c:v>
                </c:pt>
                <c:pt idx="5">
                  <c:v>Недостаточный интерес детей к оффлайн активности</c:v>
                </c:pt>
                <c:pt idx="6">
                  <c:v>Негативное влияние сверстников</c:v>
                </c:pt>
                <c:pt idx="7">
                  <c:v>Недостаточное внимание педагогов к вопросам воспитания детей</c:v>
                </c:pt>
                <c:pt idx="8">
                  <c:v>Другое</c:v>
                </c:pt>
                <c:pt idx="9">
                  <c:v>Большая нагрузка в школе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0.70000000000000007</c:v>
                </c:pt>
                <c:pt idx="1">
                  <c:v>0.64000000000000012</c:v>
                </c:pt>
                <c:pt idx="2">
                  <c:v>0.58000000000000007</c:v>
                </c:pt>
                <c:pt idx="3">
                  <c:v>0.36000000000000004</c:v>
                </c:pt>
                <c:pt idx="4">
                  <c:v>0.30000000000000004</c:v>
                </c:pt>
                <c:pt idx="5">
                  <c:v>0.21000000000000002</c:v>
                </c:pt>
                <c:pt idx="6">
                  <c:v>0.12000000000000001</c:v>
                </c:pt>
                <c:pt idx="7">
                  <c:v>6.0000000000000005E-2</c:v>
                </c:pt>
                <c:pt idx="8">
                  <c:v>3.0000000000000002E-2</c:v>
                </c:pt>
                <c:pt idx="9">
                  <c:v>6.0000000000000005E-2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78-4BF9-8E45-1C36DFA729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706304"/>
        <c:axId val="154707840"/>
      </c:barChart>
      <c:catAx>
        <c:axId val="15470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707840"/>
        <c:crosses val="autoZero"/>
        <c:auto val="1"/>
        <c:lblAlgn val="ctr"/>
        <c:lblOffset val="100"/>
        <c:noMultiLvlLbl val="0"/>
      </c:catAx>
      <c:valAx>
        <c:axId val="1547078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470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Что нужно для достижении успеха в жизни?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Профессионализм в своем деле</c:v>
                </c:pt>
                <c:pt idx="1">
                  <c:v>Умение хорошо работать</c:v>
                </c:pt>
                <c:pt idx="2">
                  <c:v>Хорошая специальность</c:v>
                </c:pt>
                <c:pt idx="3">
                  <c:v>Другое (целеустремленность, сила воли)</c:v>
                </c:pt>
                <c:pt idx="4">
                  <c:v>Связи с нужными людьми</c:v>
                </c:pt>
                <c:pt idx="5">
                  <c:v>Высшее образование</c:v>
                </c:pt>
                <c:pt idx="6">
                  <c:v>Удача</c:v>
                </c:pt>
                <c:pt idx="7">
                  <c:v>Высокооплачиваемая работа</c:v>
                </c:pt>
                <c:pt idx="8">
                  <c:v>Влиятельные родственники</c:v>
                </c:pt>
                <c:pt idx="9">
                  <c:v>Удачная женитьба / замужество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0.4</c:v>
                </c:pt>
                <c:pt idx="1">
                  <c:v>0.39000000000000007</c:v>
                </c:pt>
                <c:pt idx="2">
                  <c:v>0.21000000000000002</c:v>
                </c:pt>
                <c:pt idx="3">
                  <c:v>0.36000000000000004</c:v>
                </c:pt>
                <c:pt idx="4">
                  <c:v>0.19</c:v>
                </c:pt>
                <c:pt idx="5">
                  <c:v>0.25</c:v>
                </c:pt>
                <c:pt idx="6">
                  <c:v>0.19</c:v>
                </c:pt>
                <c:pt idx="7">
                  <c:v>0.22</c:v>
                </c:pt>
                <c:pt idx="8">
                  <c:v>0.14000000000000001</c:v>
                </c:pt>
                <c:pt idx="9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94-4C3E-9E99-DB92B92B0B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Профессионализм в своем деле</c:v>
                </c:pt>
                <c:pt idx="1">
                  <c:v>Умение хорошо работать</c:v>
                </c:pt>
                <c:pt idx="2">
                  <c:v>Хорошая специальность</c:v>
                </c:pt>
                <c:pt idx="3">
                  <c:v>Другое (целеустремленность, сила воли)</c:v>
                </c:pt>
                <c:pt idx="4">
                  <c:v>Связи с нужными людьми</c:v>
                </c:pt>
                <c:pt idx="5">
                  <c:v>Высшее образование</c:v>
                </c:pt>
                <c:pt idx="6">
                  <c:v>Удача</c:v>
                </c:pt>
                <c:pt idx="7">
                  <c:v>Высокооплачиваемая работа</c:v>
                </c:pt>
                <c:pt idx="8">
                  <c:v>Влиятельные родственники</c:v>
                </c:pt>
                <c:pt idx="9">
                  <c:v>Удачная женитьба / замужество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0.64000000000000012</c:v>
                </c:pt>
                <c:pt idx="1">
                  <c:v>0.56999999999999995</c:v>
                </c:pt>
                <c:pt idx="2">
                  <c:v>0.52</c:v>
                </c:pt>
                <c:pt idx="3">
                  <c:v>0.4</c:v>
                </c:pt>
                <c:pt idx="4">
                  <c:v>0.12000000000000001</c:v>
                </c:pt>
                <c:pt idx="5">
                  <c:v>0.36000000000000004</c:v>
                </c:pt>
                <c:pt idx="6">
                  <c:v>0.19</c:v>
                </c:pt>
                <c:pt idx="7">
                  <c:v>0.24000000000000002</c:v>
                </c:pt>
                <c:pt idx="8">
                  <c:v>3.0000000000000002E-2</c:v>
                </c:pt>
                <c:pt idx="9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94-4C3E-9E99-DB92B92B0B4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Профессионализм в своем деле</c:v>
                </c:pt>
                <c:pt idx="1">
                  <c:v>Умение хорошо работать</c:v>
                </c:pt>
                <c:pt idx="2">
                  <c:v>Хорошая специальность</c:v>
                </c:pt>
                <c:pt idx="3">
                  <c:v>Другое (целеустремленность, сила воли)</c:v>
                </c:pt>
                <c:pt idx="4">
                  <c:v>Связи с нужными людьми</c:v>
                </c:pt>
                <c:pt idx="5">
                  <c:v>Высшее образование</c:v>
                </c:pt>
                <c:pt idx="6">
                  <c:v>Удача</c:v>
                </c:pt>
                <c:pt idx="7">
                  <c:v>Высокооплачиваемая работа</c:v>
                </c:pt>
                <c:pt idx="8">
                  <c:v>Влиятельные родственники</c:v>
                </c:pt>
                <c:pt idx="9">
                  <c:v>Удачная женитьба / замужество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0.64000000000000012</c:v>
                </c:pt>
                <c:pt idx="1">
                  <c:v>9.0000000000000011E-2</c:v>
                </c:pt>
                <c:pt idx="2">
                  <c:v>6.0000000000000005E-2</c:v>
                </c:pt>
                <c:pt idx="3">
                  <c:v>0.12000000000000001</c:v>
                </c:pt>
                <c:pt idx="4">
                  <c:v>0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0</c:v>
                </c:pt>
                <c:pt idx="8">
                  <c:v>3.0000000000000002E-2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94-4C3E-9E99-DB92B92B0B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827392"/>
        <c:axId val="154849664"/>
      </c:barChart>
      <c:catAx>
        <c:axId val="154827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849664"/>
        <c:crosses val="autoZero"/>
        <c:auto val="1"/>
        <c:lblAlgn val="ctr"/>
        <c:lblOffset val="100"/>
        <c:noMultiLvlLbl val="0"/>
      </c:catAx>
      <c:valAx>
        <c:axId val="1548496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482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92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4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89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9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6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6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6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9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6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6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2EB3C-BA3D-4788-A58B-B8F6E5FA78D0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26F3-CFA5-4E1B-831C-3913E441C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74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4123"/>
            <a:ext cx="3392219" cy="34438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5033"/>
            <a:ext cx="10336823" cy="3239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Результаты исследования ценностных ориентаций воспитанников в условиях  </a:t>
            </a:r>
            <a:r>
              <a:rPr lang="ru-RU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лингвоэкологического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96453" y="3662120"/>
            <a:ext cx="5310555" cy="725243"/>
          </a:xfrm>
        </p:spPr>
        <p:txBody>
          <a:bodyPr>
            <a:normAutofit/>
          </a:bodyPr>
          <a:lstStyle/>
          <a:p>
            <a:r>
              <a:rPr lang="ru-RU" dirty="0"/>
              <a:t>П.А. Зуева, педагог-психолог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743572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07399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425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217793"/>
              </p:ext>
            </p:extLst>
          </p:nvPr>
        </p:nvGraphicFramePr>
        <p:xfrm>
          <a:off x="79131" y="0"/>
          <a:ext cx="11931161" cy="678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8510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92618"/>
              </p:ext>
            </p:extLst>
          </p:nvPr>
        </p:nvGraphicFramePr>
        <p:xfrm>
          <a:off x="105507" y="79132"/>
          <a:ext cx="11975123" cy="677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2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19" y="104535"/>
            <a:ext cx="10675021" cy="810838"/>
          </a:xfrm>
          <a:prstGeom prst="rect">
            <a:avLst/>
          </a:prstGeom>
        </p:spPr>
      </p:pic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63012"/>
              </p:ext>
            </p:extLst>
          </p:nvPr>
        </p:nvGraphicFramePr>
        <p:xfrm>
          <a:off x="140678" y="782515"/>
          <a:ext cx="11913576" cy="599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9849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234273"/>
              </p:ext>
            </p:extLst>
          </p:nvPr>
        </p:nvGraphicFramePr>
        <p:xfrm>
          <a:off x="211015" y="61546"/>
          <a:ext cx="11843239" cy="672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673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7924"/>
            <a:ext cx="10996246" cy="92807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Познавательные интересы и профессия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724860"/>
              </p:ext>
            </p:extLst>
          </p:nvPr>
        </p:nvGraphicFramePr>
        <p:xfrm>
          <a:off x="0" y="896815"/>
          <a:ext cx="12192000" cy="596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5152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30762"/>
              </p:ext>
            </p:extLst>
          </p:nvPr>
        </p:nvGraphicFramePr>
        <p:xfrm>
          <a:off x="87922" y="0"/>
          <a:ext cx="12104077" cy="677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3076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465486"/>
              </p:ext>
            </p:extLst>
          </p:nvPr>
        </p:nvGraphicFramePr>
        <p:xfrm>
          <a:off x="114300" y="0"/>
          <a:ext cx="120777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7371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001453"/>
              </p:ext>
            </p:extLst>
          </p:nvPr>
        </p:nvGraphicFramePr>
        <p:xfrm>
          <a:off x="175846" y="149470"/>
          <a:ext cx="11834446" cy="6594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0767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97879"/>
            <a:ext cx="1732085" cy="17601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028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4950" y="1296785"/>
            <a:ext cx="10515600" cy="53326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Общение между детьми и родителями в большинстве случаев ограничивается повседневными темами. Вероятно, проблемы могут скрываться в поведении взрослых, которые не учитывают возрастные особенности детей и не обращают внимание на свою речевую культуру. То, что происходит в семье, отражается на детях и в повседневной жизни.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 процессе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лингвоэкологического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воспитания возникают препятствия в согласовании воспитательной стратегии между родителями и педагогами, что мешает формированию единой воспитательной линии "семья-школа".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Большинство ответов, которые дети и родители дали, были соответствующими социальным ожиданиям. Они понимают, как нужно действовать, однако это не всегда отражает их реальные поступки.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Подростки проводят значительное количество времени в интернете, где формируют свое собственное языковое пространство. В результате наблюдается сокращение словарного запаса, замещение русских слов иностранными, а также упрощение слов до минимума.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097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5277" cy="1006475"/>
          </a:xfrm>
        </p:spPr>
        <p:txBody>
          <a:bodyPr/>
          <a:lstStyle/>
          <a:p>
            <a:pPr algn="ctr"/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5277" cy="14890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выявление механизмов передачи и взаимозависимости ценностных ориентаций родителей, детей и педагогов в условиях </a:t>
            </a:r>
            <a:r>
              <a:rPr lang="ru-RU" dirty="0" err="1"/>
              <a:t>лингвоэкологического</a:t>
            </a:r>
            <a:r>
              <a:rPr lang="ru-RU" dirty="0"/>
              <a:t> воспитания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97879"/>
            <a:ext cx="1732085" cy="176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95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177" y="1508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4123"/>
            <a:ext cx="3392219" cy="344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1161" y="2250831"/>
            <a:ext cx="3437793" cy="152106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72 воспитанника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24349" y="2250830"/>
            <a:ext cx="3437793" cy="152106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58 родителей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47537" y="2250829"/>
            <a:ext cx="3437793" cy="152106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33 педагога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97879"/>
            <a:ext cx="1732085" cy="176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3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177" y="1508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Результаты исследования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4123"/>
            <a:ext cx="3392219" cy="344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824" y="319502"/>
            <a:ext cx="10451123" cy="3311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0"/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Общение и взаимоотношения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14097597"/>
              </p:ext>
            </p:extLst>
          </p:nvPr>
        </p:nvGraphicFramePr>
        <p:xfrm>
          <a:off x="184637" y="720969"/>
          <a:ext cx="11843239" cy="605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74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30862"/>
              </p:ext>
            </p:extLst>
          </p:nvPr>
        </p:nvGraphicFramePr>
        <p:xfrm>
          <a:off x="167054" y="87924"/>
          <a:ext cx="11781692" cy="6620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165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614562"/>
              </p:ext>
            </p:extLst>
          </p:nvPr>
        </p:nvGraphicFramePr>
        <p:xfrm>
          <a:off x="465992" y="158262"/>
          <a:ext cx="11430000" cy="6523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8487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735862"/>
              </p:ext>
            </p:extLst>
          </p:nvPr>
        </p:nvGraphicFramePr>
        <p:xfrm>
          <a:off x="228600" y="114300"/>
          <a:ext cx="11772900" cy="661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671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354691"/>
              </p:ext>
            </p:extLst>
          </p:nvPr>
        </p:nvGraphicFramePr>
        <p:xfrm>
          <a:off x="61546" y="0"/>
          <a:ext cx="1213045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09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353</Words>
  <Application>Microsoft Office PowerPoint</Application>
  <PresentationFormat>Широкоэкранный</PresentationFormat>
  <Paragraphs>30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Результаты исследования ценностных ориентаций воспитанников в условиях  лингвоэкологического воспитания</vt:lpstr>
      <vt:lpstr>Цель</vt:lpstr>
      <vt:lpstr>Презентация PowerPoint</vt:lpstr>
      <vt:lpstr>Результаты исследования</vt:lpstr>
      <vt:lpstr>Общение и взаимоотношения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Познавательные интересы и профессия</vt:lpstr>
      <vt:lpstr>Презентация PowerPoint</vt:lpstr>
      <vt:lpstr>Презентация PowerPoint</vt:lpstr>
      <vt:lpstr>Презентация PowerPoint</vt:lpstr>
      <vt:lpstr>Выводы: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Лингвоэкологическое воспитание подростков</dc:title>
  <dc:creator>Пользователь</dc:creator>
  <cp:lastModifiedBy>Психолог</cp:lastModifiedBy>
  <cp:revision>47</cp:revision>
  <dcterms:created xsi:type="dcterms:W3CDTF">2023-11-13T13:02:39Z</dcterms:created>
  <dcterms:modified xsi:type="dcterms:W3CDTF">2024-04-17T02:09:13Z</dcterms:modified>
</cp:coreProperties>
</file>