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  <p:sldId id="256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F28C5-4F32-4FFF-9D4A-027FC9031F7F}" type="doc">
      <dgm:prSet loTypeId="urn:microsoft.com/office/officeart/2005/8/layout/arrow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95694-9420-48C6-A40B-DD9B646222C3}">
      <dgm:prSet phldrT="[Текст]"/>
      <dgm:spPr/>
      <dgm:t>
        <a:bodyPr/>
        <a:lstStyle/>
        <a:p>
          <a:r>
            <a:rPr lang="ru-RU" dirty="0" smtClean="0"/>
            <a:t>Синтез сложившихся концепций усвоения знаний </a:t>
          </a:r>
          <a:endParaRPr lang="ru-RU" dirty="0"/>
        </a:p>
      </dgm:t>
    </dgm:pt>
    <dgm:pt modelId="{30341532-E40C-48B9-986B-E97C466260E4}" type="parTrans" cxnId="{DA9FC273-913D-4929-A3DA-0F7DE662771C}">
      <dgm:prSet/>
      <dgm:spPr/>
      <dgm:t>
        <a:bodyPr/>
        <a:lstStyle/>
        <a:p>
          <a:endParaRPr lang="ru-RU"/>
        </a:p>
      </dgm:t>
    </dgm:pt>
    <dgm:pt modelId="{C06D979E-CA80-4EE1-8E2C-529027CEBA32}" type="sibTrans" cxnId="{DA9FC273-913D-4929-A3DA-0F7DE662771C}">
      <dgm:prSet/>
      <dgm:spPr/>
      <dgm:t>
        <a:bodyPr/>
        <a:lstStyle/>
        <a:p>
          <a:endParaRPr lang="ru-RU"/>
        </a:p>
      </dgm:t>
    </dgm:pt>
    <dgm:pt modelId="{EE8163A4-4FFC-4E9D-9F85-A787A37C7993}">
      <dgm:prSet phldrT="[Текст]"/>
      <dgm:spPr/>
      <dgm:t>
        <a:bodyPr/>
        <a:lstStyle/>
        <a:p>
          <a:r>
            <a:rPr lang="ru-RU" dirty="0" smtClean="0"/>
            <a:t>Теории обучения школьников</a:t>
          </a:r>
          <a:endParaRPr lang="ru-RU" dirty="0"/>
        </a:p>
      </dgm:t>
    </dgm:pt>
    <dgm:pt modelId="{7B2AE81F-F889-434C-B633-9107B53CA457}" type="parTrans" cxnId="{779B788B-F027-4356-B9D5-1603EA813354}">
      <dgm:prSet/>
      <dgm:spPr/>
      <dgm:t>
        <a:bodyPr/>
        <a:lstStyle/>
        <a:p>
          <a:endParaRPr lang="ru-RU"/>
        </a:p>
      </dgm:t>
    </dgm:pt>
    <dgm:pt modelId="{55086D5B-4015-4443-B7FE-76CFB3659CFA}" type="sibTrans" cxnId="{779B788B-F027-4356-B9D5-1603EA813354}">
      <dgm:prSet/>
      <dgm:spPr/>
      <dgm:t>
        <a:bodyPr/>
        <a:lstStyle/>
        <a:p>
          <a:endParaRPr lang="ru-RU"/>
        </a:p>
      </dgm:t>
    </dgm:pt>
    <dgm:pt modelId="{B783FA72-561B-4FD2-803D-672E178F3485}" type="pres">
      <dgm:prSet presAssocID="{16AF28C5-4F32-4FFF-9D4A-027FC9031F7F}" presName="diagram" presStyleCnt="0">
        <dgm:presLayoutVars>
          <dgm:dir/>
          <dgm:resizeHandles val="exact"/>
        </dgm:presLayoutVars>
      </dgm:prSet>
      <dgm:spPr/>
    </dgm:pt>
    <dgm:pt modelId="{8F2D2EEB-64A6-439D-901D-F8C90A0D7480}" type="pres">
      <dgm:prSet presAssocID="{09495694-9420-48C6-A40B-DD9B646222C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08AE3-1040-4F0E-8957-B2DDC13C4E16}" type="pres">
      <dgm:prSet presAssocID="{EE8163A4-4FFC-4E9D-9F85-A787A37C799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556B60-0B85-4B2B-9DF0-0A358B5EE0B3}" type="presOf" srcId="{EE8163A4-4FFC-4E9D-9F85-A787A37C7993}" destId="{07708AE3-1040-4F0E-8957-B2DDC13C4E16}" srcOrd="0" destOrd="0" presId="urn:microsoft.com/office/officeart/2005/8/layout/arrow5"/>
    <dgm:cxn modelId="{779B788B-F027-4356-B9D5-1603EA813354}" srcId="{16AF28C5-4F32-4FFF-9D4A-027FC9031F7F}" destId="{EE8163A4-4FFC-4E9D-9F85-A787A37C7993}" srcOrd="1" destOrd="0" parTransId="{7B2AE81F-F889-434C-B633-9107B53CA457}" sibTransId="{55086D5B-4015-4443-B7FE-76CFB3659CFA}"/>
    <dgm:cxn modelId="{5EB3220C-51F6-4026-A3D9-BAF2FB32C50B}" type="presOf" srcId="{16AF28C5-4F32-4FFF-9D4A-027FC9031F7F}" destId="{B783FA72-561B-4FD2-803D-672E178F3485}" srcOrd="0" destOrd="0" presId="urn:microsoft.com/office/officeart/2005/8/layout/arrow5"/>
    <dgm:cxn modelId="{DA9FC273-913D-4929-A3DA-0F7DE662771C}" srcId="{16AF28C5-4F32-4FFF-9D4A-027FC9031F7F}" destId="{09495694-9420-48C6-A40B-DD9B646222C3}" srcOrd="0" destOrd="0" parTransId="{30341532-E40C-48B9-986B-E97C466260E4}" sibTransId="{C06D979E-CA80-4EE1-8E2C-529027CEBA32}"/>
    <dgm:cxn modelId="{127D7B33-0DA0-4CF9-8B9A-89F74EB95F8E}" type="presOf" srcId="{09495694-9420-48C6-A40B-DD9B646222C3}" destId="{8F2D2EEB-64A6-439D-901D-F8C90A0D7480}" srcOrd="0" destOrd="0" presId="urn:microsoft.com/office/officeart/2005/8/layout/arrow5"/>
    <dgm:cxn modelId="{F90C7FE1-0870-4692-89D4-D074370D3AD1}" type="presParOf" srcId="{B783FA72-561B-4FD2-803D-672E178F3485}" destId="{8F2D2EEB-64A6-439D-901D-F8C90A0D7480}" srcOrd="0" destOrd="0" presId="urn:microsoft.com/office/officeart/2005/8/layout/arrow5"/>
    <dgm:cxn modelId="{DAD7DA48-A16F-416F-889E-B500789D8926}" type="presParOf" srcId="{B783FA72-561B-4FD2-803D-672E178F3485}" destId="{07708AE3-1040-4F0E-8957-B2DDC13C4E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C17B3-1E8D-4DF8-A3FF-38F766D88BD3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9ED3D9-18ED-4AB6-9218-C6DD443E2140}">
      <dgm:prSet phldrT="[Текст]"/>
      <dgm:spPr/>
      <dgm:t>
        <a:bodyPr/>
        <a:lstStyle/>
        <a:p>
          <a:pPr algn="ctr"/>
          <a:r>
            <a:rPr lang="ru-RU" dirty="0" smtClean="0"/>
            <a:t>Продукт</a:t>
          </a:r>
        </a:p>
        <a:p>
          <a:pPr algn="ctr"/>
          <a:r>
            <a:rPr lang="ru-RU" dirty="0" smtClean="0"/>
            <a:t>деятельности</a:t>
          </a:r>
          <a:endParaRPr lang="ru-RU" dirty="0"/>
        </a:p>
      </dgm:t>
    </dgm:pt>
    <dgm:pt modelId="{0D2C933C-76E1-4358-AF2C-F184BB508D97}" type="parTrans" cxnId="{4EDD3977-5AB1-4D32-8721-E954C79EF95F}">
      <dgm:prSet/>
      <dgm:spPr/>
      <dgm:t>
        <a:bodyPr/>
        <a:lstStyle/>
        <a:p>
          <a:endParaRPr lang="ru-RU"/>
        </a:p>
      </dgm:t>
    </dgm:pt>
    <dgm:pt modelId="{3D81250D-B0A1-4DBF-9873-B33458E91D8D}" type="sibTrans" cxnId="{4EDD3977-5AB1-4D32-8721-E954C79EF95F}">
      <dgm:prSet/>
      <dgm:spPr/>
      <dgm:t>
        <a:bodyPr/>
        <a:lstStyle/>
        <a:p>
          <a:endParaRPr lang="ru-RU"/>
        </a:p>
      </dgm:t>
    </dgm:pt>
    <dgm:pt modelId="{BAB86C5B-D333-484C-AABB-36F6FCE94A34}">
      <dgm:prSet phldrT="[Текст]"/>
      <dgm:spPr/>
      <dgm:t>
        <a:bodyPr/>
        <a:lstStyle/>
        <a:p>
          <a:pPr algn="ctr"/>
          <a:r>
            <a:rPr lang="ru-RU" dirty="0" smtClean="0"/>
            <a:t>Деятельность по его выполнению</a:t>
          </a:r>
          <a:endParaRPr lang="ru-RU" dirty="0"/>
        </a:p>
      </dgm:t>
    </dgm:pt>
    <dgm:pt modelId="{7573A37F-BF52-431E-A947-92AB8FE406EF}" type="parTrans" cxnId="{844C8ADC-B132-47D9-8E1F-A810BCCC99B6}">
      <dgm:prSet/>
      <dgm:spPr/>
      <dgm:t>
        <a:bodyPr/>
        <a:lstStyle/>
        <a:p>
          <a:endParaRPr lang="ru-RU"/>
        </a:p>
      </dgm:t>
    </dgm:pt>
    <dgm:pt modelId="{7D9BBDC5-E65D-4F25-A448-4F4D3545FB31}" type="sibTrans" cxnId="{844C8ADC-B132-47D9-8E1F-A810BCCC99B6}">
      <dgm:prSet/>
      <dgm:spPr/>
      <dgm:t>
        <a:bodyPr/>
        <a:lstStyle/>
        <a:p>
          <a:endParaRPr lang="ru-RU"/>
        </a:p>
      </dgm:t>
    </dgm:pt>
    <dgm:pt modelId="{9E3E0566-BB41-40AA-8DD7-F0F6D4597F0F}" type="pres">
      <dgm:prSet presAssocID="{744C17B3-1E8D-4DF8-A3FF-38F766D88BD3}" presName="Name0" presStyleCnt="0">
        <dgm:presLayoutVars>
          <dgm:chMax val="2"/>
          <dgm:chPref val="2"/>
          <dgm:animLvl val="lvl"/>
        </dgm:presLayoutVars>
      </dgm:prSet>
      <dgm:spPr/>
    </dgm:pt>
    <dgm:pt modelId="{4273B0EF-D91E-47C7-AD1A-6E3497A4BE48}" type="pres">
      <dgm:prSet presAssocID="{744C17B3-1E8D-4DF8-A3FF-38F766D88BD3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2C949-0BC4-4CC8-883A-1097BB774AD0}" type="pres">
      <dgm:prSet presAssocID="{744C17B3-1E8D-4DF8-A3FF-38F766D88BD3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D7472A42-8D2D-40B2-8CFE-C1F2BCA83C5B}" type="pres">
      <dgm:prSet presAssocID="{744C17B3-1E8D-4DF8-A3FF-38F766D88BD3}" presName="RightText" presStyleLbl="revTx" presStyleIdx="0" presStyleCnt="0">
        <dgm:presLayoutVars>
          <dgm:bulletEnabled val="1"/>
        </dgm:presLayoutVars>
      </dgm:prSet>
      <dgm:spPr/>
    </dgm:pt>
    <dgm:pt modelId="{BDD1E1C3-2C1F-4EBB-AFA6-88B929F6BBEE}" type="pres">
      <dgm:prSet presAssocID="{744C17B3-1E8D-4DF8-A3FF-38F766D88BD3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8520EFFB-F9E0-4358-B493-45C4DD20C353}" type="pres">
      <dgm:prSet presAssocID="{744C17B3-1E8D-4DF8-A3FF-38F766D88BD3}" presName="TopArrow" presStyleLbl="node1" presStyleIdx="0" presStyleCnt="2"/>
      <dgm:spPr/>
    </dgm:pt>
    <dgm:pt modelId="{E8C94068-DF6E-419F-83FA-5299FB227635}" type="pres">
      <dgm:prSet presAssocID="{744C17B3-1E8D-4DF8-A3FF-38F766D88BD3}" presName="BottomArrow" presStyleLbl="node1" presStyleIdx="1" presStyleCnt="2"/>
      <dgm:spPr/>
    </dgm:pt>
  </dgm:ptLst>
  <dgm:cxnLst>
    <dgm:cxn modelId="{B013041F-74B7-4976-9C17-452081B4847C}" type="presOf" srcId="{489ED3D9-18ED-4AB6-9218-C6DD443E2140}" destId="{4273B0EF-D91E-47C7-AD1A-6E3497A4BE48}" srcOrd="0" destOrd="0" presId="urn:microsoft.com/office/officeart/2009/layout/ReverseList"/>
    <dgm:cxn modelId="{5905EB3D-78FE-4F06-BA8C-9480AA836EB9}" type="presOf" srcId="{489ED3D9-18ED-4AB6-9218-C6DD443E2140}" destId="{9702C949-0BC4-4CC8-883A-1097BB774AD0}" srcOrd="1" destOrd="0" presId="urn:microsoft.com/office/officeart/2009/layout/ReverseList"/>
    <dgm:cxn modelId="{B05417DA-3244-4864-8050-71F011C85EF9}" type="presOf" srcId="{BAB86C5B-D333-484C-AABB-36F6FCE94A34}" destId="{BDD1E1C3-2C1F-4EBB-AFA6-88B929F6BBEE}" srcOrd="1" destOrd="0" presId="urn:microsoft.com/office/officeart/2009/layout/ReverseList"/>
    <dgm:cxn modelId="{844C8ADC-B132-47D9-8E1F-A810BCCC99B6}" srcId="{744C17B3-1E8D-4DF8-A3FF-38F766D88BD3}" destId="{BAB86C5B-D333-484C-AABB-36F6FCE94A34}" srcOrd="1" destOrd="0" parTransId="{7573A37F-BF52-431E-A947-92AB8FE406EF}" sibTransId="{7D9BBDC5-E65D-4F25-A448-4F4D3545FB31}"/>
    <dgm:cxn modelId="{4EDD3977-5AB1-4D32-8721-E954C79EF95F}" srcId="{744C17B3-1E8D-4DF8-A3FF-38F766D88BD3}" destId="{489ED3D9-18ED-4AB6-9218-C6DD443E2140}" srcOrd="0" destOrd="0" parTransId="{0D2C933C-76E1-4358-AF2C-F184BB508D97}" sibTransId="{3D81250D-B0A1-4DBF-9873-B33458E91D8D}"/>
    <dgm:cxn modelId="{70600D37-973B-4776-8250-B7DF5D5790E3}" type="presOf" srcId="{BAB86C5B-D333-484C-AABB-36F6FCE94A34}" destId="{D7472A42-8D2D-40B2-8CFE-C1F2BCA83C5B}" srcOrd="0" destOrd="0" presId="urn:microsoft.com/office/officeart/2009/layout/ReverseList"/>
    <dgm:cxn modelId="{A409A6C1-CCAF-4CCE-AC40-3A2A488F14D9}" type="presOf" srcId="{744C17B3-1E8D-4DF8-A3FF-38F766D88BD3}" destId="{9E3E0566-BB41-40AA-8DD7-F0F6D4597F0F}" srcOrd="0" destOrd="0" presId="urn:microsoft.com/office/officeart/2009/layout/ReverseList"/>
    <dgm:cxn modelId="{D6DA4609-12F0-4BA8-A29F-B7BD1529544B}" type="presParOf" srcId="{9E3E0566-BB41-40AA-8DD7-F0F6D4597F0F}" destId="{4273B0EF-D91E-47C7-AD1A-6E3497A4BE48}" srcOrd="0" destOrd="0" presId="urn:microsoft.com/office/officeart/2009/layout/ReverseList"/>
    <dgm:cxn modelId="{EF24FB3F-2DE6-479E-AF9A-D0F216D9E29C}" type="presParOf" srcId="{9E3E0566-BB41-40AA-8DD7-F0F6D4597F0F}" destId="{9702C949-0BC4-4CC8-883A-1097BB774AD0}" srcOrd="1" destOrd="0" presId="urn:microsoft.com/office/officeart/2009/layout/ReverseList"/>
    <dgm:cxn modelId="{4569241F-FAE7-475B-AF1E-D33ABF8D3E60}" type="presParOf" srcId="{9E3E0566-BB41-40AA-8DD7-F0F6D4597F0F}" destId="{D7472A42-8D2D-40B2-8CFE-C1F2BCA83C5B}" srcOrd="2" destOrd="0" presId="urn:microsoft.com/office/officeart/2009/layout/ReverseList"/>
    <dgm:cxn modelId="{3E2E3E03-CD63-43B1-ABDF-3EE2E6A9C8B4}" type="presParOf" srcId="{9E3E0566-BB41-40AA-8DD7-F0F6D4597F0F}" destId="{BDD1E1C3-2C1F-4EBB-AFA6-88B929F6BBEE}" srcOrd="3" destOrd="0" presId="urn:microsoft.com/office/officeart/2009/layout/ReverseList"/>
    <dgm:cxn modelId="{1F7DEF67-79F0-4373-8B94-8882FC8CB533}" type="presParOf" srcId="{9E3E0566-BB41-40AA-8DD7-F0F6D4597F0F}" destId="{8520EFFB-F9E0-4358-B493-45C4DD20C353}" srcOrd="4" destOrd="0" presId="urn:microsoft.com/office/officeart/2009/layout/ReverseList"/>
    <dgm:cxn modelId="{2A7A1374-B071-4FB3-9698-F176E179CFB0}" type="presParOf" srcId="{9E3E0566-BB41-40AA-8DD7-F0F6D4597F0F}" destId="{E8C94068-DF6E-419F-83FA-5299FB22763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0A142C-51F8-4ED4-B152-2F18BB329D37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0A6267-09E9-4063-8A73-F37CC8CC8A75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Долгосрочные проекты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C106F-411E-48E6-ABDE-6A0AB66D5D8D}" type="parTrans" cxnId="{55927694-B074-4A05-B357-5EDCF537188F}">
      <dgm:prSet/>
      <dgm:spPr/>
      <dgm:t>
        <a:bodyPr/>
        <a:lstStyle/>
        <a:p>
          <a:endParaRPr lang="ru-RU"/>
        </a:p>
      </dgm:t>
    </dgm:pt>
    <dgm:pt modelId="{DB6CC0FA-269F-4109-9CC8-CF2612D58886}" type="sibTrans" cxnId="{55927694-B074-4A05-B357-5EDCF537188F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Краткосрочные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181559-B114-4B51-8457-414E79004CA0}">
      <dgm:prSet phldrT="[Текст]"/>
      <dgm:spPr/>
      <dgm:t>
        <a:bodyPr/>
        <a:lstStyle/>
        <a:p>
          <a:pPr algn="ctr"/>
          <a:r>
            <a:rPr lang="ru-RU" b="1" dirty="0" smtClean="0"/>
            <a:t>Участие в конкурсах и конференциях</a:t>
          </a:r>
          <a:endParaRPr lang="ru-RU" b="1" dirty="0"/>
        </a:p>
      </dgm:t>
    </dgm:pt>
    <dgm:pt modelId="{93745EBB-9559-437A-AE9A-AA1EEE2F1078}" type="parTrans" cxnId="{AD6D9E27-E6BE-42F8-A32A-C4F75001D13D}">
      <dgm:prSet/>
      <dgm:spPr/>
      <dgm:t>
        <a:bodyPr/>
        <a:lstStyle/>
        <a:p>
          <a:endParaRPr lang="ru-RU"/>
        </a:p>
      </dgm:t>
    </dgm:pt>
    <dgm:pt modelId="{D1F690C9-F5B1-45D3-880C-AF17DDCB3F93}" type="sibTrans" cxnId="{AD6D9E27-E6BE-42F8-A32A-C4F75001D13D}">
      <dgm:prSet/>
      <dgm:spPr/>
      <dgm:t>
        <a:bodyPr/>
        <a:lstStyle/>
        <a:p>
          <a:endParaRPr lang="ru-RU"/>
        </a:p>
      </dgm:t>
    </dgm:pt>
    <dgm:pt modelId="{7BAF51D9-BA03-42D5-95B4-F2C77CCD05D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 время уроков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685442-136A-4EC0-AA54-4F1157DC323C}" type="parTrans" cxnId="{BD55B602-8028-432B-A049-128BB0DEC539}">
      <dgm:prSet/>
      <dgm:spPr/>
      <dgm:t>
        <a:bodyPr/>
        <a:lstStyle/>
        <a:p>
          <a:endParaRPr lang="ru-RU"/>
        </a:p>
      </dgm:t>
    </dgm:pt>
    <dgm:pt modelId="{356C1153-D98F-41CA-B9A1-BED5787415F2}" type="sibTrans" cxnId="{BD55B602-8028-432B-A049-128BB0DEC539}">
      <dgm:prSet/>
      <dgm:spPr/>
      <dgm:t>
        <a:bodyPr/>
        <a:lstStyle/>
        <a:p>
          <a:r>
            <a:rPr lang="ru-RU" b="1" dirty="0" smtClean="0"/>
            <a:t>Внеурочная деятельность</a:t>
          </a:r>
        </a:p>
        <a:p>
          <a:r>
            <a:rPr lang="ru-RU" b="1" dirty="0" smtClean="0"/>
            <a:t>ФГОС</a:t>
          </a:r>
          <a:endParaRPr lang="ru-RU" b="1" dirty="0"/>
        </a:p>
      </dgm:t>
    </dgm:pt>
    <dgm:pt modelId="{3B05E4E0-B648-46B2-B58F-190370BEF732}">
      <dgm:prSet phldrT="[Текст]"/>
      <dgm:spPr/>
      <dgm:t>
        <a:bodyPr/>
        <a:lstStyle/>
        <a:p>
          <a:pPr algn="ctr"/>
          <a:r>
            <a:rPr lang="ru-RU" b="1" dirty="0" smtClean="0"/>
            <a:t>Практические работы</a:t>
          </a:r>
          <a:endParaRPr lang="ru-RU" b="1" dirty="0"/>
        </a:p>
      </dgm:t>
    </dgm:pt>
    <dgm:pt modelId="{259548A9-BC2C-4B59-A36F-8948C2DAF4CE}" type="parTrans" cxnId="{33DC8E8C-538A-417E-A04F-57B4FDA51A4C}">
      <dgm:prSet/>
      <dgm:spPr/>
      <dgm:t>
        <a:bodyPr/>
        <a:lstStyle/>
        <a:p>
          <a:endParaRPr lang="ru-RU"/>
        </a:p>
      </dgm:t>
    </dgm:pt>
    <dgm:pt modelId="{73F74A38-EBA3-4619-B788-E0712B64D0E6}" type="sibTrans" cxnId="{33DC8E8C-538A-417E-A04F-57B4FDA51A4C}">
      <dgm:prSet/>
      <dgm:spPr/>
      <dgm:t>
        <a:bodyPr/>
        <a:lstStyle/>
        <a:p>
          <a:endParaRPr lang="ru-RU"/>
        </a:p>
      </dgm:t>
    </dgm:pt>
    <dgm:pt modelId="{EC30F294-A45A-4501-B930-C1AF9F66276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проблемных ситуаций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33B09-06C7-465A-97AE-5267FDC3B455}" type="parTrans" cxnId="{0CAC5BEC-3A3E-4E21-AB71-CF4165AA304D}">
      <dgm:prSet/>
      <dgm:spPr/>
      <dgm:t>
        <a:bodyPr/>
        <a:lstStyle/>
        <a:p>
          <a:endParaRPr lang="ru-RU"/>
        </a:p>
      </dgm:t>
    </dgm:pt>
    <dgm:pt modelId="{39CB2DA0-FB96-470D-855E-F6A823A4FBAE}" type="sibTrans" cxnId="{0CAC5BEC-3A3E-4E21-AB71-CF4165AA304D}">
      <dgm:prSet custT="1"/>
      <dgm:spPr/>
      <dgm:t>
        <a:bodyPr/>
        <a:lstStyle/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Коллективно-творческие проекты</a:t>
          </a:r>
          <a:endParaRPr lang="ru-RU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C5D654-66CD-46B8-96DA-0D0B0C008075}">
      <dgm:prSet phldrT="[Текст]"/>
      <dgm:spPr/>
      <dgm:t>
        <a:bodyPr/>
        <a:lstStyle/>
        <a:p>
          <a:r>
            <a:rPr lang="ru-RU" b="1" dirty="0" smtClean="0"/>
            <a:t>Круглые столы, диспуты, деловые игры </a:t>
          </a:r>
          <a:endParaRPr lang="ru-RU" b="1" dirty="0"/>
        </a:p>
      </dgm:t>
    </dgm:pt>
    <dgm:pt modelId="{1441F43A-5750-421F-A34A-7A4A3A36FB93}" type="parTrans" cxnId="{7C6F77B2-B070-4E62-964D-2CA26968ED7B}">
      <dgm:prSet/>
      <dgm:spPr/>
      <dgm:t>
        <a:bodyPr/>
        <a:lstStyle/>
        <a:p>
          <a:endParaRPr lang="ru-RU"/>
        </a:p>
      </dgm:t>
    </dgm:pt>
    <dgm:pt modelId="{7E920691-D55E-4626-8EB8-24D3A7ACFD92}" type="sibTrans" cxnId="{7C6F77B2-B070-4E62-964D-2CA26968ED7B}">
      <dgm:prSet/>
      <dgm:spPr/>
      <dgm:t>
        <a:bodyPr/>
        <a:lstStyle/>
        <a:p>
          <a:endParaRPr lang="ru-RU"/>
        </a:p>
      </dgm:t>
    </dgm:pt>
    <dgm:pt modelId="{C75BB51B-2E35-4E8E-9913-00B9A17F7C4A}" type="pres">
      <dgm:prSet presAssocID="{C50A142C-51F8-4ED4-B152-2F18BB329D37}" presName="Name0" presStyleCnt="0">
        <dgm:presLayoutVars>
          <dgm:chMax/>
          <dgm:chPref/>
          <dgm:dir/>
          <dgm:animLvl val="lvl"/>
        </dgm:presLayoutVars>
      </dgm:prSet>
      <dgm:spPr/>
    </dgm:pt>
    <dgm:pt modelId="{83D4F236-4534-4C6A-B1A5-6663B0C0EAC4}" type="pres">
      <dgm:prSet presAssocID="{D20A6267-09E9-4063-8A73-F37CC8CC8A75}" presName="composite" presStyleCnt="0"/>
      <dgm:spPr/>
    </dgm:pt>
    <dgm:pt modelId="{296D9A26-CE2D-4B59-A039-4F26051C843E}" type="pres">
      <dgm:prSet presAssocID="{D20A6267-09E9-4063-8A73-F37CC8CC8A75}" presName="Parent1" presStyleLbl="node1" presStyleIdx="0" presStyleCnt="6" custScaleX="110285">
        <dgm:presLayoutVars>
          <dgm:chMax val="1"/>
          <dgm:chPref val="1"/>
          <dgm:bulletEnabled val="1"/>
        </dgm:presLayoutVars>
      </dgm:prSet>
      <dgm:spPr/>
    </dgm:pt>
    <dgm:pt modelId="{580EACAB-A53F-4775-B545-1D069AE93676}" type="pres">
      <dgm:prSet presAssocID="{D20A6267-09E9-4063-8A73-F37CC8CC8A7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AD69E-914E-454A-B243-035ED3776711}" type="pres">
      <dgm:prSet presAssocID="{D20A6267-09E9-4063-8A73-F37CC8CC8A75}" presName="BalanceSpacing" presStyleCnt="0"/>
      <dgm:spPr/>
    </dgm:pt>
    <dgm:pt modelId="{19FF315A-9B08-4A74-9C52-ABED53D3C34E}" type="pres">
      <dgm:prSet presAssocID="{D20A6267-09E9-4063-8A73-F37CC8CC8A75}" presName="BalanceSpacing1" presStyleCnt="0"/>
      <dgm:spPr/>
    </dgm:pt>
    <dgm:pt modelId="{32871996-999D-47D3-8926-D8270F6E543B}" type="pres">
      <dgm:prSet presAssocID="{DB6CC0FA-269F-4109-9CC8-CF2612D58886}" presName="Accent1Text" presStyleLbl="node1" presStyleIdx="1" presStyleCnt="6"/>
      <dgm:spPr/>
    </dgm:pt>
    <dgm:pt modelId="{30743471-8178-4EC6-9ED6-A209C40D709F}" type="pres">
      <dgm:prSet presAssocID="{DB6CC0FA-269F-4109-9CC8-CF2612D58886}" presName="spaceBetweenRectangles" presStyleCnt="0"/>
      <dgm:spPr/>
    </dgm:pt>
    <dgm:pt modelId="{0A81527F-F4D3-4A58-BA16-4A437D597877}" type="pres">
      <dgm:prSet presAssocID="{7BAF51D9-BA03-42D5-95B4-F2C77CCD05D2}" presName="composite" presStyleCnt="0"/>
      <dgm:spPr/>
    </dgm:pt>
    <dgm:pt modelId="{9BE41A82-99BB-4BDC-A7BB-49D8C9851825}" type="pres">
      <dgm:prSet presAssocID="{7BAF51D9-BA03-42D5-95B4-F2C77CCD05D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7061B7D-BB9D-49C5-863B-946059328D3A}" type="pres">
      <dgm:prSet presAssocID="{7BAF51D9-BA03-42D5-95B4-F2C77CCD05D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9BADD05-E909-4D53-94BE-B2B4636D5919}" type="pres">
      <dgm:prSet presAssocID="{7BAF51D9-BA03-42D5-95B4-F2C77CCD05D2}" presName="BalanceSpacing" presStyleCnt="0"/>
      <dgm:spPr/>
    </dgm:pt>
    <dgm:pt modelId="{1F306406-BDA9-41E8-97BD-21EC0B10178A}" type="pres">
      <dgm:prSet presAssocID="{7BAF51D9-BA03-42D5-95B4-F2C77CCD05D2}" presName="BalanceSpacing1" presStyleCnt="0"/>
      <dgm:spPr/>
    </dgm:pt>
    <dgm:pt modelId="{CEAD5CB5-F812-4261-AFDE-A51E51090288}" type="pres">
      <dgm:prSet presAssocID="{356C1153-D98F-41CA-B9A1-BED5787415F2}" presName="Accent1Text" presStyleLbl="node1" presStyleIdx="3" presStyleCnt="6"/>
      <dgm:spPr/>
      <dgm:t>
        <a:bodyPr/>
        <a:lstStyle/>
        <a:p>
          <a:endParaRPr lang="ru-RU"/>
        </a:p>
      </dgm:t>
    </dgm:pt>
    <dgm:pt modelId="{EB87E2FE-F9CE-498D-9303-23D758137B82}" type="pres">
      <dgm:prSet presAssocID="{356C1153-D98F-41CA-B9A1-BED5787415F2}" presName="spaceBetweenRectangles" presStyleCnt="0"/>
      <dgm:spPr/>
    </dgm:pt>
    <dgm:pt modelId="{EFFC038F-A719-45DC-B054-18DD35C6ECF5}" type="pres">
      <dgm:prSet presAssocID="{EC30F294-A45A-4501-B930-C1AF9F662768}" presName="composite" presStyleCnt="0"/>
      <dgm:spPr/>
    </dgm:pt>
    <dgm:pt modelId="{C129DB4E-E74F-4B5C-9EF1-B4F916557EE4}" type="pres">
      <dgm:prSet presAssocID="{EC30F294-A45A-4501-B930-C1AF9F66276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71154-4703-454E-A2FB-D003F509B003}" type="pres">
      <dgm:prSet presAssocID="{EC30F294-A45A-4501-B930-C1AF9F66276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FAC144F-C00B-491A-B92C-19B4D841AD6F}" type="pres">
      <dgm:prSet presAssocID="{EC30F294-A45A-4501-B930-C1AF9F662768}" presName="BalanceSpacing" presStyleCnt="0"/>
      <dgm:spPr/>
    </dgm:pt>
    <dgm:pt modelId="{3134E6E1-2F69-4204-B55B-445B8EDCECA0}" type="pres">
      <dgm:prSet presAssocID="{EC30F294-A45A-4501-B930-C1AF9F662768}" presName="BalanceSpacing1" presStyleCnt="0"/>
      <dgm:spPr/>
    </dgm:pt>
    <dgm:pt modelId="{52D82E6E-3A8A-426B-B780-A754778DFE42}" type="pres">
      <dgm:prSet presAssocID="{39CB2DA0-FB96-470D-855E-F6A823A4FBAE}" presName="Accent1Text" presStyleLbl="node1" presStyleIdx="5" presStyleCnt="6"/>
      <dgm:spPr/>
    </dgm:pt>
  </dgm:ptLst>
  <dgm:cxnLst>
    <dgm:cxn modelId="{4931562C-69A2-4313-A4C3-872ED8CE404C}" type="presOf" srcId="{DB6CC0FA-269F-4109-9CC8-CF2612D58886}" destId="{32871996-999D-47D3-8926-D8270F6E543B}" srcOrd="0" destOrd="0" presId="urn:microsoft.com/office/officeart/2008/layout/AlternatingHexagons"/>
    <dgm:cxn modelId="{0CAC5BEC-3A3E-4E21-AB71-CF4165AA304D}" srcId="{C50A142C-51F8-4ED4-B152-2F18BB329D37}" destId="{EC30F294-A45A-4501-B930-C1AF9F662768}" srcOrd="2" destOrd="0" parTransId="{AE333B09-06C7-465A-97AE-5267FDC3B455}" sibTransId="{39CB2DA0-FB96-470D-855E-F6A823A4FBAE}"/>
    <dgm:cxn modelId="{F5FCEAAE-1E82-4916-8299-564C5562E239}" type="presOf" srcId="{39CB2DA0-FB96-470D-855E-F6A823A4FBAE}" destId="{52D82E6E-3A8A-426B-B780-A754778DFE42}" srcOrd="0" destOrd="0" presId="urn:microsoft.com/office/officeart/2008/layout/AlternatingHexagons"/>
    <dgm:cxn modelId="{F5E7A223-105B-4010-A2F4-20BC9DED78A2}" type="presOf" srcId="{C8181559-B114-4B51-8457-414E79004CA0}" destId="{580EACAB-A53F-4775-B545-1D069AE93676}" srcOrd="0" destOrd="0" presId="urn:microsoft.com/office/officeart/2008/layout/AlternatingHexagons"/>
    <dgm:cxn modelId="{20E41702-BF23-4E43-92C8-EE082CE333AF}" type="presOf" srcId="{DDC5D654-66CD-46B8-96DA-0D0B0C008075}" destId="{30D71154-4703-454E-A2FB-D003F509B003}" srcOrd="0" destOrd="0" presId="urn:microsoft.com/office/officeart/2008/layout/AlternatingHexagons"/>
    <dgm:cxn modelId="{BD55B602-8028-432B-A049-128BB0DEC539}" srcId="{C50A142C-51F8-4ED4-B152-2F18BB329D37}" destId="{7BAF51D9-BA03-42D5-95B4-F2C77CCD05D2}" srcOrd="1" destOrd="0" parTransId="{15685442-136A-4EC0-AA54-4F1157DC323C}" sibTransId="{356C1153-D98F-41CA-B9A1-BED5787415F2}"/>
    <dgm:cxn modelId="{61B9F8F7-87D1-43AC-AF33-A924C66ABE6A}" type="presOf" srcId="{356C1153-D98F-41CA-B9A1-BED5787415F2}" destId="{CEAD5CB5-F812-4261-AFDE-A51E51090288}" srcOrd="0" destOrd="0" presId="urn:microsoft.com/office/officeart/2008/layout/AlternatingHexagons"/>
    <dgm:cxn modelId="{156A518A-D723-49DF-B40B-58CF57379D34}" type="presOf" srcId="{D20A6267-09E9-4063-8A73-F37CC8CC8A75}" destId="{296D9A26-CE2D-4B59-A039-4F26051C843E}" srcOrd="0" destOrd="0" presId="urn:microsoft.com/office/officeart/2008/layout/AlternatingHexagons"/>
    <dgm:cxn modelId="{35ED24A9-6CA1-4D5F-BC1D-CC59C9FC4C6F}" type="presOf" srcId="{C50A142C-51F8-4ED4-B152-2F18BB329D37}" destId="{C75BB51B-2E35-4E8E-9913-00B9A17F7C4A}" srcOrd="0" destOrd="0" presId="urn:microsoft.com/office/officeart/2008/layout/AlternatingHexagons"/>
    <dgm:cxn modelId="{AD6D9E27-E6BE-42F8-A32A-C4F75001D13D}" srcId="{D20A6267-09E9-4063-8A73-F37CC8CC8A75}" destId="{C8181559-B114-4B51-8457-414E79004CA0}" srcOrd="0" destOrd="0" parTransId="{93745EBB-9559-437A-AE9A-AA1EEE2F1078}" sibTransId="{D1F690C9-F5B1-45D3-880C-AF17DDCB3F93}"/>
    <dgm:cxn modelId="{33DC8E8C-538A-417E-A04F-57B4FDA51A4C}" srcId="{7BAF51D9-BA03-42D5-95B4-F2C77CCD05D2}" destId="{3B05E4E0-B648-46B2-B58F-190370BEF732}" srcOrd="0" destOrd="0" parTransId="{259548A9-BC2C-4B59-A36F-8948C2DAF4CE}" sibTransId="{73F74A38-EBA3-4619-B788-E0712B64D0E6}"/>
    <dgm:cxn modelId="{55927694-B074-4A05-B357-5EDCF537188F}" srcId="{C50A142C-51F8-4ED4-B152-2F18BB329D37}" destId="{D20A6267-09E9-4063-8A73-F37CC8CC8A75}" srcOrd="0" destOrd="0" parTransId="{57FC106F-411E-48E6-ABDE-6A0AB66D5D8D}" sibTransId="{DB6CC0FA-269F-4109-9CC8-CF2612D58886}"/>
    <dgm:cxn modelId="{45D999C1-3298-4707-9F7D-0B835814BB33}" type="presOf" srcId="{EC30F294-A45A-4501-B930-C1AF9F662768}" destId="{C129DB4E-E74F-4B5C-9EF1-B4F916557EE4}" srcOrd="0" destOrd="0" presId="urn:microsoft.com/office/officeart/2008/layout/AlternatingHexagons"/>
    <dgm:cxn modelId="{7C6F77B2-B070-4E62-964D-2CA26968ED7B}" srcId="{EC30F294-A45A-4501-B930-C1AF9F662768}" destId="{DDC5D654-66CD-46B8-96DA-0D0B0C008075}" srcOrd="0" destOrd="0" parTransId="{1441F43A-5750-421F-A34A-7A4A3A36FB93}" sibTransId="{7E920691-D55E-4626-8EB8-24D3A7ACFD92}"/>
    <dgm:cxn modelId="{B26809A1-324E-4334-B08E-732BACFF1CC9}" type="presOf" srcId="{7BAF51D9-BA03-42D5-95B4-F2C77CCD05D2}" destId="{9BE41A82-99BB-4BDC-A7BB-49D8C9851825}" srcOrd="0" destOrd="0" presId="urn:microsoft.com/office/officeart/2008/layout/AlternatingHexagons"/>
    <dgm:cxn modelId="{955BBB7B-D205-4233-88BF-A8187FB91203}" type="presOf" srcId="{3B05E4E0-B648-46B2-B58F-190370BEF732}" destId="{97061B7D-BB9D-49C5-863B-946059328D3A}" srcOrd="0" destOrd="0" presId="urn:microsoft.com/office/officeart/2008/layout/AlternatingHexagons"/>
    <dgm:cxn modelId="{48280E24-D7F5-4E3A-88E7-824955652B3D}" type="presParOf" srcId="{C75BB51B-2E35-4E8E-9913-00B9A17F7C4A}" destId="{83D4F236-4534-4C6A-B1A5-6663B0C0EAC4}" srcOrd="0" destOrd="0" presId="urn:microsoft.com/office/officeart/2008/layout/AlternatingHexagons"/>
    <dgm:cxn modelId="{31F7503B-72F9-4BE1-9F4C-8B2CCCE3185F}" type="presParOf" srcId="{83D4F236-4534-4C6A-B1A5-6663B0C0EAC4}" destId="{296D9A26-CE2D-4B59-A039-4F26051C843E}" srcOrd="0" destOrd="0" presId="urn:microsoft.com/office/officeart/2008/layout/AlternatingHexagons"/>
    <dgm:cxn modelId="{76CC068B-FECD-40E3-B92B-C1571771E88A}" type="presParOf" srcId="{83D4F236-4534-4C6A-B1A5-6663B0C0EAC4}" destId="{580EACAB-A53F-4775-B545-1D069AE93676}" srcOrd="1" destOrd="0" presId="urn:microsoft.com/office/officeart/2008/layout/AlternatingHexagons"/>
    <dgm:cxn modelId="{F6DBAE6E-FED7-4E7B-A297-64431BE3C31B}" type="presParOf" srcId="{83D4F236-4534-4C6A-B1A5-6663B0C0EAC4}" destId="{D35AD69E-914E-454A-B243-035ED3776711}" srcOrd="2" destOrd="0" presId="urn:microsoft.com/office/officeart/2008/layout/AlternatingHexagons"/>
    <dgm:cxn modelId="{5CF1EBB7-11BD-4CE0-8DC8-AD470FF418B9}" type="presParOf" srcId="{83D4F236-4534-4C6A-B1A5-6663B0C0EAC4}" destId="{19FF315A-9B08-4A74-9C52-ABED53D3C34E}" srcOrd="3" destOrd="0" presId="urn:microsoft.com/office/officeart/2008/layout/AlternatingHexagons"/>
    <dgm:cxn modelId="{743F56D9-904C-4306-AAC8-28CF40DCF0F9}" type="presParOf" srcId="{83D4F236-4534-4C6A-B1A5-6663B0C0EAC4}" destId="{32871996-999D-47D3-8926-D8270F6E543B}" srcOrd="4" destOrd="0" presId="urn:microsoft.com/office/officeart/2008/layout/AlternatingHexagons"/>
    <dgm:cxn modelId="{7DB1AEF4-AAC6-46EC-A42A-A8898B312E9A}" type="presParOf" srcId="{C75BB51B-2E35-4E8E-9913-00B9A17F7C4A}" destId="{30743471-8178-4EC6-9ED6-A209C40D709F}" srcOrd="1" destOrd="0" presId="urn:microsoft.com/office/officeart/2008/layout/AlternatingHexagons"/>
    <dgm:cxn modelId="{423883D0-270E-43F5-8769-DF676A66AB73}" type="presParOf" srcId="{C75BB51B-2E35-4E8E-9913-00B9A17F7C4A}" destId="{0A81527F-F4D3-4A58-BA16-4A437D597877}" srcOrd="2" destOrd="0" presId="urn:microsoft.com/office/officeart/2008/layout/AlternatingHexagons"/>
    <dgm:cxn modelId="{7941B90D-E919-4185-8FB7-0F03F4DC4C4D}" type="presParOf" srcId="{0A81527F-F4D3-4A58-BA16-4A437D597877}" destId="{9BE41A82-99BB-4BDC-A7BB-49D8C9851825}" srcOrd="0" destOrd="0" presId="urn:microsoft.com/office/officeart/2008/layout/AlternatingHexagons"/>
    <dgm:cxn modelId="{768B3C0F-5E30-47D6-B145-534F7655CA5C}" type="presParOf" srcId="{0A81527F-F4D3-4A58-BA16-4A437D597877}" destId="{97061B7D-BB9D-49C5-863B-946059328D3A}" srcOrd="1" destOrd="0" presId="urn:microsoft.com/office/officeart/2008/layout/AlternatingHexagons"/>
    <dgm:cxn modelId="{627300A4-C4D7-41DF-AB64-CDB73F6CD2A2}" type="presParOf" srcId="{0A81527F-F4D3-4A58-BA16-4A437D597877}" destId="{09BADD05-E909-4D53-94BE-B2B4636D5919}" srcOrd="2" destOrd="0" presId="urn:microsoft.com/office/officeart/2008/layout/AlternatingHexagons"/>
    <dgm:cxn modelId="{A5C3B9A4-DB80-4E04-AD71-2C95048F29BC}" type="presParOf" srcId="{0A81527F-F4D3-4A58-BA16-4A437D597877}" destId="{1F306406-BDA9-41E8-97BD-21EC0B10178A}" srcOrd="3" destOrd="0" presId="urn:microsoft.com/office/officeart/2008/layout/AlternatingHexagons"/>
    <dgm:cxn modelId="{30BBF6FA-DE09-450E-A71C-46290082C45B}" type="presParOf" srcId="{0A81527F-F4D3-4A58-BA16-4A437D597877}" destId="{CEAD5CB5-F812-4261-AFDE-A51E51090288}" srcOrd="4" destOrd="0" presId="urn:microsoft.com/office/officeart/2008/layout/AlternatingHexagons"/>
    <dgm:cxn modelId="{61DCE6F4-38B6-4D4D-A526-6A8D27D22A7B}" type="presParOf" srcId="{C75BB51B-2E35-4E8E-9913-00B9A17F7C4A}" destId="{EB87E2FE-F9CE-498D-9303-23D758137B82}" srcOrd="3" destOrd="0" presId="urn:microsoft.com/office/officeart/2008/layout/AlternatingHexagons"/>
    <dgm:cxn modelId="{3474342E-0E71-4388-88CA-8CA1D6B99EFD}" type="presParOf" srcId="{C75BB51B-2E35-4E8E-9913-00B9A17F7C4A}" destId="{EFFC038F-A719-45DC-B054-18DD35C6ECF5}" srcOrd="4" destOrd="0" presId="urn:microsoft.com/office/officeart/2008/layout/AlternatingHexagons"/>
    <dgm:cxn modelId="{0C6618E9-B54E-436F-941A-D4BEB1857A71}" type="presParOf" srcId="{EFFC038F-A719-45DC-B054-18DD35C6ECF5}" destId="{C129DB4E-E74F-4B5C-9EF1-B4F916557EE4}" srcOrd="0" destOrd="0" presId="urn:microsoft.com/office/officeart/2008/layout/AlternatingHexagons"/>
    <dgm:cxn modelId="{6265DD50-1DAB-42E6-98D8-33C5C0D61558}" type="presParOf" srcId="{EFFC038F-A719-45DC-B054-18DD35C6ECF5}" destId="{30D71154-4703-454E-A2FB-D003F509B003}" srcOrd="1" destOrd="0" presId="urn:microsoft.com/office/officeart/2008/layout/AlternatingHexagons"/>
    <dgm:cxn modelId="{D2363DB9-CF63-4CA0-B971-6580C4C6A653}" type="presParOf" srcId="{EFFC038F-A719-45DC-B054-18DD35C6ECF5}" destId="{EFAC144F-C00B-491A-B92C-19B4D841AD6F}" srcOrd="2" destOrd="0" presId="urn:microsoft.com/office/officeart/2008/layout/AlternatingHexagons"/>
    <dgm:cxn modelId="{5DEACA1F-47C8-4959-82CB-4B20234E0792}" type="presParOf" srcId="{EFFC038F-A719-45DC-B054-18DD35C6ECF5}" destId="{3134E6E1-2F69-4204-B55B-445B8EDCECA0}" srcOrd="3" destOrd="0" presId="urn:microsoft.com/office/officeart/2008/layout/AlternatingHexagons"/>
    <dgm:cxn modelId="{6CCB14B7-19BA-4BBB-B372-F43AD39EAFCB}" type="presParOf" srcId="{EFFC038F-A719-45DC-B054-18DD35C6ECF5}" destId="{52D82E6E-3A8A-426B-B780-A754778DFE4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D2EEB-64A6-439D-901D-F8C90A0D7480}">
      <dsp:nvSpPr>
        <dsp:cNvPr id="0" name=""/>
        <dsp:cNvSpPr/>
      </dsp:nvSpPr>
      <dsp:spPr>
        <a:xfrm rot="16200000">
          <a:off x="509" y="497430"/>
          <a:ext cx="3940968" cy="394096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Синтез сложившихся концепций усвоения знаний </a:t>
          </a:r>
          <a:endParaRPr lang="ru-RU" sz="2800" kern="1200" dirty="0"/>
        </a:p>
      </dsp:txBody>
      <dsp:txXfrm rot="5400000">
        <a:off x="510" y="1482672"/>
        <a:ext cx="3251299" cy="1970484"/>
      </dsp:txXfrm>
    </dsp:sp>
    <dsp:sp modelId="{07708AE3-1040-4F0E-8957-B2DDC13C4E16}">
      <dsp:nvSpPr>
        <dsp:cNvPr id="0" name=""/>
        <dsp:cNvSpPr/>
      </dsp:nvSpPr>
      <dsp:spPr>
        <a:xfrm rot="5400000">
          <a:off x="4186521" y="497430"/>
          <a:ext cx="3940968" cy="394096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Теории обучения школьников</a:t>
          </a:r>
          <a:endParaRPr lang="ru-RU" sz="2800" kern="1200" dirty="0"/>
        </a:p>
      </dsp:txBody>
      <dsp:txXfrm rot="-5400000">
        <a:off x="4876191" y="1482672"/>
        <a:ext cx="3251299" cy="1970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2C949-0BC4-4CC8-883A-1097BB774AD0}">
      <dsp:nvSpPr>
        <dsp:cNvPr id="0" name=""/>
        <dsp:cNvSpPr/>
      </dsp:nvSpPr>
      <dsp:spPr>
        <a:xfrm rot="16200000">
          <a:off x="1251304" y="1507456"/>
          <a:ext cx="3192067" cy="195069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Продукт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деятельности</a:t>
          </a:r>
          <a:endParaRPr lang="ru-RU" sz="2200" kern="1200" dirty="0"/>
        </a:p>
      </dsp:txBody>
      <dsp:txXfrm rot="5400000">
        <a:off x="1967234" y="982010"/>
        <a:ext cx="1855449" cy="3001583"/>
      </dsp:txXfrm>
    </dsp:sp>
    <dsp:sp modelId="{BDD1E1C3-2C1F-4EBB-AFA6-88B929F6BBEE}">
      <dsp:nvSpPr>
        <dsp:cNvPr id="0" name=""/>
        <dsp:cNvSpPr/>
      </dsp:nvSpPr>
      <dsp:spPr>
        <a:xfrm rot="5400000">
          <a:off x="3290572" y="1507456"/>
          <a:ext cx="3192067" cy="195069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Деятельность по его выполнению</a:t>
          </a:r>
          <a:endParaRPr lang="ru-RU" sz="2200" kern="1200" dirty="0"/>
        </a:p>
      </dsp:txBody>
      <dsp:txXfrm rot="-5400000">
        <a:off x="3911260" y="982010"/>
        <a:ext cx="1855449" cy="3001583"/>
      </dsp:txXfrm>
    </dsp:sp>
    <dsp:sp modelId="{8520EFFB-F9E0-4358-B493-45C4DD20C353}">
      <dsp:nvSpPr>
        <dsp:cNvPr id="0" name=""/>
        <dsp:cNvSpPr/>
      </dsp:nvSpPr>
      <dsp:spPr>
        <a:xfrm>
          <a:off x="2847138" y="0"/>
          <a:ext cx="2039268" cy="203916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94068-DF6E-419F-83FA-5299FB227635}">
      <dsp:nvSpPr>
        <dsp:cNvPr id="0" name=""/>
        <dsp:cNvSpPr/>
      </dsp:nvSpPr>
      <dsp:spPr>
        <a:xfrm rot="10800000">
          <a:off x="2847138" y="2925937"/>
          <a:ext cx="2039268" cy="203916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D9A26-CE2D-4B59-A039-4F26051C843E}">
      <dsp:nvSpPr>
        <dsp:cNvPr id="0" name=""/>
        <dsp:cNvSpPr/>
      </dsp:nvSpPr>
      <dsp:spPr>
        <a:xfrm rot="5400000">
          <a:off x="3775004" y="43158"/>
          <a:ext cx="2025905" cy="19438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Долгосрочные проекты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133454" y="332923"/>
        <a:ext cx="1309004" cy="1364285"/>
      </dsp:txXfrm>
    </dsp:sp>
    <dsp:sp modelId="{580EACAB-A53F-4775-B545-1D069AE93676}">
      <dsp:nvSpPr>
        <dsp:cNvPr id="0" name=""/>
        <dsp:cNvSpPr/>
      </dsp:nvSpPr>
      <dsp:spPr>
        <a:xfrm>
          <a:off x="5722709" y="407293"/>
          <a:ext cx="2260910" cy="121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Участие в конкурсах и конференциях</a:t>
          </a:r>
          <a:endParaRPr lang="ru-RU" sz="1500" b="1" kern="1200" dirty="0"/>
        </a:p>
      </dsp:txBody>
      <dsp:txXfrm>
        <a:off x="5722709" y="407293"/>
        <a:ext cx="2260910" cy="1215543"/>
      </dsp:txXfrm>
    </dsp:sp>
    <dsp:sp modelId="{32871996-999D-47D3-8926-D8270F6E543B}">
      <dsp:nvSpPr>
        <dsp:cNvPr id="0" name=""/>
        <dsp:cNvSpPr/>
      </dsp:nvSpPr>
      <dsp:spPr>
        <a:xfrm rot="5400000">
          <a:off x="1871463" y="133796"/>
          <a:ext cx="2025905" cy="17625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Краткосрочные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проекты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277809" y="317817"/>
        <a:ext cx="1213213" cy="1394498"/>
      </dsp:txXfrm>
    </dsp:sp>
    <dsp:sp modelId="{9BE41A82-99BB-4BDC-A7BB-49D8C9851825}">
      <dsp:nvSpPr>
        <dsp:cNvPr id="0" name=""/>
        <dsp:cNvSpPr/>
      </dsp:nvSpPr>
      <dsp:spPr>
        <a:xfrm rot="5400000">
          <a:off x="2819587" y="1853385"/>
          <a:ext cx="2025905" cy="17625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 время уроков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225933" y="2037406"/>
        <a:ext cx="1213213" cy="1394498"/>
      </dsp:txXfrm>
    </dsp:sp>
    <dsp:sp modelId="{97061B7D-BB9D-49C5-863B-946059328D3A}">
      <dsp:nvSpPr>
        <dsp:cNvPr id="0" name=""/>
        <dsp:cNvSpPr/>
      </dsp:nvSpPr>
      <dsp:spPr>
        <a:xfrm>
          <a:off x="690360" y="2126882"/>
          <a:ext cx="2187977" cy="121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Практические работы</a:t>
          </a:r>
          <a:endParaRPr lang="ru-RU" sz="1500" b="1" kern="1200" dirty="0"/>
        </a:p>
      </dsp:txBody>
      <dsp:txXfrm>
        <a:off x="690360" y="2126882"/>
        <a:ext cx="2187977" cy="1215543"/>
      </dsp:txXfrm>
    </dsp:sp>
    <dsp:sp modelId="{CEAD5CB5-F812-4261-AFDE-A51E51090288}">
      <dsp:nvSpPr>
        <dsp:cNvPr id="0" name=""/>
        <dsp:cNvSpPr/>
      </dsp:nvSpPr>
      <dsp:spPr>
        <a:xfrm rot="5400000">
          <a:off x="4723128" y="1853385"/>
          <a:ext cx="2025905" cy="17625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Внеурочная деятельность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ФГОС</a:t>
          </a:r>
          <a:endParaRPr lang="ru-RU" sz="1600" b="1" kern="1200" dirty="0"/>
        </a:p>
      </dsp:txBody>
      <dsp:txXfrm rot="-5400000">
        <a:off x="5129474" y="2037406"/>
        <a:ext cx="1213213" cy="1394498"/>
      </dsp:txXfrm>
    </dsp:sp>
    <dsp:sp modelId="{C129DB4E-E74F-4B5C-9EF1-B4F916557EE4}">
      <dsp:nvSpPr>
        <dsp:cNvPr id="0" name=""/>
        <dsp:cNvSpPr/>
      </dsp:nvSpPr>
      <dsp:spPr>
        <a:xfrm rot="5400000">
          <a:off x="3775004" y="3572973"/>
          <a:ext cx="2025905" cy="17625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 проблемных ситуаций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181350" y="3756994"/>
        <a:ext cx="1213213" cy="1394498"/>
      </dsp:txXfrm>
    </dsp:sp>
    <dsp:sp modelId="{30D71154-4703-454E-A2FB-D003F509B003}">
      <dsp:nvSpPr>
        <dsp:cNvPr id="0" name=""/>
        <dsp:cNvSpPr/>
      </dsp:nvSpPr>
      <dsp:spPr>
        <a:xfrm>
          <a:off x="5722709" y="3846470"/>
          <a:ext cx="2260910" cy="121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Круглые столы, диспуты, деловые игры </a:t>
          </a:r>
          <a:endParaRPr lang="ru-RU" sz="1500" b="1" kern="1200" dirty="0"/>
        </a:p>
      </dsp:txBody>
      <dsp:txXfrm>
        <a:off x="5722709" y="3846470"/>
        <a:ext cx="2260910" cy="1215543"/>
      </dsp:txXfrm>
    </dsp:sp>
    <dsp:sp modelId="{52D82E6E-3A8A-426B-B780-A754778DFE42}">
      <dsp:nvSpPr>
        <dsp:cNvPr id="0" name=""/>
        <dsp:cNvSpPr/>
      </dsp:nvSpPr>
      <dsp:spPr>
        <a:xfrm rot="5400000">
          <a:off x="1871463" y="3572973"/>
          <a:ext cx="2025905" cy="176253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Коллективно-творческие проекты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277809" y="3756994"/>
        <a:ext cx="1213213" cy="1394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E9A2-6BFF-45C9-8634-1A4D8B7BB01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C66-2762-441C-9907-F0162721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5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E9A2-6BFF-45C9-8634-1A4D8B7BB01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C66-2762-441C-9907-F0162721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4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E9A2-6BFF-45C9-8634-1A4D8B7BB01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C66-2762-441C-9907-F0162721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6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E9A2-6BFF-45C9-8634-1A4D8B7BB01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C66-2762-441C-9907-F0162721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3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E9A2-6BFF-45C9-8634-1A4D8B7BB01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C66-2762-441C-9907-F0162721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E9A2-6BFF-45C9-8634-1A4D8B7BB01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C66-2762-441C-9907-F0162721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5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E9A2-6BFF-45C9-8634-1A4D8B7BB01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C66-2762-441C-9907-F0162721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1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E9A2-6BFF-45C9-8634-1A4D8B7BB01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C66-2762-441C-9907-F0162721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E9A2-6BFF-45C9-8634-1A4D8B7BB01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C66-2762-441C-9907-F0162721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4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E9A2-6BFF-45C9-8634-1A4D8B7BB01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C66-2762-441C-9907-F0162721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1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EE9A2-6BFF-45C9-8634-1A4D8B7BB01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C66-2762-441C-9907-F0162721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0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EE9A2-6BFF-45C9-8634-1A4D8B7BB01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C66-2762-441C-9907-F016272124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6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du.of.ru/attach/17/40169.doc" TargetMode="External"/><Relationship Id="rId2" Type="http://schemas.openxmlformats.org/officeDocument/2006/relationships/hyperlink" Target="http://festival.1september.ru/articles/501897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 В ПРЕПОДАВАНИИ ГЕОГРАФИИ</a:t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77824" y="4584804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ПРЕДСТАВЛЕНИЕ ПЕДАГОГИЧЕСКОГО </a:t>
            </a:r>
            <a:r>
              <a:rPr lang="ru-RU" b="1" dirty="0"/>
              <a:t>ОПЫТА</a:t>
            </a:r>
            <a:endParaRPr lang="ru-RU" dirty="0"/>
          </a:p>
          <a:p>
            <a:r>
              <a:rPr lang="ru-RU" dirty="0"/>
              <a:t>Черепановой Елены Владимировны,</a:t>
            </a:r>
          </a:p>
          <a:p>
            <a:r>
              <a:rPr lang="ru-RU" dirty="0"/>
              <a:t>учителя географии «МАОУ «СОШ № 53 г. Челябинска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dirty="0" smtClean="0"/>
              <a:t>Челябинск, 2020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76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способу преобладающей деятельности учащихся выделяют: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4728"/>
            <a:ext cx="10515600" cy="4351338"/>
          </a:xfrm>
        </p:spPr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сследовательские; </a:t>
            </a:r>
          </a:p>
          <a:p>
            <a:r>
              <a:rPr lang="ru-RU" dirty="0"/>
              <a:t>и</a:t>
            </a:r>
            <a:r>
              <a:rPr lang="ru-RU" dirty="0" smtClean="0"/>
              <a:t>гровые; </a:t>
            </a:r>
          </a:p>
          <a:p>
            <a:r>
              <a:rPr lang="ru-RU" dirty="0"/>
              <a:t>т</a:t>
            </a:r>
            <a:r>
              <a:rPr lang="ru-RU" dirty="0" smtClean="0"/>
              <a:t>ворческие; </a:t>
            </a:r>
          </a:p>
          <a:p>
            <a:r>
              <a:rPr lang="ru-RU" dirty="0" smtClean="0"/>
              <a:t>практико-ориентированные; </a:t>
            </a:r>
          </a:p>
          <a:p>
            <a:r>
              <a:rPr lang="ru-RU" dirty="0" smtClean="0"/>
              <a:t>познавательные </a:t>
            </a:r>
            <a:r>
              <a:rPr lang="ru-RU" dirty="0"/>
              <a:t>проекты.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35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использованию дидактических средств: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«классические» дидактические средства: печатные (учебники, атласы, контурные карты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наглядные </a:t>
            </a:r>
            <a:r>
              <a:rPr lang="ru-RU" dirty="0"/>
              <a:t>(таблицы, схемы, карты, модели, изображения), </a:t>
            </a:r>
            <a:endParaRPr lang="ru-RU" dirty="0" smtClean="0"/>
          </a:p>
          <a:p>
            <a:r>
              <a:rPr lang="ru-RU" dirty="0" smtClean="0"/>
              <a:t>технические </a:t>
            </a:r>
            <a:r>
              <a:rPr lang="ru-RU" dirty="0"/>
              <a:t>средства и т.д</a:t>
            </a:r>
            <a:r>
              <a:rPr lang="ru-RU" dirty="0" smtClean="0"/>
              <a:t>.; </a:t>
            </a:r>
          </a:p>
          <a:p>
            <a:r>
              <a:rPr lang="ru-RU" dirty="0" smtClean="0"/>
              <a:t>средства </a:t>
            </a:r>
            <a:r>
              <a:rPr lang="ru-RU" dirty="0"/>
              <a:t>информации и коммуникации, позволяющие осуществить сбор, хранение, обработку, вывод и тиражирование всех видов информации, в том числе использование компьютерной техники и прикладного программного обеспечения.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636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5291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использования проектной деятельности на уроках и во внеурочной работе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92931091"/>
              </p:ext>
            </p:extLst>
          </p:nvPr>
        </p:nvGraphicFramePr>
        <p:xfrm>
          <a:off x="1776100" y="1388692"/>
          <a:ext cx="8673981" cy="5469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465823" y="3557120"/>
            <a:ext cx="1837346" cy="56402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Защита проектов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752595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21" y="780540"/>
            <a:ext cx="4491833" cy="4936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284" y="288950"/>
            <a:ext cx="4819392" cy="34525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628" y="2795982"/>
            <a:ext cx="2734653" cy="396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проектного метода на уроке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2984"/>
            <a:ext cx="4769504" cy="2386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639" y="1862984"/>
            <a:ext cx="4965390" cy="2648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259" y="4249636"/>
            <a:ext cx="3846555" cy="231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0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64" y="1804225"/>
            <a:ext cx="2503882" cy="25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3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78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1316" y="529073"/>
            <a:ext cx="11414760" cy="6863447"/>
          </a:xfrm>
        </p:spPr>
        <p:txBody>
          <a:bodyPr>
            <a:normAutofit fontScale="25000" lnSpcReduction="20000"/>
          </a:bodyPr>
          <a:lstStyle/>
          <a:p>
            <a:pPr marL="182563" lvl="0" indent="-182563">
              <a:buFont typeface="+mj-lt"/>
              <a:buAutoNum type="arabicPeriod"/>
            </a:pPr>
            <a:r>
              <a:rPr lang="ru-RU" dirty="0" smtClean="0"/>
              <a:t>Алексеев </a:t>
            </a:r>
            <a:r>
              <a:rPr lang="ru-RU" dirty="0" err="1"/>
              <a:t>А.И.,Низовцев</a:t>
            </a:r>
            <a:r>
              <a:rPr lang="ru-RU" dirty="0"/>
              <a:t> В.А. Ким В.Э. География. География России. Хозяйство и географические районы. 9 класс. Учебник + приложение / А.И. Алексеев, В.А. Низовцев, В.Э. Ким. – 2-е изд. – М. «Дрофа», 2020. – 336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Василовская</a:t>
            </a:r>
            <a:r>
              <a:rPr lang="ru-RU" dirty="0"/>
              <a:t> А. И. Метод проектов на уроках [Электронный ресурс] // Общероссийский проект школа цифрового века. – Режим доступа: </a:t>
            </a:r>
            <a:r>
              <a:rPr lang="ru-RU" u="sng" dirty="0">
                <a:hlinkClick r:id="rId2"/>
              </a:rPr>
              <a:t>http://festival.1september.ru/articles/501897/</a:t>
            </a:r>
            <a:endParaRPr lang="ru-RU" dirty="0"/>
          </a:p>
          <a:p>
            <a:pPr marL="182563" lvl="0" indent="-182563">
              <a:buFont typeface="+mj-lt"/>
              <a:buAutoNum type="arabicPeriod"/>
            </a:pPr>
            <a:r>
              <a:rPr lang="ru-RU" dirty="0"/>
              <a:t>Горшкалева Т. Л. Применение электронных образовательных ресурсов на уроках географии [Электронный ресурс] // Методические и дидактические материалы // Всероссийский Интернет-педсовет–2016. – Режим доступа: </a:t>
            </a:r>
            <a:r>
              <a:rPr lang="en-US" dirty="0"/>
              <a:t>http</a:t>
            </a:r>
            <a:r>
              <a:rPr lang="ru-RU" dirty="0"/>
              <a:t>://</a:t>
            </a:r>
            <a:r>
              <a:rPr lang="en-US" dirty="0" err="1"/>
              <a:t>pedsovet</a:t>
            </a:r>
            <a:r>
              <a:rPr lang="ru-RU" dirty="0"/>
              <a:t>.</a:t>
            </a:r>
            <a:r>
              <a:rPr lang="en-US" dirty="0"/>
              <a:t>org</a:t>
            </a:r>
            <a:r>
              <a:rPr lang="ru-RU" dirty="0"/>
              <a:t>/</a:t>
            </a:r>
            <a:r>
              <a:rPr lang="en-US" dirty="0"/>
              <a:t>component</a:t>
            </a:r>
            <a:r>
              <a:rPr lang="ru-RU" dirty="0"/>
              <a:t>/</a:t>
            </a:r>
            <a:r>
              <a:rPr lang="en-US" dirty="0"/>
              <a:t>option</a:t>
            </a:r>
            <a:r>
              <a:rPr lang="ru-RU" dirty="0"/>
              <a:t>,</a:t>
            </a:r>
            <a:r>
              <a:rPr lang="en-US" dirty="0"/>
              <a:t>com</a:t>
            </a:r>
            <a:r>
              <a:rPr lang="ru-RU" dirty="0"/>
              <a:t>_</a:t>
            </a:r>
            <a:r>
              <a:rPr lang="en-US" dirty="0" err="1"/>
              <a:t>mtree</a:t>
            </a:r>
            <a:r>
              <a:rPr lang="ru-RU" dirty="0"/>
              <a:t>/</a:t>
            </a:r>
            <a:r>
              <a:rPr lang="en-US" dirty="0"/>
              <a:t>task</a:t>
            </a:r>
            <a:r>
              <a:rPr lang="ru-RU" dirty="0"/>
              <a:t>, </a:t>
            </a:r>
            <a:r>
              <a:rPr lang="en-US" dirty="0" err="1"/>
              <a:t>iewlink</a:t>
            </a:r>
            <a:r>
              <a:rPr lang="ru-RU" dirty="0"/>
              <a:t>/</a:t>
            </a:r>
            <a:r>
              <a:rPr lang="en-US" dirty="0"/>
              <a:t>link</a:t>
            </a:r>
            <a:r>
              <a:rPr lang="ru-RU" dirty="0"/>
              <a:t>_</a:t>
            </a:r>
            <a:r>
              <a:rPr lang="en-US" dirty="0"/>
              <a:t>id</a:t>
            </a:r>
            <a:r>
              <a:rPr lang="ru-RU" dirty="0"/>
              <a:t>,29617/</a:t>
            </a:r>
            <a:r>
              <a:rPr lang="en-US" dirty="0" err="1"/>
              <a:t>Itemid</a:t>
            </a:r>
            <a:r>
              <a:rPr lang="ru-RU" dirty="0"/>
              <a:t>,118/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Греханкина</a:t>
            </a:r>
            <a:r>
              <a:rPr lang="ru-RU" dirty="0"/>
              <a:t> Л. Ф. Проектная деятельность школьников по географии – одно из направлений личностно-ориентированного обучения / Л. В. </a:t>
            </a:r>
            <a:r>
              <a:rPr lang="ru-RU" dirty="0" err="1"/>
              <a:t>Греханкина</a:t>
            </a:r>
            <a:r>
              <a:rPr lang="ru-RU" dirty="0"/>
              <a:t> // «География и экология в школе 21 века». – 2014. – № 6. – С. 25 – 30.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Дереклеева</a:t>
            </a:r>
            <a:r>
              <a:rPr lang="ru-RU" dirty="0"/>
              <a:t> Н. И. Научно-исследовательская работа в школе / Н. И. </a:t>
            </a:r>
            <a:r>
              <a:rPr lang="ru-RU" dirty="0" err="1"/>
              <a:t>Дереклеева</a:t>
            </a:r>
            <a:r>
              <a:rPr lang="ru-RU" dirty="0"/>
              <a:t> // Методическое пособие. – М.: Просвещение, 2011. – 76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Домогацких</a:t>
            </a:r>
            <a:r>
              <a:rPr lang="ru-RU" dirty="0"/>
              <a:t> Е. М. География. Введение в географию: учебник для 5 класса общеобразовательных учреждений/ Е. М </a:t>
            </a:r>
            <a:r>
              <a:rPr lang="ru-RU" dirty="0" err="1"/>
              <a:t>Домогацких</a:t>
            </a:r>
            <a:r>
              <a:rPr lang="ru-RU" dirty="0"/>
              <a:t>., Э. Л. Введенский, А. А. Плешаков. – 3-е изд. – М. : ООО «Русское слово - учебник», 2014. – 160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Домогацких</a:t>
            </a:r>
            <a:r>
              <a:rPr lang="ru-RU" dirty="0"/>
              <a:t> Е. М. География. Материки и океаны: в 2 ч. Ч. 1. Планета, на которой мы живем. Африка: учебник для 7 класса общеобразовательных учреждений / Е. М. </a:t>
            </a:r>
            <a:r>
              <a:rPr lang="ru-RU" dirty="0" err="1"/>
              <a:t>Домогацких</a:t>
            </a:r>
            <a:r>
              <a:rPr lang="ru-RU" dirty="0"/>
              <a:t>, Н. И. Алексеевский. – 2-е изд. – М.: ООО «Русское слово – учебник», 2014. – 240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Домогацких</a:t>
            </a:r>
            <a:r>
              <a:rPr lang="ru-RU" dirty="0"/>
              <a:t> Е. М. География. Материки и океаны: в 2 ч. Ч. 2. Материки планеты Земля: Австралия, Антарктида, Южная Америка, Северная Америка, Евразия: учебник для 7 класса общеобразовательных учреждений / Е. М. </a:t>
            </a:r>
            <a:r>
              <a:rPr lang="ru-RU" dirty="0" err="1"/>
              <a:t>Домогацких</a:t>
            </a:r>
            <a:r>
              <a:rPr lang="ru-RU" dirty="0"/>
              <a:t>, Н. И. Алексеевский. – 2-е изд. – М.: ООО «Русское слово – учебник», 2014. – 296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Домогацких</a:t>
            </a:r>
            <a:r>
              <a:rPr lang="ru-RU" dirty="0"/>
              <a:t> Е. М. География. Физическая география: учебник для 6 класса общеобразовательных учреждений/ Е. М </a:t>
            </a:r>
            <a:r>
              <a:rPr lang="ru-RU" dirty="0" err="1"/>
              <a:t>Домогацких</a:t>
            </a:r>
            <a:r>
              <a:rPr lang="ru-RU" dirty="0"/>
              <a:t>., Н. И Алексеевский. – 3-е изд. – М.: ООО «Русское слово - учебник», 2014. – 224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Домогацких</a:t>
            </a:r>
            <a:r>
              <a:rPr lang="ru-RU" dirty="0"/>
              <a:t> Е. М., Алексеевский Н. И. География: физическая география России: учебник для 8 класса общеобразовательных учреждений / Е. М. </a:t>
            </a:r>
            <a:r>
              <a:rPr lang="ru-RU" dirty="0" err="1"/>
              <a:t>Домогацких</a:t>
            </a:r>
            <a:r>
              <a:rPr lang="ru-RU" dirty="0"/>
              <a:t>, Н. И. Алексеевский. – 2-е изд. – М.: ООО «Русское слово – учебник», 2014. – 344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Домогацких</a:t>
            </a:r>
            <a:r>
              <a:rPr lang="ru-RU" dirty="0"/>
              <a:t> Е. М. География: экономическая и социальная география мира. Общая характеристика мира: учебник для 10 класса общеобразовательных организаций. Углубленный уровень / Е. М. </a:t>
            </a:r>
            <a:r>
              <a:rPr lang="ru-RU" dirty="0" err="1"/>
              <a:t>Домогацких</a:t>
            </a:r>
            <a:r>
              <a:rPr lang="ru-RU" dirty="0"/>
              <a:t>, Н. И. Алексеевский. – М.: ООО «Русское слово – учебник», 2014. – 272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Домогацких</a:t>
            </a:r>
            <a:r>
              <a:rPr lang="ru-RU" dirty="0"/>
              <a:t> Е. М. География: экономическая и социальная география мира.  Региональная характеристика мира: учебник для 11 класса общеобразовательных организаций.        Углубленный уровень / Е. М. </a:t>
            </a:r>
            <a:r>
              <a:rPr lang="ru-RU" dirty="0" err="1"/>
              <a:t>Домогацких</a:t>
            </a:r>
            <a:r>
              <a:rPr lang="ru-RU" dirty="0"/>
              <a:t>, Н. И. Алексеевский. – М.: ООО «Русское слово – учебник», 2014. – 304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Домогацких</a:t>
            </a:r>
            <a:r>
              <a:rPr lang="ru-RU" dirty="0"/>
              <a:t> Е. М., Алексеевский Н. И., Клюев Н. Н. География. Население и хозяйство России: учебник для 9 класса общеобразовательных учреждений / Е. М. </a:t>
            </a:r>
            <a:r>
              <a:rPr lang="ru-RU" dirty="0" err="1"/>
              <a:t>Домогацкий</a:t>
            </a:r>
            <a:r>
              <a:rPr lang="ru-RU" dirty="0"/>
              <a:t>, Н. И. Алексеевский, Н. Н. Клюев. – М.: ООО «Русское слово – учебник», 2014. – 344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Душина</a:t>
            </a:r>
            <a:r>
              <a:rPr lang="ru-RU" dirty="0"/>
              <a:t> И. В. Методика и технология обучения географии / И. В. </a:t>
            </a:r>
            <a:r>
              <a:rPr lang="ru-RU" dirty="0" err="1"/>
              <a:t>Душина</a:t>
            </a:r>
            <a:r>
              <a:rPr lang="ru-RU" dirty="0"/>
              <a:t> // Учебное пособие. – М. :</a:t>
            </a:r>
            <a:r>
              <a:rPr lang="ru-RU" dirty="0" err="1"/>
              <a:t>Астрель</a:t>
            </a:r>
            <a:r>
              <a:rPr lang="ru-RU" dirty="0"/>
              <a:t>, 2012. –  151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Жемулин</a:t>
            </a:r>
            <a:r>
              <a:rPr lang="ru-RU" dirty="0"/>
              <a:t> С. А. Проектирование образовательного процесса на уроках географии / С. А. </a:t>
            </a:r>
            <a:r>
              <a:rPr lang="ru-RU" dirty="0" err="1"/>
              <a:t>Жемулин</a:t>
            </a:r>
            <a:r>
              <a:rPr lang="ru-RU" dirty="0"/>
              <a:t>, Г. Е. Муравьева // «География в школе». – 2014. – № 8. – С. 40 – 43.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/>
              <a:t>Заир-Бек Е. С. Основы педагогического проектирования / Е. С. Заир-Бек // Учебное пособие. – СПб.: Образование, 1995. – 130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Крищунас</a:t>
            </a:r>
            <a:r>
              <a:rPr lang="ru-RU" dirty="0"/>
              <a:t> В. Р. Концепция географического образования в средней школе / В. Р. </a:t>
            </a:r>
            <a:r>
              <a:rPr lang="ru-RU" dirty="0" err="1"/>
              <a:t>Крищунас</a:t>
            </a:r>
            <a:r>
              <a:rPr lang="ru-RU" dirty="0"/>
              <a:t>, А. С. Наумов, С. В. Рогачев // «География в школе». – 2010. – № 1. – С. 45 – 50. 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Лернер</a:t>
            </a:r>
            <a:r>
              <a:rPr lang="ru-RU" dirty="0"/>
              <a:t> И. Я. Каким должно быть базовое содержание общего образования / И .Я. </a:t>
            </a:r>
            <a:r>
              <a:rPr lang="ru-RU" dirty="0" err="1"/>
              <a:t>Лернер</a:t>
            </a:r>
            <a:r>
              <a:rPr lang="ru-RU" dirty="0"/>
              <a:t> // «Педагогический вестник».– 2012. – № 5. – С. 24 – 30. 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 smtClean="0"/>
              <a:t>Матрусов</a:t>
            </a:r>
            <a:r>
              <a:rPr lang="ru-RU" dirty="0" smtClean="0"/>
              <a:t> </a:t>
            </a:r>
            <a:r>
              <a:rPr lang="ru-RU" dirty="0"/>
              <a:t>И. С. Методика обучения географии в средней школе / И. С. </a:t>
            </a:r>
            <a:r>
              <a:rPr lang="ru-RU" dirty="0" err="1"/>
              <a:t>Матрусов</a:t>
            </a:r>
            <a:r>
              <a:rPr lang="ru-RU" dirty="0"/>
              <a:t> // </a:t>
            </a:r>
            <a:r>
              <a:rPr lang="ru-RU" dirty="0" err="1"/>
              <a:t>Метод.пособие</a:t>
            </a:r>
            <a:r>
              <a:rPr lang="ru-RU" dirty="0"/>
              <a:t>. – 6 – е изд. – М.: Просвещение, 1995. – 150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/>
              <a:t>Николина В. В. Метод проектов в географическом образовании / В. В. Николина // «География в школе». – 2012. – № 6. – С . 45 – 48.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Панурова</a:t>
            </a:r>
            <a:r>
              <a:rPr lang="ru-RU" dirty="0"/>
              <a:t> Г. А. Проблемный подход при  изучении географии / Г. А. </a:t>
            </a:r>
            <a:r>
              <a:rPr lang="ru-RU" dirty="0" err="1"/>
              <a:t>Панурова</a:t>
            </a:r>
            <a:r>
              <a:rPr lang="ru-RU" dirty="0"/>
              <a:t> // </a:t>
            </a:r>
            <a:r>
              <a:rPr lang="ru-RU" dirty="0" err="1"/>
              <a:t>Метод.пособ</a:t>
            </a:r>
            <a:r>
              <a:rPr lang="ru-RU" dirty="0"/>
              <a:t>. – 17-е изд. – М.: Просвещение, 1991. – 178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/>
              <a:t>Петрова Н. Н. География. Полный школьный курс для ЕГЭ / Н. Н. Петрова,  А.С. </a:t>
            </a:r>
            <a:r>
              <a:rPr lang="ru-RU" dirty="0" err="1"/>
              <a:t>Ермошкина</a:t>
            </a:r>
            <a:r>
              <a:rPr lang="ru-RU" dirty="0"/>
              <a:t> // Учебное пособие. –  М.: Просвещение, 2009. – 256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Полат</a:t>
            </a:r>
            <a:r>
              <a:rPr lang="ru-RU" dirty="0"/>
              <a:t> Е. С. Метод проектов [Электронный ресурс] // Российский образовательный портал. – Режим доступа: </a:t>
            </a:r>
            <a:r>
              <a:rPr lang="ru-RU" u="sng" dirty="0">
                <a:hlinkClick r:id="rId3"/>
              </a:rPr>
              <a:t>http://</a:t>
            </a:r>
            <a:r>
              <a:rPr lang="en-US" u="sng" dirty="0" err="1">
                <a:hlinkClick r:id="rId3"/>
              </a:rPr>
              <a:t>edu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of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ru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attach</a:t>
            </a:r>
            <a:r>
              <a:rPr lang="ru-RU" u="sng" dirty="0">
                <a:hlinkClick r:id="rId3"/>
              </a:rPr>
              <a:t>/17/40169.</a:t>
            </a:r>
            <a:r>
              <a:rPr lang="en-US" u="sng" dirty="0">
                <a:hlinkClick r:id="rId3"/>
              </a:rPr>
              <a:t>doc</a:t>
            </a:r>
            <a:endParaRPr lang="ru-RU" dirty="0"/>
          </a:p>
          <a:p>
            <a:pPr marL="182563" lvl="0" indent="-182563">
              <a:buFont typeface="+mj-lt"/>
              <a:buAutoNum type="arabicPeriod"/>
            </a:pPr>
            <a:r>
              <a:rPr lang="ru-RU" dirty="0" err="1"/>
              <a:t>Селевко</a:t>
            </a:r>
            <a:r>
              <a:rPr lang="ru-RU" dirty="0"/>
              <a:t> Г. К. Современные образовательные технологии / Г. К. </a:t>
            </a:r>
            <a:r>
              <a:rPr lang="ru-RU" dirty="0" err="1"/>
              <a:t>Селевко</a:t>
            </a:r>
            <a:r>
              <a:rPr lang="ru-RU" dirty="0"/>
              <a:t> // Народное образование. – 4-е изд. – М.: Просвещение, 1998. – 250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/>
              <a:t>Сиденко А. С. Педагогический эксперимент: от идеи до разработки / А. С. Сиденко // </a:t>
            </a:r>
            <a:r>
              <a:rPr lang="ru-RU" dirty="0" err="1"/>
              <a:t>Методич.пособие</a:t>
            </a:r>
            <a:r>
              <a:rPr lang="ru-RU" dirty="0"/>
              <a:t>. – 12-е изд. – М.: Просвещение, 2011. – 90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/>
              <a:t>Сухоруков В. Д. Приемы учебной работы учащихся в курсах физической географии / В. Д. Сухоруков // Метод. </a:t>
            </a:r>
            <a:r>
              <a:rPr lang="ru-RU" dirty="0" err="1"/>
              <a:t>пособ</a:t>
            </a:r>
            <a:r>
              <a:rPr lang="ru-RU" dirty="0"/>
              <a:t>. – 4-е изд. – СПб.: Питер, 2003. – 75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/>
              <a:t>Чернова В. Г. География в таблицах и схемах / В. Г. Чернова, И. А. Якубовская // Учебное пособие. – М., 2016 – 144 с.</a:t>
            </a:r>
          </a:p>
          <a:p>
            <a:pPr marL="182563" lvl="0" indent="-182563">
              <a:buFont typeface="+mj-lt"/>
              <a:buAutoNum type="arabicPeriod"/>
            </a:pPr>
            <a:r>
              <a:rPr lang="ru-RU" dirty="0"/>
              <a:t>Яковлева Н. В. Проектная деятельность учащихся / Н. В. Яковлева // Новое преподавании в школе. – 15-е изд. – Волгоград.: Референт, 2008. – 142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71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50" y="888790"/>
            <a:ext cx="2801118" cy="499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95" y="5345395"/>
            <a:ext cx="7150623" cy="1469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06" y="1504060"/>
            <a:ext cx="3964225" cy="384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9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0391" y="3642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«Человека нельзя «сделать», «произвести», «вылепить» как вещь, как продукт, как пассивный результат воздействия извне, но можно только обусловить его включение в деятельность, вызвать его собственную активность».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С.Г. Батищев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71" y="2221907"/>
            <a:ext cx="3078265" cy="45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8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проектов с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точки зрения доминирующей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39788" y="1518793"/>
            <a:ext cx="5157787" cy="823912"/>
          </a:xfrm>
        </p:spPr>
        <p:txBody>
          <a:bodyPr/>
          <a:lstStyle/>
          <a:p>
            <a:pPr algn="ctr"/>
            <a:r>
              <a:rPr lang="ru-RU" dirty="0" smtClean="0"/>
              <a:t>С </a:t>
            </a:r>
            <a:r>
              <a:rPr lang="ru-RU" dirty="0"/>
              <a:t>элементами ценностно-ориентационной деятельности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839787" y="2733303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Связаны </a:t>
            </a:r>
            <a:r>
              <a:rPr lang="ru-RU" sz="2600" dirty="0"/>
              <a:t>с фундаментальными ценностями человечества: проблемами сохранения окружающей среды, вопросами, связанными с демографическими проблемами, энергетическими проблемами, проблемами обеспечений населения продовольствием. </a:t>
            </a:r>
            <a:endParaRPr lang="ru-RU" sz="2600" dirty="0" smtClean="0"/>
          </a:p>
          <a:p>
            <a:r>
              <a:rPr lang="ru-RU" sz="2600" i="1" dirty="0" smtClean="0">
                <a:solidFill>
                  <a:srgbClr val="0070C0"/>
                </a:solidFill>
              </a:rPr>
              <a:t>Можно </a:t>
            </a:r>
            <a:r>
              <a:rPr lang="ru-RU" sz="2600" i="1" dirty="0">
                <a:solidFill>
                  <a:srgbClr val="0070C0"/>
                </a:solidFill>
              </a:rPr>
              <a:t>сказать, что такие проекты отражают некий географический </a:t>
            </a:r>
            <a:r>
              <a:rPr lang="ru-RU" sz="2600" i="1" dirty="0" smtClean="0">
                <a:solidFill>
                  <a:srgbClr val="0070C0"/>
                </a:solidFill>
              </a:rPr>
              <a:t>процесс.</a:t>
            </a:r>
          </a:p>
          <a:p>
            <a:r>
              <a:rPr lang="ru-RU" sz="2600" dirty="0" smtClean="0"/>
              <a:t>Продукт деятельности: карты, схемы, диаграммы, таблицы.</a:t>
            </a:r>
            <a:endParaRPr lang="ru-RU" sz="2600" dirty="0"/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259512" y="1518793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 элементами </a:t>
            </a:r>
            <a:r>
              <a:rPr lang="ru-RU" dirty="0"/>
              <a:t>художественно-эстетической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91281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Связанны </a:t>
            </a:r>
            <a:r>
              <a:rPr lang="ru-RU" dirty="0"/>
              <a:t>с художественно-эстетической деятельностью человека и природных объектов, и позволяющие раскрыть основы различных географических объектов, имеющих художественную ценность: эстетических феноменов природы, природных и архитектурных памятников, редких и исчезающих животных и растений, туристических центров и национальных парков. </a:t>
            </a:r>
            <a:endParaRPr lang="ru-RU" dirty="0" smtClean="0"/>
          </a:p>
          <a:p>
            <a:r>
              <a:rPr lang="ru-RU" i="1" dirty="0" smtClean="0">
                <a:solidFill>
                  <a:srgbClr val="0070C0"/>
                </a:solidFill>
              </a:rPr>
              <a:t>Представляют </a:t>
            </a:r>
            <a:r>
              <a:rPr lang="ru-RU" i="1" dirty="0">
                <a:solidFill>
                  <a:srgbClr val="0070C0"/>
                </a:solidFill>
              </a:rPr>
              <a:t>уже не процессы, а объекты и явления. </a:t>
            </a:r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Продукт деятельности: туристического маршрута или рекламной продукции (буклет, газета, плакат), театрализованное действие, представление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01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805" y="313850"/>
            <a:ext cx="119128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с элементами ценностно-ориентационной деятельности 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749" y="2059536"/>
            <a:ext cx="10515600" cy="41831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теме «Население России» (9 класс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i="1" dirty="0"/>
              <a:t>анализ демографической ситуации, как в целом, так и для отдельных регионов; </a:t>
            </a:r>
          </a:p>
          <a:p>
            <a:pPr lvl="0"/>
            <a:r>
              <a:rPr lang="ru-RU" i="1" dirty="0"/>
              <a:t>анализ динамики численности населения;</a:t>
            </a:r>
          </a:p>
          <a:p>
            <a:pPr lvl="0"/>
            <a:r>
              <a:rPr lang="ru-RU" i="1" dirty="0"/>
              <a:t>анализ возрастно-половой пирамиды;</a:t>
            </a:r>
          </a:p>
          <a:p>
            <a:pPr lvl="0"/>
            <a:r>
              <a:rPr lang="ru-RU" i="1" dirty="0"/>
              <a:t>анализ изменения смертности и рождаемости по разным регионам России и Челябинской области отдельно;</a:t>
            </a:r>
          </a:p>
          <a:p>
            <a:pPr lvl="0"/>
            <a:r>
              <a:rPr lang="ru-RU" i="1" dirty="0"/>
              <a:t>анализ расселения и плотности населения по территориям и России в целом</a:t>
            </a:r>
          </a:p>
          <a:p>
            <a:pPr lvl="0"/>
            <a:r>
              <a:rPr lang="ru-RU" i="1" dirty="0"/>
              <a:t>анализ влияния миграций на формирование расселения и т.д</a:t>
            </a:r>
            <a:r>
              <a:rPr lang="ru-RU" i="1" dirty="0" smtClean="0"/>
              <a:t>.</a:t>
            </a:r>
            <a:r>
              <a:rPr lang="ru-RU" i="1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422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с элементами ценностно-ориентационной деятельности</a:t>
            </a:r>
            <a:b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212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теме «Природа России» 8 класс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lvl="0"/>
            <a:r>
              <a:rPr lang="ru-RU" i="1" dirty="0"/>
              <a:t>анализ размещения тектонических структур и основных форм рельефа;</a:t>
            </a:r>
          </a:p>
          <a:p>
            <a:pPr lvl="0"/>
            <a:r>
              <a:rPr lang="ru-RU" i="1" dirty="0"/>
              <a:t>анализ размещения полезных ископаемых;</a:t>
            </a:r>
          </a:p>
          <a:p>
            <a:pPr lvl="0"/>
            <a:r>
              <a:rPr lang="ru-RU" i="1" dirty="0"/>
              <a:t>анализ распределения тепла и влаги по территории России (обычно мы рассматриваем отдельно распределение солнечной радиации, средних температур по сезонам года, влаги, испаряемости и коэффициента увлажнения.)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260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59" y="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Интегративность проектной технологии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37817579"/>
              </p:ext>
            </p:extLst>
          </p:nvPr>
        </p:nvGraphicFramePr>
        <p:xfrm>
          <a:off x="1809810" y="1439334"/>
          <a:ext cx="8128000" cy="493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59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395" y="660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05125867"/>
              </p:ext>
            </p:extLst>
          </p:nvPr>
        </p:nvGraphicFramePr>
        <p:xfrm>
          <a:off x="2751746" y="1538243"/>
          <a:ext cx="7733944" cy="4965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107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Классификации применяемых проектов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продолжительности времени проведения </a:t>
            </a:r>
            <a:r>
              <a:rPr lang="ru-RU" dirty="0" smtClean="0"/>
              <a:t>проекта</a:t>
            </a:r>
          </a:p>
          <a:p>
            <a:r>
              <a:rPr lang="ru-RU" dirty="0" smtClean="0"/>
              <a:t>По уровню интеграции </a:t>
            </a:r>
          </a:p>
          <a:p>
            <a:r>
              <a:rPr lang="ru-RU" dirty="0"/>
              <a:t>По количеству </a:t>
            </a:r>
            <a:r>
              <a:rPr lang="ru-RU" dirty="0" smtClean="0"/>
              <a:t>участников</a:t>
            </a:r>
          </a:p>
          <a:p>
            <a:r>
              <a:rPr lang="ru-RU" dirty="0"/>
              <a:t>По способу преобладающей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264176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1732</Words>
  <Application>Microsoft Office PowerPoint</Application>
  <PresentationFormat>Широкоэкранный</PresentationFormat>
  <Paragraphs>99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ПРОЕКТНАЯ ДЕЯТЕЛЬНОСТЬ В ПРЕПОДАВАНИИ ГЕОГРАФИИ </vt:lpstr>
      <vt:lpstr>Презентация PowerPoint</vt:lpstr>
      <vt:lpstr>Презентация PowerPoint</vt:lpstr>
      <vt:lpstr>Классификация проектов с точки зрения доминирующей деятельности </vt:lpstr>
      <vt:lpstr>Проекты с элементами ценностно-ориентационной деятельности  </vt:lpstr>
      <vt:lpstr>Проекты с элементами ценностно-ориентационной деятельности </vt:lpstr>
      <vt:lpstr>Интегративность проектной технологии</vt:lpstr>
      <vt:lpstr>Учебный проект</vt:lpstr>
      <vt:lpstr>Классификации применяемых проектов</vt:lpstr>
      <vt:lpstr>По способу преобладающей деятельности учащихся выделяют: </vt:lpstr>
      <vt:lpstr>По использованию дидактических средств: </vt:lpstr>
      <vt:lpstr>Примеры использования проектной деятельности на уроках и во внеурочной работе </vt:lpstr>
      <vt:lpstr>Презентация PowerPoint</vt:lpstr>
      <vt:lpstr>Использование проектного метода на уроке </vt:lpstr>
      <vt:lpstr>Благодарю за внимание!</vt:lpstr>
      <vt:lpstr>Литература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2020-12-17T17:50:45Z</dcterms:created>
  <dcterms:modified xsi:type="dcterms:W3CDTF">2020-12-17T18:43:10Z</dcterms:modified>
</cp:coreProperties>
</file>