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7" r:id="rId2"/>
    <p:sldId id="272" r:id="rId3"/>
    <p:sldId id="263" r:id="rId4"/>
    <p:sldId id="260" r:id="rId5"/>
    <p:sldId id="261" r:id="rId6"/>
    <p:sldId id="267" r:id="rId7"/>
    <p:sldId id="268" r:id="rId8"/>
    <p:sldId id="265" r:id="rId9"/>
    <p:sldId id="269" r:id="rId10"/>
    <p:sldId id="266" r:id="rId11"/>
    <p:sldId id="270" r:id="rId12"/>
    <p:sldId id="279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3D75A-0396-4E80-A5CF-19C538917399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4E7C9-8C72-429A-B525-E3D2F6177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525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2000240"/>
            <a:ext cx="76438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Мониторинг личностных достижений воспитанников  в учебно-воспитательном  процессе на примере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дополнительного образования.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4810" y="6357958"/>
            <a:ext cx="929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 </a:t>
            </a:r>
            <a:r>
              <a:rPr lang="ru-RU" dirty="0" smtClean="0"/>
              <a:t>г..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00042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Частное общеобразовательное учреждение «Газпром школа Санкт-Петербург</a:t>
            </a:r>
            <a:r>
              <a:rPr lang="ru-RU" dirty="0" smtClean="0"/>
              <a:t>»</a:t>
            </a:r>
            <a:r>
              <a:rPr lang="ru-RU" sz="14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4500570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Автор-составитель: </a:t>
            </a:r>
            <a:r>
              <a:rPr lang="ru-RU" dirty="0" smtClean="0"/>
              <a:t>Быстрова </a:t>
            </a:r>
            <a:r>
              <a:rPr lang="ru-RU" dirty="0"/>
              <a:t>Е</a:t>
            </a:r>
            <a:r>
              <a:rPr lang="ru-RU" dirty="0" smtClean="0"/>
              <a:t>.А</a:t>
            </a:r>
            <a:r>
              <a:rPr lang="ru-RU" dirty="0" smtClean="0"/>
              <a:t>., </a:t>
            </a:r>
            <a:r>
              <a:rPr lang="ru-RU" dirty="0" smtClean="0"/>
              <a:t>воспитатель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3000372"/>
            <a:ext cx="76438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Индивидуальная карта учета результатов  по дополнительной образовательной программе (в баллах, соответствующих степени выраженности  измеряемого качества).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Фамилия, имя  ребенка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 и название детского объединения 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Кружок «Фантазия»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Ф.И.О педагога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Дата начало наблюдения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сентябрь-</a:t>
            </a:r>
            <a:r>
              <a:rPr kumimoji="0" lang="ru-RU" sz="1600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май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357166"/>
            <a:ext cx="857256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того чтобы отслеживать уровень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сформированноститрудовых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навыков составлена индивидуальная карта учета результатов  по дополнительной образовательной программе (в баллах, соответствующих степени выраженности  измеряемого качества). Пользуясь  этой картой, педагог имеет возможность произвести анализ динамики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трудовых навыков,  достижения ребенка, т е  оценить какой багаж ЗУН ребенок имел на начало учебного года, и какой приобрел в конце года в процессе трудового обучения на кружках.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14291"/>
          <a:ext cx="8429683" cy="6067552"/>
        </p:xfrm>
        <a:graphic>
          <a:graphicData uri="http://schemas.openxmlformats.org/drawingml/2006/table">
            <a:tbl>
              <a:tblPr/>
              <a:tblGrid>
                <a:gridCol w="5329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Сроки диагностики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600" b="1" dirty="0">
                          <a:latin typeface="Calibri"/>
                          <a:ea typeface="Times New Roman"/>
                          <a:cs typeface="Times New Roman"/>
                        </a:rPr>
                        <a:t>                 </a:t>
                      </a:r>
                      <a:r>
                        <a:rPr lang="ru-RU" sz="1200" b="1" dirty="0" err="1">
                          <a:latin typeface="Calibri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. год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 первого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полугодия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 второго 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полугодия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 </a:t>
                      </a:r>
                      <a:r>
                        <a:rPr lang="ru-RU" sz="12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</a:t>
                      </a: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года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9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Теоретическая  подготовка ребенка: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 Теоретические знания (по основным разделам учебно-тематического плана).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Затрудняется  объяснить поэтапно.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1.2Владение специальной терминологией. В  диалоге по теме испытывает затруднения, в правильном составе предложения.</a:t>
                      </a: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</a:t>
                      </a: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25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Практическая  подготовка  ребенка: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2.1 Практические умения и навыки, предусмотренные программой (по основным разделам учебно-тематического плана программы).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Рисует, лепит, вяжет, береста, вырезанка.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2.2  Умение правильно пользоваться инструментами, специальным оборудованием.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Ножницы, резак, шило, крючок, стек.</a:t>
                      </a: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49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3.Общеучебные умения и навыки ребенка: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3.1 Учебно-коммуникативные умения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3.1.1Умение слушать и слышать педагога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Слушает, но воспринимает частично.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3.1.2.Навыки соблюдения в процессе деятельности правил безопасности.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Т.Б соблюдает  частично.</a:t>
                      </a: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u="sng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u="sng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u="sng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u="sng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8" marR="317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764704"/>
            <a:ext cx="6696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Ожидаемый результат: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Знают, различают и определяют на образцах  поделочные материалы.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Имеют навык работы с поделочными материалам.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Имеют навык работы с инструментами: ножницы, кисточка, карандаш.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Умеют выполнить изделие по образцу,  или самостоятельно.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Умеют составлять простые узоры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Умеют различать и называть все цвета радуги.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Пользоваться красками.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Умеют работать под руководством  педагога,  или самостоятельно.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1142984"/>
            <a:ext cx="850105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Литература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Астраханцева С.В. Управление качеством обучения и воспитания в учреждении дополнительного образования // Дополнительное образование.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2006.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№9.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С.12-15.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Биктеева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А.Д.Личностные достижения как критерии результативности деятельности воспитательных систем//Внешкольник Оренбуржья, Оренбург: ООО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Метрополис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Метро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2005.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№1-2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С.41-42.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Г.Б.,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Чуракова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О.В.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Портфолио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системе педагогической диагностики// Педагогическая диагностика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2005.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 3.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Журкина А.Я. Мониторинг качества образовательной деятельности в учреждении дополнительного образования детей.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М.: ГОУДОД ФЦРСДОД, 2005.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72с.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Кодолов С.М. Система контроля и оценки результатов деятельности участников образовательного процесса // Дополнительное образование.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2005.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№8.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С.17-24.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Королёва Е,В., Юрченко П.Г.,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Бурдыгина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Т.Н.  Проблемные ситуации и способы их решения.  Практическое пособие.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2-е изд.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доп.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М: АРКТИ. 2008, - 80 с. (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Школьное образование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4071942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Королёва Е,В., Юрченко П.Г., </a:t>
            </a:r>
            <a:r>
              <a:rPr lang="ru-RU" sz="1400" dirty="0" err="1" smtClean="0"/>
              <a:t>Бурдыгина</a:t>
            </a:r>
            <a:r>
              <a:rPr lang="ru-RU" sz="1400" dirty="0" smtClean="0"/>
              <a:t> Т.Н.  Проблемные ситуации и способы их решения.  Практическое пособие. – 2-е изд. </a:t>
            </a:r>
            <a:r>
              <a:rPr lang="ru-RU" sz="1400" dirty="0" err="1" smtClean="0"/>
              <a:t>Испр</a:t>
            </a:r>
            <a:r>
              <a:rPr lang="ru-RU" sz="1400" dirty="0" smtClean="0"/>
              <a:t>. И доп. – М: АРКТИ. 2008, - 80 с. (</a:t>
            </a:r>
            <a:r>
              <a:rPr lang="ru-RU" sz="1400" i="1" dirty="0" smtClean="0"/>
              <a:t>Школьное образование</a:t>
            </a:r>
            <a:r>
              <a:rPr lang="ru-RU" sz="1400" dirty="0" smtClean="0"/>
              <a:t>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8596" y="571481"/>
            <a:ext cx="807249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числу эффективных технологий управления качеством образования относится мониторинг качества образования. Благодаря своей регулярности, строгой направленности на решение задач управления и высокой технологичности мониторинг идет дальше традиционной диагностики.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мониторинга – выяснить, насколько образовательный процесс, организованный в образовательном учреждении способствует позитивным изменениям в личности ребенка, формированию ключевых компетенций; обнаружить и решить наиболее острые проблемы его организации с тем, чтобы анализировать, обобщать и распространять положительный опыт деятельности педагогов.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Полученная в процессе педагогического взаимодействия информация оценивается его участниками для определения эффективности взаимодействия и прогнозировании развития взаимодействия на будущее. Это служит базой постановки новых целей и задач, определения дальнейших планов деятельности, механизмов их реализации.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мониторинговом слежении и прогнозировании нет необходимости стремиться к сбору максимально возможного количества информации, поэтому оценка осуществляется на базе некоторого ограниченного набора показателей, в своей совокупности дающих картину в целом.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«Мониторинг личностных достижений воспитанника»,  позволяет учитывать индивидуальные особенности детей, а также анализировать изменения в личностном развитии.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42910" y="1428736"/>
            <a:ext cx="792961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Карта воспитанности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это документ, где перечислены качества личности, оцениваемые по пятибалльной шкале. По результирующим показателям можно судить об изменениях в  личностном развитии школьника  в  тот или иной возрастной период. </a:t>
            </a:r>
            <a:r>
              <a:rPr lang="ru-RU" sz="1600" dirty="0" smtClean="0"/>
              <a:t>Все указанные в карте воспитанности качества личности – это программа их воспитания. Определяется то, что следует воспитывать у ребёнка в первую очередь. Если тот, или иной признак достаточно сформирован, то обращается внимание на другие. Карта воспитанности позволяет педагогу увидеть, как изменяется ребёнок: в какой области развивается быстрее, где отстаёт. Подсчитав общее число учащихся, имеющих те или иные признаки воспитанности, педагог может объективно оценить, каковы результаты его собственной работы, точно наметить задачи и содержание воспитательной работы с классом и с каждым конкретным учеником. Определяется задание родителям и ребёнку: что делать, на что обратить внимание, чтобы воспитать необходимые качества личности.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E:\Картинки_радуги\rainbow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000760" y="4071942"/>
            <a:ext cx="3143240" cy="26881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428604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Личностное достижение воспитанника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осознанное позитивно-значимое изменение в мотивационной, эмоционально-волевой сферах ребенка, обретаемое в ходе успешного освоения избранного вида деятельности.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1" y="399033"/>
          <a:ext cx="8501123" cy="5885569"/>
        </p:xfrm>
        <a:graphic>
          <a:graphicData uri="http://schemas.openxmlformats.org/drawingml/2006/table">
            <a:tbl>
              <a:tblPr/>
              <a:tblGrid>
                <a:gridCol w="169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6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25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0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2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воспитанности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«5»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«4»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«3»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«2»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«1»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Направленность.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Общественная мотивация деятельности и поведения.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Поведение определяется общими интересами.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Групповая направленность  («Как все, так и я»).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Несформированная направленность.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Эгоистическая направленность.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5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Нравственная характеристика.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Руководствуется общественными  нормами морали, нетерпим  к аморальности.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основном действует в соответствии с общественными нормами других.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Нравственен  при благоприятных условиях и требованиях из вне. 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Слово расходится с делом, идёт на компромисс со своей совестью.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Беспринципность, побуждает других к аморальным поступкам.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0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Самосознание.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Самокритичен, требователен к себе и другим, объективная самооценка.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основном совпадает оценка коллектива и оценка класса.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Завышенная или заниженная самооценка.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Несамокритичен, снисходителен к своим недостаткам.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Критичен к другим, нетерпим к критике в свой адрес, нетребователен к себе.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5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Характеристика волевых качеств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Проявляет самообладание, самостоятельность, находчивость, умеет преодолевать трудности при достижении целей.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Проявляет волю при достижении елей, умеет владеть собой в сложных ситуациях.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Несамостоятелен, податлив чужому влиянию, действует по указанию других. 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Своеволен или слабохарактерен. Неадекватное поведение.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Безволен  или упрям. Поведение вызывает протест окружающих, конфликтное поведение.</a:t>
                      </a:r>
                    </a:p>
                  </a:txBody>
                  <a:tcPr marL="31663" marR="316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500040"/>
          <a:ext cx="8001056" cy="5857917"/>
        </p:xfrm>
        <a:graphic>
          <a:graphicData uri="http://schemas.openxmlformats.org/drawingml/2006/table">
            <a:tbl>
              <a:tblPr/>
              <a:tblGrid>
                <a:gridCol w="131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8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6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47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31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Характеристика умственного развития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Отличается сообразительностью, умеет отстоять свою точку зрения. 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Характеризуется хорошей памятью, умеет мыслить, любознателен, но в одной области.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Может учиться хорошо ,но учится  неравномерно, интересы неустойчивы.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Недобросовестно относится к учёбе, не умеет мыслить, трудно улавливает суть вопросов.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Не хочет  учиться  и не умеет думать, забывчив, ленив, ограничен.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3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Эмоциональная характеристика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Проявляет человечность, сопереживает, сочувствует товарищам и взрослым, отзывчив, порядочен. 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Обладает высокой восприимчивостью, чувствителен к добру и злу, но нередко разочаровывается в других и себе.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Эмоционально неустойчив, то весел, то расстроен, всё зависит от личного успеха и неудач.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Проявляет грубость, чёрствость, пессимистичность  или истеричность.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Жесток или равнодушен к другим, распущен, пессимист.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2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Трудовая подготовка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Воспитана потребность в добросовестном труде и учении, умеет трудится сообща, обладает высокой работоспособностью и чувством ответственности.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Способен обслуживать себя, выполняет работу, но без особого старания, инициативы, любит делать только то, что нравится.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Трудится только под нажимом извне (требования взрослых или коллектива товарищей), быстро устаёт, работу выполняет некачественно.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Неспособен  к систематическому труду, избегает трудовых обязанностей, стремится переложить работу на других.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Ленив,  живёт за счёт других  людей.  Любит работу, требующую напряжения.</a:t>
                      </a:r>
                    </a:p>
                  </a:txBody>
                  <a:tcPr marL="43847" marR="4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357166"/>
            <a:ext cx="792961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Методика работы с картами воспитанности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Методика работы с картами воспитанности заключается в следующем.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Карта воспитанности заполняется школьником,   (в форме игры «Какой  я есть и каким бы я хотел быть»), родителями, педагогом.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 «Какой я есть и  каким,  я хотел быть»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Ребёнку предлагается дважды нарисовать себя. На первом рисунке – таким, какой он есть сейчас, на втором – таким, каким он хотел быть. Работа с рисунками строится на сравнении. Сравниваются цвета, которые использовались на каждом рисунке, поза,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астроение, в котором он изображен, окружающая обстановка.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психологии считается, что различие между рисунками отражает самооценку ребёнка. Если в рисунках наблюдается совпадение между «реальны» и «идеальным»  «Я» 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читается,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самооценка завышена.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Дети с заниженной самооценкой рисуют себя одним цветом, часто тёмным, маленького размера, рисунок грязный, неаккуратный. При идеальном «Я» используются  большое количество цветов, рисует себя в яркой одежде с элементами, подчеркивающими внешнюю красоту, в ситуациях выполнения положительных поступков.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После рисования проводится обсуждение. Оговаривается рисунок каждого ребёнка. В заключении ребёнок должен сам сформировать для себя, что нужно делать, чтобы стать таким, каким он хотел быть.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428604"/>
            <a:ext cx="828680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Кроме коррекции и индивидуального прогнозирования развития личности учащегося, карты воспитанности преследуют цели анализа и планирования воспитательной работы с классом (группой) в целом. Для этого составляется сводный лист уровня воспитанности учащихся, общие сведенья по классу (группе), в котором по вертикали фиксируются фамилии детей, а по горизонтали показатели качества карты воспитанности.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7" y="500039"/>
          <a:ext cx="7572425" cy="6143668"/>
        </p:xfrm>
        <a:graphic>
          <a:graphicData uri="http://schemas.openxmlformats.org/drawingml/2006/table">
            <a:tbl>
              <a:tblPr/>
              <a:tblGrid>
                <a:gridCol w="866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5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3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3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6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68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7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5354">
                <a:tc rowSpan="2"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Показатели качества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Ф.И. учащегося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</a:t>
                      </a: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Коллективизм, гуманизм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54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Умение согласовать интересы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54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Заботливость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54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Чуткость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354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Дружелюбие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354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Уступчивость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858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Общительность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354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Скромность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354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Отзывчивость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488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</a:t>
                      </a: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Трудолюбие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354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Старательность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117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Бережливость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354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Щедрость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748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Помощь товарищам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7838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Самообслуживание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03725">
                <a:tc>
                  <a:txBody>
                    <a:bodyPr/>
                    <a:lstStyle/>
                    <a:p>
                      <a:pPr marL="2705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Аккуратность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0155" marR="601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285984" y="0"/>
            <a:ext cx="47149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Сводный лист  уровня воспитанности  учащихся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00034" y="571480"/>
            <a:ext cx="77153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 общих показателях по горизонтали ещё раз просматриваются задачи работы с каждым ребёнком, а по вертикали, произведя обсчёт общих показателей по каждому качеству, становятся видны задачи работы педагога с классом (группой).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Баллы 5,4 говорят о высоком уровне сформированности качества, а баллы 3,2,1 – о слабом их проявлении. Если преобладают последние, то педагог определяет рабочую задачу  своих действий и содержание конкретной работы с классом  (группой).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672</TotalTime>
  <Words>1320</Words>
  <Application>Microsoft Office PowerPoint</Application>
  <PresentationFormat>Экран (4:3)</PresentationFormat>
  <Paragraphs>170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</vt:lpstr>
      <vt:lpstr>Rockwell</vt:lpstr>
      <vt:lpstr>Times New Roman</vt:lpstr>
      <vt:lpstr>Wingdings 2</vt:lpstr>
      <vt:lpstr>Литейная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1223</dc:creator>
  <cp:lastModifiedBy>Быстрова Елена Алексеевна</cp:lastModifiedBy>
  <cp:revision>82</cp:revision>
  <dcterms:created xsi:type="dcterms:W3CDTF">2014-01-03T07:20:16Z</dcterms:created>
  <dcterms:modified xsi:type="dcterms:W3CDTF">2023-12-15T15:25:29Z</dcterms:modified>
</cp:coreProperties>
</file>