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9" r:id="rId10"/>
    <p:sldId id="262" r:id="rId11"/>
    <p:sldId id="263" r:id="rId12"/>
    <p:sldId id="270" r:id="rId13"/>
    <p:sldId id="271" r:id="rId14"/>
    <p:sldId id="272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C00000"/>
                </a:solidFill>
              </a:rPr>
              <a:t>Типы</a:t>
            </a:r>
            <a:r>
              <a:rPr lang="ru-RU" baseline="0">
                <a:solidFill>
                  <a:srgbClr val="C00000"/>
                </a:solidFill>
              </a:rPr>
              <a:t> семейного воспитания</a:t>
            </a:r>
            <a:endParaRPr lang="ru-RU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4540107106433406"/>
          <c:y val="1.398112394145277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Лист5!$A$1:$A$5</c:f>
              <c:strCache>
                <c:ptCount val="5"/>
                <c:pt idx="0">
                  <c:v>Кооперация</c:v>
                </c:pt>
                <c:pt idx="1">
                  <c:v>Симбиоз</c:v>
                </c:pt>
                <c:pt idx="2">
                  <c:v>Авторитарное гиперсоциализация</c:v>
                </c:pt>
                <c:pt idx="3">
                  <c:v>Принятие</c:v>
                </c:pt>
                <c:pt idx="4">
                  <c:v>Отвержение</c:v>
                </c:pt>
              </c:strCache>
            </c:strRef>
          </c:cat>
          <c:val>
            <c:numRef>
              <c:f>Лист5!$B$1:$B$5</c:f>
              <c:numCache>
                <c:formatCode>0%</c:formatCode>
                <c:ptCount val="5"/>
                <c:pt idx="0">
                  <c:v>0.5</c:v>
                </c:pt>
                <c:pt idx="1">
                  <c:v>0.33</c:v>
                </c:pt>
                <c:pt idx="2">
                  <c:v>0.16</c:v>
                </c:pt>
                <c:pt idx="3">
                  <c:v>0.96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32544"/>
        <c:axId val="222238912"/>
      </c:barChart>
      <c:catAx>
        <c:axId val="18993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22238912"/>
        <c:crosses val="autoZero"/>
        <c:auto val="1"/>
        <c:lblAlgn val="ctr"/>
        <c:lblOffset val="100"/>
        <c:noMultiLvlLbl val="0"/>
      </c:catAx>
      <c:valAx>
        <c:axId val="22223891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%" sourceLinked="1"/>
        <c:majorTickMark val="none"/>
        <c:minorTickMark val="none"/>
        <c:tickLblPos val="nextTo"/>
        <c:crossAx val="189932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Высокие</a:t>
            </a:r>
            <a:r>
              <a:rPr lang="ru-RU" baseline="0">
                <a:solidFill>
                  <a:srgbClr val="FF0000"/>
                </a:solidFill>
              </a:rPr>
              <a:t> баллы по шкалам</a:t>
            </a:r>
            <a:endParaRPr lang="ru-RU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Лист2!$A$1:$A$4</c:f>
              <c:strCache>
                <c:ptCount val="4"/>
                <c:pt idx="0">
                  <c:v>Принятие</c:v>
                </c:pt>
                <c:pt idx="1">
                  <c:v>Кооперация</c:v>
                </c:pt>
                <c:pt idx="2">
                  <c:v>Симбиоз</c:v>
                </c:pt>
                <c:pt idx="3">
                  <c:v>Авторитарная гиперсоциализация</c:v>
                </c:pt>
              </c:strCache>
            </c:strRef>
          </c:cat>
          <c:val>
            <c:numRef>
              <c:f>Лист2!$B$1:$B$4</c:f>
              <c:numCache>
                <c:formatCode>0%</c:formatCode>
                <c:ptCount val="4"/>
                <c:pt idx="0">
                  <c:v>0.96</c:v>
                </c:pt>
                <c:pt idx="1">
                  <c:v>0.91</c:v>
                </c:pt>
                <c:pt idx="2">
                  <c:v>0.43</c:v>
                </c:pt>
                <c:pt idx="3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36120320"/>
        <c:axId val="172689664"/>
      </c:barChart>
      <c:catAx>
        <c:axId val="1361203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689664"/>
        <c:crosses val="autoZero"/>
        <c:auto val="1"/>
        <c:lblAlgn val="ctr"/>
        <c:lblOffset val="100"/>
        <c:noMultiLvlLbl val="0"/>
      </c:catAx>
      <c:valAx>
        <c:axId val="17268966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%" sourceLinked="1"/>
        <c:majorTickMark val="none"/>
        <c:minorTickMark val="none"/>
        <c:tickLblPos val="nextTo"/>
        <c:crossAx val="136120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Пример</a:t>
            </a:r>
            <a:r>
              <a:rPr lang="ru-RU" baseline="0">
                <a:solidFill>
                  <a:srgbClr val="FF0000"/>
                </a:solidFill>
              </a:rPr>
              <a:t> для воспитания</a:t>
            </a:r>
            <a:endParaRPr lang="ru-RU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Лист4!$A$1:$A$4</c:f>
              <c:strCache>
                <c:ptCount val="4"/>
                <c:pt idx="0">
                  <c:v>Родители</c:v>
                </c:pt>
                <c:pt idx="1">
                  <c:v>Бабушка, дедушка</c:v>
                </c:pt>
                <c:pt idx="2">
                  <c:v>Личный пример</c:v>
                </c:pt>
                <c:pt idx="3">
                  <c:v>Никто</c:v>
                </c:pt>
              </c:strCache>
            </c:strRef>
          </c:cat>
          <c:val>
            <c:numRef>
              <c:f>Лист4!$B$1:$B$4</c:f>
              <c:numCache>
                <c:formatCode>0%</c:formatCode>
                <c:ptCount val="4"/>
                <c:pt idx="0">
                  <c:v>0.46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121856"/>
        <c:axId val="172691392"/>
      </c:barChart>
      <c:catAx>
        <c:axId val="136121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691392"/>
        <c:crosses val="autoZero"/>
        <c:auto val="1"/>
        <c:lblAlgn val="ctr"/>
        <c:lblOffset val="100"/>
        <c:noMultiLvlLbl val="0"/>
      </c:catAx>
      <c:valAx>
        <c:axId val="17269139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%" sourceLinked="1"/>
        <c:majorTickMark val="none"/>
        <c:minorTickMark val="none"/>
        <c:tickLblPos val="nextTo"/>
        <c:crossAx val="136121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"Мое отношение к родителям".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r>
              <a:rPr lang="ru-RU" sz="2400" baseline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676347902817903"/>
          <c:y val="1.00252859407549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20845873495817E-2"/>
          <c:y val="1.780457967918124E-2"/>
          <c:w val="0.89022335683941745"/>
          <c:h val="0.8918722468225388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Лист3!$A$2:$A$5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Лист3!$B$2:$B$5</c:f>
              <c:numCache>
                <c:formatCode>0%</c:formatCode>
                <c:ptCount val="4"/>
                <c:pt idx="0">
                  <c:v>0.18</c:v>
                </c:pt>
                <c:pt idx="1">
                  <c:v>0.56000000000000005</c:v>
                </c:pt>
                <c:pt idx="2">
                  <c:v>0.12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36544"/>
        <c:axId val="172694272"/>
      </c:barChart>
      <c:catAx>
        <c:axId val="136236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694272"/>
        <c:crosses val="autoZero"/>
        <c:auto val="1"/>
        <c:lblAlgn val="ctr"/>
        <c:lblOffset val="100"/>
        <c:noMultiLvlLbl val="0"/>
      </c:catAx>
      <c:valAx>
        <c:axId val="172694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уровень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36236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FF0000"/>
                </a:solidFill>
              </a:rPr>
              <a:t>Отношение родителей к детям</a:t>
            </a:r>
          </a:p>
          <a:p>
            <a:pPr>
              <a:defRPr/>
            </a:pPr>
            <a:r>
              <a:rPr lang="ru-RU" sz="1800" dirty="0">
                <a:solidFill>
                  <a:srgbClr val="FF0000"/>
                </a:solidFill>
              </a:rPr>
              <a:t>(мнение родителей)</a:t>
            </a:r>
          </a:p>
        </c:rich>
      </c:tx>
      <c:layout>
        <c:manualLayout>
          <c:xMode val="edge"/>
          <c:yMode val="edge"/>
          <c:x val="0.1356796243492819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Лист6!$A$1:$A$2</c:f>
              <c:strCache>
                <c:ptCount val="2"/>
                <c:pt idx="0">
                  <c:v>высокое</c:v>
                </c:pt>
                <c:pt idx="1">
                  <c:v>среднее</c:v>
                </c:pt>
              </c:strCache>
            </c:strRef>
          </c:cat>
          <c:val>
            <c:numRef>
              <c:f>Лист6!$B$1:$B$2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46784"/>
        <c:axId val="222176384"/>
      </c:barChart>
      <c:catAx>
        <c:axId val="136246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22176384"/>
        <c:crosses val="autoZero"/>
        <c:auto val="1"/>
        <c:lblAlgn val="ctr"/>
        <c:lblOffset val="100"/>
        <c:noMultiLvlLbl val="0"/>
      </c:catAx>
      <c:valAx>
        <c:axId val="22217638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%" sourceLinked="1"/>
        <c:majorTickMark val="none"/>
        <c:minorTickMark val="none"/>
        <c:tickLblPos val="nextTo"/>
        <c:crossAx val="1362467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Отношение родителей по мнению детей</a:t>
            </a:r>
          </a:p>
        </c:rich>
      </c:tx>
      <c:layout>
        <c:manualLayout>
          <c:xMode val="edge"/>
          <c:yMode val="edge"/>
          <c:x val="0.158898359659436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066340544641223"/>
          <c:y val="0.26557593373978861"/>
          <c:w val="0.79474570395681676"/>
          <c:h val="0.4890791612723303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Лист4!$A$1:$A$4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Лист4!$B$1:$B$4</c:f>
              <c:numCache>
                <c:formatCode>0%</c:formatCode>
                <c:ptCount val="4"/>
                <c:pt idx="0">
                  <c:v>0.21</c:v>
                </c:pt>
                <c:pt idx="1">
                  <c:v>0.31</c:v>
                </c:pt>
                <c:pt idx="2">
                  <c:v>0.28000000000000003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48832"/>
        <c:axId val="222178688"/>
      </c:barChart>
      <c:catAx>
        <c:axId val="136248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2178688"/>
        <c:crosses val="autoZero"/>
        <c:auto val="1"/>
        <c:lblAlgn val="ctr"/>
        <c:lblOffset val="100"/>
        <c:noMultiLvlLbl val="0"/>
      </c:catAx>
      <c:valAx>
        <c:axId val="222178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уровень 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36248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E8813-F765-4490-9D2E-39583BFDD1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A8760-1C04-49A4-80FB-A707E297BF81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повышения психолого-педагогической компетентности родителей для сопровождения становления ребенка как личности и успешной социализации в социуме разработаем: </a:t>
          </a:r>
          <a:endParaRPr lang="ru-RU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93D26-CA7E-4E8A-BED4-3807CC1B74F6}" type="parTrans" cxnId="{4714A731-9215-4106-918C-747AB097A42C}">
      <dgm:prSet/>
      <dgm:spPr/>
      <dgm:t>
        <a:bodyPr/>
        <a:lstStyle/>
        <a:p>
          <a:endParaRPr lang="ru-RU"/>
        </a:p>
      </dgm:t>
    </dgm:pt>
    <dgm:pt modelId="{2A475710-EBE8-4382-BCB3-9680A0DA0437}" type="sibTrans" cxnId="{4714A731-9215-4106-918C-747AB097A42C}">
      <dgm:prSet/>
      <dgm:spPr/>
      <dgm:t>
        <a:bodyPr/>
        <a:lstStyle/>
        <a:p>
          <a:endParaRPr lang="ru-RU"/>
        </a:p>
      </dgm:t>
    </dgm:pt>
    <dgm:pt modelId="{4F273E0E-6377-4689-94C7-7DE66BEAE3A1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b="1" dirty="0" smtClean="0"/>
            <a:t>Новые формы и методы работы с родителями; </a:t>
          </a:r>
          <a:endParaRPr lang="ru-RU" dirty="0"/>
        </a:p>
      </dgm:t>
    </dgm:pt>
    <dgm:pt modelId="{8AB0EAFE-8D00-482A-859B-6CD8BE9D5917}" type="parTrans" cxnId="{79C9140C-3D7F-44B6-9B3C-F23565042F08}">
      <dgm:prSet/>
      <dgm:spPr/>
      <dgm:t>
        <a:bodyPr/>
        <a:lstStyle/>
        <a:p>
          <a:endParaRPr lang="ru-RU"/>
        </a:p>
      </dgm:t>
    </dgm:pt>
    <dgm:pt modelId="{3CA60300-8C55-44D9-A53A-762C2F6D91FB}" type="sibTrans" cxnId="{79C9140C-3D7F-44B6-9B3C-F23565042F08}">
      <dgm:prSet/>
      <dgm:spPr/>
      <dgm:t>
        <a:bodyPr/>
        <a:lstStyle/>
        <a:p>
          <a:endParaRPr lang="ru-RU"/>
        </a:p>
      </dgm:t>
    </dgm:pt>
    <dgm:pt modelId="{82554702-FE04-4CB3-82C2-006C8D3679D5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b="1" dirty="0" smtClean="0"/>
            <a:t>Разрабатываем индивидуальный образовательный маршрут ребенка</a:t>
          </a:r>
          <a:endParaRPr lang="ru-RU" dirty="0"/>
        </a:p>
      </dgm:t>
    </dgm:pt>
    <dgm:pt modelId="{8AE85228-3FFB-4708-A003-0A2CA2D82194}" type="parTrans" cxnId="{C9291AFD-DD3C-4B7E-B708-888BAB55B9B8}">
      <dgm:prSet/>
      <dgm:spPr/>
      <dgm:t>
        <a:bodyPr/>
        <a:lstStyle/>
        <a:p>
          <a:endParaRPr lang="ru-RU"/>
        </a:p>
      </dgm:t>
    </dgm:pt>
    <dgm:pt modelId="{BB52D3F3-8DB9-4663-8A7D-1E3FCAE3D8DB}" type="sibTrans" cxnId="{C9291AFD-DD3C-4B7E-B708-888BAB55B9B8}">
      <dgm:prSet/>
      <dgm:spPr/>
      <dgm:t>
        <a:bodyPr/>
        <a:lstStyle/>
        <a:p>
          <a:endParaRPr lang="ru-RU"/>
        </a:p>
      </dgm:t>
    </dgm:pt>
    <dgm:pt modelId="{2D5CA583-1255-4EC8-AFCF-0C332F1F9C43}" type="pres">
      <dgm:prSet presAssocID="{14FE8813-F765-4490-9D2E-39583BFDD1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D65AAD-22F3-4CB1-A7CA-A42DD0B89842}" type="pres">
      <dgm:prSet presAssocID="{D2DA8760-1C04-49A4-80FB-A707E297BF81}" presName="linNode" presStyleCnt="0"/>
      <dgm:spPr/>
    </dgm:pt>
    <dgm:pt modelId="{570674AF-CC21-44FC-99C1-F92225C4A993}" type="pres">
      <dgm:prSet presAssocID="{D2DA8760-1C04-49A4-80FB-A707E297BF81}" presName="parentText" presStyleLbl="node1" presStyleIdx="0" presStyleCnt="1" custScaleX="154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759CD-AE6B-46DB-84DC-5D8005B3C1C1}" type="pres">
      <dgm:prSet presAssocID="{D2DA8760-1C04-49A4-80FB-A707E297BF8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4A731-9215-4106-918C-747AB097A42C}" srcId="{14FE8813-F765-4490-9D2E-39583BFDD1C1}" destId="{D2DA8760-1C04-49A4-80FB-A707E297BF81}" srcOrd="0" destOrd="0" parTransId="{FCF93D26-CA7E-4E8A-BED4-3807CC1B74F6}" sibTransId="{2A475710-EBE8-4382-BCB3-9680A0DA0437}"/>
    <dgm:cxn modelId="{A2CEB300-0ADA-4901-9D90-BFEAF62F29A1}" type="presOf" srcId="{4F273E0E-6377-4689-94C7-7DE66BEAE3A1}" destId="{983759CD-AE6B-46DB-84DC-5D8005B3C1C1}" srcOrd="0" destOrd="0" presId="urn:microsoft.com/office/officeart/2005/8/layout/vList5"/>
    <dgm:cxn modelId="{C9291AFD-DD3C-4B7E-B708-888BAB55B9B8}" srcId="{D2DA8760-1C04-49A4-80FB-A707E297BF81}" destId="{82554702-FE04-4CB3-82C2-006C8D3679D5}" srcOrd="1" destOrd="0" parTransId="{8AE85228-3FFB-4708-A003-0A2CA2D82194}" sibTransId="{BB52D3F3-8DB9-4663-8A7D-1E3FCAE3D8DB}"/>
    <dgm:cxn modelId="{08929EE3-863E-4297-A621-56BFDAABA7D5}" type="presOf" srcId="{D2DA8760-1C04-49A4-80FB-A707E297BF81}" destId="{570674AF-CC21-44FC-99C1-F92225C4A993}" srcOrd="0" destOrd="0" presId="urn:microsoft.com/office/officeart/2005/8/layout/vList5"/>
    <dgm:cxn modelId="{431AF704-2AD1-4DAD-BD0D-665D04376BB4}" type="presOf" srcId="{82554702-FE04-4CB3-82C2-006C8D3679D5}" destId="{983759CD-AE6B-46DB-84DC-5D8005B3C1C1}" srcOrd="0" destOrd="1" presId="urn:microsoft.com/office/officeart/2005/8/layout/vList5"/>
    <dgm:cxn modelId="{771C4F51-2414-4928-BD9E-8EFBFD7FA560}" type="presOf" srcId="{14FE8813-F765-4490-9D2E-39583BFDD1C1}" destId="{2D5CA583-1255-4EC8-AFCF-0C332F1F9C43}" srcOrd="0" destOrd="0" presId="urn:microsoft.com/office/officeart/2005/8/layout/vList5"/>
    <dgm:cxn modelId="{79C9140C-3D7F-44B6-9B3C-F23565042F08}" srcId="{D2DA8760-1C04-49A4-80FB-A707E297BF81}" destId="{4F273E0E-6377-4689-94C7-7DE66BEAE3A1}" srcOrd="0" destOrd="0" parTransId="{8AB0EAFE-8D00-482A-859B-6CD8BE9D5917}" sibTransId="{3CA60300-8C55-44D9-A53A-762C2F6D91FB}"/>
    <dgm:cxn modelId="{8F4EC993-E3F3-449B-9018-749E31CD200B}" type="presParOf" srcId="{2D5CA583-1255-4EC8-AFCF-0C332F1F9C43}" destId="{87D65AAD-22F3-4CB1-A7CA-A42DD0B89842}" srcOrd="0" destOrd="0" presId="urn:microsoft.com/office/officeart/2005/8/layout/vList5"/>
    <dgm:cxn modelId="{4723B383-8FC3-4882-896D-B2675FC9C678}" type="presParOf" srcId="{87D65AAD-22F3-4CB1-A7CA-A42DD0B89842}" destId="{570674AF-CC21-44FC-99C1-F92225C4A993}" srcOrd="0" destOrd="0" presId="urn:microsoft.com/office/officeart/2005/8/layout/vList5"/>
    <dgm:cxn modelId="{9D6E4483-49DD-4F6D-85C3-A03603B40EAB}" type="presParOf" srcId="{87D65AAD-22F3-4CB1-A7CA-A42DD0B89842}" destId="{983759CD-AE6B-46DB-84DC-5D8005B3C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759CD-AE6B-46DB-84DC-5D8005B3C1C1}">
      <dsp:nvSpPr>
        <dsp:cNvPr id="0" name=""/>
        <dsp:cNvSpPr/>
      </dsp:nvSpPr>
      <dsp:spPr>
        <a:xfrm rot="5400000">
          <a:off x="3397544" y="557269"/>
          <a:ext cx="4058920" cy="3959110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Новые формы и методы работы с родителями; 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Разрабатываем индивидуальный образовательный маршрут ребенка</a:t>
          </a:r>
          <a:endParaRPr lang="ru-RU" sz="3200" kern="1200" dirty="0"/>
        </a:p>
      </dsp:txBody>
      <dsp:txXfrm rot="-5400000">
        <a:off x="3447449" y="700632"/>
        <a:ext cx="3765842" cy="3672384"/>
      </dsp:txXfrm>
    </dsp:sp>
    <dsp:sp modelId="{570674AF-CC21-44FC-99C1-F92225C4A993}">
      <dsp:nvSpPr>
        <dsp:cNvPr id="0" name=""/>
        <dsp:cNvSpPr/>
      </dsp:nvSpPr>
      <dsp:spPr>
        <a:xfrm>
          <a:off x="2302" y="0"/>
          <a:ext cx="3445146" cy="5073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повышения психолого-педагогической компетентности родителей для сопровождения становления ребенка как личности и успешной социализации в социуме разработаем: </a:t>
          </a:r>
          <a:endParaRPr lang="ru-RU" sz="27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480" y="168178"/>
        <a:ext cx="3108790" cy="4737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176E75-CFC8-4319-8AEB-C6FC5A344084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D3DBF5-86EA-4A2B-B34F-BF9FC548D0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988840"/>
            <a:ext cx="7772400" cy="1998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компетентности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Самсонова Т.В</a:t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endParaRPr lang="ru-RU" sz="3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6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84106"/>
              </p:ext>
            </p:extLst>
          </p:nvPr>
        </p:nvGraphicFramePr>
        <p:xfrm>
          <a:off x="871538" y="1773238"/>
          <a:ext cx="7408862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33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</a:t>
            </a:r>
            <a:r>
              <a:rPr lang="sah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взаимной сопряженности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мнения родителей и мнения детей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2235341"/>
              </p:ext>
            </p:extLst>
          </p:nvPr>
        </p:nvGraphicFramePr>
        <p:xfrm>
          <a:off x="539552" y="2204864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Рисунок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47179992"/>
              </p:ext>
            </p:extLst>
          </p:nvPr>
        </p:nvGraphicFramePr>
        <p:xfrm>
          <a:off x="4645025" y="2132857"/>
          <a:ext cx="38227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176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76656" y="1196752"/>
            <a:ext cx="3822192" cy="7200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родителей к детям(мнение родителей)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7332" y="2204864"/>
            <a:ext cx="3820055" cy="39212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56% родителей считают, что они придерживаются наиболее прогрессивных методов воспитания, и у них отличные отношения с ребенком.  44% родителей обладают средними  способностями воспитателя.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8200" y="1196753"/>
            <a:ext cx="3822192" cy="79208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родителей по мнению детей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3822192" cy="384929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 мнению детей  лишь 18% учеников считают, что отношение с родителями высокое, доверительное, тесное. 28% считают что отношение с родителями среднее. А вот 32% учеников считают, что отношение только  ниже среднего. И у 18% учащихся низкий уровень отношения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49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482453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диагностики  выявили: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 25% детей неудовлетворенность в отношениях.</a:t>
            </a:r>
          </a:p>
          <a:p>
            <a:pPr marL="0" indent="0">
              <a:buNone/>
            </a:pPr>
            <a:r>
              <a:rPr lang="sah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18% учащихся низкий уровень отношения с родителями.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улучшения детско- родительских отношений, профилактики  уровня тревожности подростков работает проект программы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«Счастливая семья</a:t>
            </a:r>
            <a:r>
              <a:rPr lang="ru-RU" b="1" dirty="0">
                <a:solidFill>
                  <a:srgbClr val="C00000"/>
                </a:solidFill>
              </a:rPr>
              <a:t>»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9" name="Picture 2" descr="C:\Users\ЕСОШ\Desktop\Проект фото\20171201_1615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44" y="4276470"/>
            <a:ext cx="2528788" cy="18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857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96771"/>
              </p:ext>
            </p:extLst>
          </p:nvPr>
        </p:nvGraphicFramePr>
        <p:xfrm>
          <a:off x="871538" y="1052513"/>
          <a:ext cx="740886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2737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Родитель-ребенок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76875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43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5693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психолого-педагогической компетентности родителей: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Лектории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на сайте школы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Стенды, уголки для родителей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практикум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чтения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родителей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отцов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гостях у односельчанина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праздника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Детско-родительские  мероприятия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образования проводимые родителями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Летний отдых и труд детей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 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и методы работы с родителями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1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497680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проектом «Счастливая семья»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проведено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исследование (диагностика),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 котором в качестве предмета изучалась детско-родительские взаимоотношения. Исследование проводилась на базе МБОУ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32 учащихся подросткового возраста (11-16 лет, 20 мальчиков и 12 девочек, и их родители -23).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8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464496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rgbClr val="0070C0"/>
                </a:solidFill>
              </a:rPr>
              <a:t>1. Методика диагностики родительского отношения (ОРО) - </a:t>
            </a:r>
            <a:r>
              <a:rPr lang="ru-RU" b="1" dirty="0" err="1">
                <a:solidFill>
                  <a:srgbClr val="0070C0"/>
                </a:solidFill>
              </a:rPr>
              <a:t>А.Я.Варга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В.В.Столин</a:t>
            </a:r>
            <a:endParaRPr lang="ru-RU" b="1" dirty="0">
              <a:solidFill>
                <a:srgbClr val="0070C0"/>
              </a:solidFill>
            </a:endParaRPr>
          </a:p>
          <a:p>
            <a:pPr fontAlgn="base"/>
            <a:r>
              <a:rPr lang="ru-RU" b="1" dirty="0">
                <a:solidFill>
                  <a:srgbClr val="0070C0"/>
                </a:solidFill>
              </a:rPr>
              <a:t>2.  Методика изучения отношения подростка к родителям, разработанная </a:t>
            </a:r>
            <a:r>
              <a:rPr lang="ru-RU" b="1" dirty="0" err="1">
                <a:solidFill>
                  <a:srgbClr val="0070C0"/>
                </a:solidFill>
              </a:rPr>
              <a:t>Моргулек</a:t>
            </a:r>
            <a:r>
              <a:rPr lang="ru-RU" b="1" dirty="0">
                <a:solidFill>
                  <a:srgbClr val="0070C0"/>
                </a:solidFill>
              </a:rPr>
              <a:t> Г.Г.</a:t>
            </a:r>
          </a:p>
          <a:p>
            <a:pPr fontAlgn="base"/>
            <a:r>
              <a:rPr lang="ru-RU" b="1" dirty="0">
                <a:solidFill>
                  <a:srgbClr val="0070C0"/>
                </a:solidFill>
              </a:rPr>
              <a:t>3. Методика изучения типового семейного состояния </a:t>
            </a:r>
            <a:r>
              <a:rPr lang="ru-RU" b="1" dirty="0" err="1">
                <a:solidFill>
                  <a:srgbClr val="0070C0"/>
                </a:solidFill>
              </a:rPr>
              <a:t>Э.Г.Эйдсмиллера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В.В.Юстицкого</a:t>
            </a:r>
            <a:r>
              <a:rPr lang="ru-RU" b="1" dirty="0">
                <a:solidFill>
                  <a:srgbClr val="0070C0"/>
                </a:solidFill>
              </a:rPr>
              <a:t>; также модифицированная  </a:t>
            </a:r>
            <a:r>
              <a:rPr lang="ru-RU" b="1" dirty="0" err="1">
                <a:solidFill>
                  <a:srgbClr val="0070C0"/>
                </a:solidFill>
              </a:rPr>
              <a:t>Т.В.Сенько</a:t>
            </a:r>
            <a:r>
              <a:rPr lang="ru-RU" b="1" dirty="0">
                <a:solidFill>
                  <a:srgbClr val="0070C0"/>
                </a:solidFill>
              </a:rPr>
              <a:t>, для изучения типового состояния  личности в группе (в данном случае в семье)</a:t>
            </a:r>
          </a:p>
          <a:p>
            <a:pPr fontAlgn="base"/>
            <a:r>
              <a:rPr lang="ru-RU" b="1" dirty="0">
                <a:solidFill>
                  <a:srgbClr val="0070C0"/>
                </a:solidFill>
              </a:rPr>
              <a:t>4. Семейная анкета для родителей для выявления детско-родительских отношений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92696"/>
            <a:ext cx="6512511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Диагностика:</a:t>
            </a:r>
            <a:r>
              <a:rPr lang="ru-RU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«Тест-опросник родительского отношения (ОРО)  А.Я Варга, В.В.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Столина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Рисунок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99357"/>
              </p:ext>
            </p:extLst>
          </p:nvPr>
        </p:nvGraphicFramePr>
        <p:xfrm>
          <a:off x="871538" y="1700213"/>
          <a:ext cx="7408862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1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 показывают, что подавляющая часть родителей склонна считать, что они практикуют в отношении собственного ребенка такие типы воспитания:</a:t>
            </a:r>
          </a:p>
          <a:p>
            <a:pPr fontAlgn="base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шкале «Принятие»: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96 % родителей принимают своего ребенка   таким, какой он есть. Они уважают индивидуальность ребенка, симпатизируют ему, одобряют его интересы и планы.1 родитель отвергает ребенка, испытывает досаду, раздражение.  Он не доверяет ребенку и не уважает его.</a:t>
            </a:r>
          </a:p>
          <a:p>
            <a:pPr fontAlgn="base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шкале «Кооперация»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91 % родителей показали высокие баллы, это признак того, что взрослый проявляет искренний интерес к тому, что интересует ребенка, высоко оценивает способности ребенка, поощряет самостоятельность и инициативу, старается быть на равных с ребенком. </a:t>
            </a:r>
          </a:p>
          <a:p>
            <a:r>
              <a:rPr lang="sah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шкале  Симбиоз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36 %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дистанция в общении с ребенком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слишком мала.  Эти родители ощущают себя с ребенком единым целым, стремятся удовлетворить все потребности ребенка, оградить его от трудностей и неприятностей жизни.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Они постоянно ощущают тревогу за ребенка, ребенок кажется им маленьким и беззащитным. Это может объясняться повышенной личностной тревожностью самих родителей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33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43 % родителей свойственен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стиль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воспитания: строгая дисциплина, безоговорочное послушание. Такие родители стараются навязать ребенку свою волю, не в состоянии понять точку зрения ребенка. Они пристально следят за социальными достижениями ребенка, его индивидуальными особенностями, привычками, мыслями, чувствами.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воспитывая своих детей, зачастую не задумываются об организации этого процесса. Они действуют так, как подсказывает интуиция, жизненный опыт. Проще говоря, мамы и папы воспитывают сыновей и дочерей так, как у них это получается. Таким образом, каждая семья придерживается определенного стиля воспитания. Однако родители имеют большую склонность давать социально одобряемые ответы и прибегать к использованию психологических защит.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08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Рисунок 4"/>
          <p:cNvGraphicFramePr>
            <a:graphicFrameLocks noGrp="1"/>
          </p:cNvGraphicFramePr>
          <p:nvPr>
            <p:ph idx="1"/>
          </p:nvPr>
        </p:nvGraphicFramePr>
        <p:xfrm>
          <a:off x="871538" y="1412875"/>
          <a:ext cx="7408862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94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Семейная анкета для родителей для выявления детско-родительских отношений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Рисунок 7"/>
          <p:cNvGraphicFramePr>
            <a:graphicFrameLocks noGrp="1"/>
          </p:cNvGraphicFramePr>
          <p:nvPr>
            <p:ph idx="1"/>
          </p:nvPr>
        </p:nvGraphicFramePr>
        <p:xfrm>
          <a:off x="871538" y="1773238"/>
          <a:ext cx="7408862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160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надо сказать, что примером для воспитания у 46% родителей являются собственные родители, у 7% бабушка с дедушкой, 10% родителей считают собственный стиль воспитания примером, а для 35% родителей никто не является примером. Мамы и папы видят в поведении своих родителей одновременно и пример того, как надо обращаться с ребенком, и пример того, как ни в коем случае не надо. А вот личный пример родителей является самым главным методом воспитания, хотя указали на это только 10 %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35% родителей выбравшие  примером для воспитания «никого»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50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Words>665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Повышение психолого-педагогической компетентности родителей  Самсонова Т.В педагог-психолог</vt:lpstr>
      <vt:lpstr>Презентация PowerPoint</vt:lpstr>
      <vt:lpstr>Диагностика: </vt:lpstr>
      <vt:lpstr>Методика «Тест-опросник родительского отношения (ОРО)  А.Я Варга, В.В. Столина» </vt:lpstr>
      <vt:lpstr>Презентация PowerPoint</vt:lpstr>
      <vt:lpstr>Презентация PowerPoint</vt:lpstr>
      <vt:lpstr>Презентация PowerPoint</vt:lpstr>
      <vt:lpstr>Семейная анкета для родителей для выявления детско-родительских отношений</vt:lpstr>
      <vt:lpstr>Презентация PowerPoint</vt:lpstr>
      <vt:lpstr>Презентация PowerPoint</vt:lpstr>
      <vt:lpstr>Сопоставление взаимной сопряженности мнения родителей и мнения детей</vt:lpstr>
      <vt:lpstr>Презентация PowerPoint</vt:lpstr>
      <vt:lpstr>Презентация PowerPoint</vt:lpstr>
      <vt:lpstr>Презентация PowerPoint</vt:lpstr>
      <vt:lpstr>Совместная деятельность Родитель-ребенок </vt:lpstr>
      <vt:lpstr>Новые формы и методы работы с родителями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детско-родительских отношений</dc:title>
  <dc:creator>ЕСОШ</dc:creator>
  <cp:lastModifiedBy>ЕСОШ</cp:lastModifiedBy>
  <cp:revision>11</cp:revision>
  <dcterms:created xsi:type="dcterms:W3CDTF">2021-10-14T04:41:59Z</dcterms:created>
  <dcterms:modified xsi:type="dcterms:W3CDTF">2024-01-06T13:18:39Z</dcterms:modified>
</cp:coreProperties>
</file>