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8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79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 varScale="1">
        <p:scale>
          <a:sx n="69" d="100"/>
          <a:sy n="69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A2B0B2-E026-43BE-9FA4-F0C6F1F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248332-9F9E-499C-BF9B-897F68020B3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A2B0B2-E026-43BE-9FA4-F0C6F1FA71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ru-RU" sz="4000" dirty="0"/>
              <a:t>Мастер – класс по теме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dirty="0"/>
              <a:t>Многозначные слова и омонимы»</a:t>
            </a:r>
            <a:br>
              <a:rPr lang="ru-RU" sz="40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Вукол</a:t>
            </a:r>
            <a:r>
              <a:rPr lang="ru-RU" sz="2800" dirty="0" smtClean="0"/>
              <a:t>ова </a:t>
            </a:r>
            <a:r>
              <a:rPr lang="ru-RU" sz="2800" dirty="0" smtClean="0"/>
              <a:t>Александра Сергеевна,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учитель русского языка и литературы</a:t>
            </a:r>
            <a:br>
              <a:rPr lang="ru-RU" sz="2800" dirty="0" smtClean="0"/>
            </a:br>
            <a:r>
              <a:rPr lang="ru-RU" sz="2800" dirty="0" smtClean="0"/>
              <a:t> МБОУ «Школа-лицей №2» </a:t>
            </a:r>
            <a:r>
              <a:rPr lang="ru-RU" sz="2800" dirty="0" err="1" smtClean="0"/>
              <a:t>г.Армянска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91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246355"/>
              </p:ext>
            </p:extLst>
          </p:nvPr>
        </p:nvGraphicFramePr>
        <p:xfrm>
          <a:off x="35495" y="0"/>
          <a:ext cx="9108504" cy="68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991"/>
                <a:gridCol w="2285450"/>
                <a:gridCol w="1616414"/>
                <a:gridCol w="1575359"/>
                <a:gridCol w="1956290"/>
              </a:tblGrid>
              <a:tr h="112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Значение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Общее в значении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слов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понятия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КРАН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1.3aпopнoe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устройство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выпycкa жидкocтeй или гaзa. </a:t>
                      </a:r>
                      <a:r>
                        <a:rPr lang="ru-RU" sz="20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Boдoпpoвoдный кран.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Maшинa для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пoдъёмa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пepeмeщeния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гpyзoв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нa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нeбoльшиe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paccтoяния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2000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Пoдъёмный</a:t>
                      </a:r>
                      <a:r>
                        <a:rPr lang="ru-RU" sz="20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кран.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9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409858"/>
              </p:ext>
            </p:extLst>
          </p:nvPr>
        </p:nvGraphicFramePr>
        <p:xfrm>
          <a:off x="35495" y="0"/>
          <a:ext cx="9108504" cy="68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991"/>
                <a:gridCol w="2285450"/>
                <a:gridCol w="1616414"/>
                <a:gridCol w="1575359"/>
                <a:gridCol w="1956290"/>
              </a:tblGrid>
              <a:tr h="112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Значение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Общее в значении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слов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понятия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КРАН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1.3aпopнoe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устройство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выпycкa жидкocтeй или гaзa. </a:t>
                      </a:r>
                      <a:r>
                        <a:rPr lang="ru-RU" sz="20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Boдoпpoвoдный кран.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Maшинa для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пoдъёмa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пepeмeщeния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гpyзoв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нa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нeбoльшиe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paccтoяния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2000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Пoдъёмный</a:t>
                      </a:r>
                      <a:r>
                        <a:rPr lang="ru-RU" sz="20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кран.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4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4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8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549881"/>
              </p:ext>
            </p:extLst>
          </p:nvPr>
        </p:nvGraphicFramePr>
        <p:xfrm>
          <a:off x="35495" y="0"/>
          <a:ext cx="9108504" cy="68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991"/>
                <a:gridCol w="2285450"/>
                <a:gridCol w="1616414"/>
                <a:gridCol w="1575359"/>
                <a:gridCol w="1956290"/>
              </a:tblGrid>
              <a:tr h="112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Значение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Общее в значении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слов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понятия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КРАН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1.3aпopнoe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устройство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выпycкa жидкocтeй или гaзa. </a:t>
                      </a:r>
                      <a:r>
                        <a:rPr lang="ru-RU" sz="20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Boдoпpoвoдный кран.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Maшинa для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пoдъёмa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пepeмeщeния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гpyзoв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нa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нeбoльшиe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paccтoяния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2000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Пoдъёмный</a:t>
                      </a:r>
                      <a:r>
                        <a:rPr lang="ru-RU" sz="20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кран.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4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4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РАЗНЫХ СЛОВА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ОМОНИМЫ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6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707408"/>
              </p:ext>
            </p:extLst>
          </p:nvPr>
        </p:nvGraphicFramePr>
        <p:xfrm>
          <a:off x="35495" y="0"/>
          <a:ext cx="9108504" cy="68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991"/>
                <a:gridCol w="1951420"/>
                <a:gridCol w="1950444"/>
                <a:gridCol w="1575359"/>
                <a:gridCol w="1956290"/>
              </a:tblGrid>
              <a:tr h="112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Значение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Общее в значении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слов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понятия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ЗОЛОТО</a:t>
                      </a:r>
                      <a:r>
                        <a:rPr lang="ru-RU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1.Один из благородных металлов, желтого цвета, употр. для драгоценных изделий и как мерило ценности.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2.Изделия из золота.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3.О ком-н., отличающемся большими достоинствами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(ЦЕННОСТЬ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СЛОВО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МНОГО-ЗНАЧНОЕ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СЛОВО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08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КРАН 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1.3aпopнoe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устройство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выпycкa жидкocтeй или гaзa. </a:t>
                      </a:r>
                      <a:r>
                        <a:rPr lang="ru-RU" sz="14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Boдoпpoвoдный кран.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Maшинa для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пoдъёмa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пepeмeщeния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гpyзoв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нa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нeбoльшиe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paccтoяния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Пoдъёмный</a:t>
                      </a:r>
                      <a:r>
                        <a:rPr lang="ru-RU" sz="14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кран.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РАЗНЫХ СЛОВА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ОМОНИМЫ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ПОТРЕНИРУЕМСЯ!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578077"/>
            <a:ext cx="51125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1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ОМОНИМЫ </a:t>
            </a:r>
            <a:endParaRPr lang="ru-RU" sz="40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Говорит Попугай Попугаю: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Я тебя, Попугай, попугаю!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Отвечает ему Попугай: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Попугай, Попугай, попугай!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99" y="260648"/>
            <a:ext cx="3482131" cy="290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99" y="3194670"/>
            <a:ext cx="36004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8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16560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МНОГО-ЗНАЧНОЕ СЛОВО </a:t>
            </a:r>
            <a:endParaRPr lang="ru-RU" sz="40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395536" y="1772644"/>
            <a:ext cx="3008313" cy="469106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Барашки</a:t>
            </a:r>
          </a:p>
          <a:p>
            <a:r>
              <a:rPr lang="ru-RU" sz="2800" dirty="0"/>
              <a:t>Барашки!</a:t>
            </a:r>
          </a:p>
          <a:p>
            <a:r>
              <a:rPr lang="ru-RU" sz="2800" dirty="0"/>
              <a:t>Барашки!</a:t>
            </a:r>
          </a:p>
          <a:p>
            <a:r>
              <a:rPr lang="ru-RU" sz="2800" dirty="0"/>
              <a:t>Барашки на речке!</a:t>
            </a:r>
          </a:p>
          <a:p>
            <a:r>
              <a:rPr lang="ru-RU" sz="2800" dirty="0"/>
              <a:t> – Какие барашки? </a:t>
            </a:r>
          </a:p>
          <a:p>
            <a:r>
              <a:rPr lang="ru-RU" sz="2800" dirty="0"/>
              <a:t>Сказали овечки.</a:t>
            </a:r>
          </a:p>
          <a:p>
            <a:r>
              <a:rPr lang="ru-RU" sz="2800" dirty="0"/>
              <a:t>– Какие барашки?</a:t>
            </a:r>
          </a:p>
          <a:p>
            <a:r>
              <a:rPr lang="ru-RU" sz="2800" dirty="0"/>
              <a:t>Ну, где они, где?</a:t>
            </a:r>
          </a:p>
          <a:p>
            <a:r>
              <a:rPr lang="ru-RU" sz="2800" dirty="0"/>
              <a:t>Барашки не могут ходить</a:t>
            </a:r>
          </a:p>
          <a:p>
            <a:r>
              <a:rPr lang="ru-RU" sz="2800" dirty="0"/>
              <a:t>По воде…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26530"/>
            <a:ext cx="4093294" cy="307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66" y="0"/>
            <a:ext cx="3710186" cy="354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9584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ОМОНИМЫ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628800"/>
            <a:ext cx="3008313" cy="44973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 гайкой этот инструмент</a:t>
            </a:r>
            <a:br>
              <a:rPr lang="ru-RU" sz="2400" dirty="0" smtClean="0"/>
            </a:br>
            <a:r>
              <a:rPr lang="ru-RU" sz="2400" dirty="0" smtClean="0"/>
              <a:t>Может справиться в момент,</a:t>
            </a:r>
            <a:br>
              <a:rPr lang="ru-RU" sz="2400" dirty="0" smtClean="0"/>
            </a:br>
            <a:r>
              <a:rPr lang="ru-RU" sz="2400" dirty="0" smtClean="0"/>
              <a:t>А, родившись под землёй,</a:t>
            </a:r>
            <a:br>
              <a:rPr lang="ru-RU" sz="2400" dirty="0" smtClean="0"/>
            </a:br>
            <a:r>
              <a:rPr lang="ru-RU" sz="2400" dirty="0" smtClean="0"/>
              <a:t>Бьёт студёною водой.</a:t>
            </a:r>
            <a:br>
              <a:rPr lang="ru-RU" sz="2400" dirty="0" smtClean="0"/>
            </a:br>
            <a:r>
              <a:rPr lang="ru-RU" sz="2400" dirty="0" smtClean="0"/>
              <a:t>И замочки у дверей</a:t>
            </a:r>
            <a:br>
              <a:rPr lang="ru-RU" sz="2400" dirty="0" smtClean="0"/>
            </a:br>
            <a:r>
              <a:rPr lang="ru-RU" sz="2400" dirty="0" smtClean="0"/>
              <a:t>Не откроешь без ключей.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4258816" cy="280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276872"/>
            <a:ext cx="3347863" cy="269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2768"/>
            <a:ext cx="3761656" cy="249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717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МНОГО-ЗНАЧНОЕ СЛОВО 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988840"/>
            <a:ext cx="3008313" cy="4137323"/>
          </a:xfrm>
        </p:spPr>
        <p:txBody>
          <a:bodyPr/>
          <a:lstStyle/>
          <a:p>
            <a:r>
              <a:rPr lang="ru-RU" sz="3200" dirty="0"/>
              <a:t>Послушайте!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Ведь, если звезды зажигают -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значит - это кому-нибудь нужно?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25762" cy="306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45463"/>
            <a:ext cx="4585293" cy="311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6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84268" cy="475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6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201622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Технология: проблемное обучение</a:t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Метод: частично-поисковый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8064896" cy="35059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этой технологии состоит в том , что при проблемном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обучении учитель либо не дает готовых знаний, либо дает их только на особом предметном содержании.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ищут знания, испытывая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удовлетворение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процесса интеллектуального труда, от преодоления трудностей и найденных решений, догадок.</a:t>
            </a:r>
          </a:p>
        </p:txBody>
      </p:sp>
    </p:spTree>
    <p:extLst>
      <p:ext uri="{BB962C8B-B14F-4D97-AF65-F5344CB8AC3E}">
        <p14:creationId xmlns:p14="http://schemas.microsoft.com/office/powerpoint/2010/main" val="35127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8938" cy="7029450"/>
          </a:xfrm>
        </p:spPr>
      </p:pic>
    </p:spTree>
    <p:extLst>
      <p:ext uri="{BB962C8B-B14F-4D97-AF65-F5344CB8AC3E}">
        <p14:creationId xmlns:p14="http://schemas.microsoft.com/office/powerpoint/2010/main" val="39264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1418"/>
              </p:ext>
            </p:extLst>
          </p:nvPr>
        </p:nvGraphicFramePr>
        <p:xfrm>
          <a:off x="35495" y="0"/>
          <a:ext cx="9108504" cy="68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991"/>
                <a:gridCol w="1951420"/>
                <a:gridCol w="1950444"/>
                <a:gridCol w="1575359"/>
                <a:gridCol w="1956290"/>
              </a:tblGrid>
              <a:tr h="112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Значение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Общее в значении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слов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понятия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8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5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555480"/>
              </p:ext>
            </p:extLst>
          </p:nvPr>
        </p:nvGraphicFramePr>
        <p:xfrm>
          <a:off x="35495" y="0"/>
          <a:ext cx="9108504" cy="68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991"/>
                <a:gridCol w="1951420"/>
                <a:gridCol w="1950444"/>
                <a:gridCol w="1575359"/>
                <a:gridCol w="1956290"/>
              </a:tblGrid>
              <a:tr h="112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Значение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Общее в значении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слов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понятия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ЗОЛОТО</a:t>
                      </a:r>
                      <a:r>
                        <a:rPr lang="ru-RU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8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5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45231"/>
              </p:ext>
            </p:extLst>
          </p:nvPr>
        </p:nvGraphicFramePr>
        <p:xfrm>
          <a:off x="35495" y="0"/>
          <a:ext cx="9108504" cy="68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991"/>
                <a:gridCol w="2285450"/>
                <a:gridCol w="1616414"/>
                <a:gridCol w="1575359"/>
                <a:gridCol w="1956290"/>
              </a:tblGrid>
              <a:tr h="112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Значение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Общее в значении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слов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понятия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ЗОЛОТО</a:t>
                      </a:r>
                      <a:r>
                        <a:rPr lang="ru-RU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1.Один из благородных металлов, желтого цвета, употр. для драгоценных изделий и как мерило ценности.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2.Изделия из золота.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3.О ком-н., отличающемся большими достоинствами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6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016785"/>
              </p:ext>
            </p:extLst>
          </p:nvPr>
        </p:nvGraphicFramePr>
        <p:xfrm>
          <a:off x="35495" y="0"/>
          <a:ext cx="9108504" cy="68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991"/>
                <a:gridCol w="2285450"/>
                <a:gridCol w="1616414"/>
                <a:gridCol w="1575359"/>
                <a:gridCol w="1956290"/>
              </a:tblGrid>
              <a:tr h="112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Значение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Общее в значении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слов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понятия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ЗОЛОТО</a:t>
                      </a:r>
                      <a:r>
                        <a:rPr lang="ru-RU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1.Один из благородных металлов, желтого цвета, употр. для драгоценных изделий и как мерило ценности.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2.Изделия из золота.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3.О ком-н., отличающемся большими достоинствами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(ЦЕННОСТЬ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087895"/>
              </p:ext>
            </p:extLst>
          </p:nvPr>
        </p:nvGraphicFramePr>
        <p:xfrm>
          <a:off x="35495" y="0"/>
          <a:ext cx="9108504" cy="666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991"/>
                <a:gridCol w="2285450"/>
                <a:gridCol w="1616414"/>
                <a:gridCol w="1575359"/>
                <a:gridCol w="1956290"/>
              </a:tblGrid>
              <a:tr h="98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Значение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Общее в значении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слов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понятия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ЗОЛОТО</a:t>
                      </a:r>
                      <a:r>
                        <a:rPr lang="ru-RU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1.Один из благородных металлов, желтого цвета, употр. для драгоценных изделий и как мерило ценности.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2.Изделия из золота.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3.О ком-н., отличающемся большими достоинствами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(ЦЕННОСТЬ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СЛОВО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МНОГО-ЗНАЧНОЕ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СЛОВО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5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856241"/>
              </p:ext>
            </p:extLst>
          </p:nvPr>
        </p:nvGraphicFramePr>
        <p:xfrm>
          <a:off x="35495" y="0"/>
          <a:ext cx="9108504" cy="68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991"/>
                <a:gridCol w="2285450"/>
                <a:gridCol w="1616414"/>
                <a:gridCol w="1575359"/>
                <a:gridCol w="1956290"/>
              </a:tblGrid>
              <a:tr h="112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Значение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Общее в значении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слов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понятия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КРАН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4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</TotalTime>
  <Words>409</Words>
  <Application>Microsoft Office PowerPoint</Application>
  <PresentationFormat>Экран (4:3)</PresentationFormat>
  <Paragraphs>162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Мастер – класс по теме  «Многозначные слова и омонимы»  Вуколова Александра Сергеевна,  учитель русского языка и литературы  МБОУ «Школа-лицей №2» г.Армянска </vt:lpstr>
      <vt:lpstr>     Технология: проблемное обучение Метод: частично-поисковый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ПОТРЕНИРУЕМСЯ!</vt:lpstr>
      <vt:lpstr>ОМОНИМЫ </vt:lpstr>
      <vt:lpstr>МНОГО-ЗНАЧНОЕ СЛОВО </vt:lpstr>
      <vt:lpstr>ОМОНИМЫ</vt:lpstr>
      <vt:lpstr>МНОГО-ЗНАЧНОЕ СЛОВО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Многозначные слова  и омонимы.</dc:title>
  <dc:creator>Домашний</dc:creator>
  <cp:lastModifiedBy>Домашний</cp:lastModifiedBy>
  <cp:revision>15</cp:revision>
  <dcterms:created xsi:type="dcterms:W3CDTF">2018-12-04T17:28:46Z</dcterms:created>
  <dcterms:modified xsi:type="dcterms:W3CDTF">2023-02-19T14:02:40Z</dcterms:modified>
</cp:coreProperties>
</file>