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3" r:id="rId3"/>
    <p:sldId id="274" r:id="rId4"/>
    <p:sldId id="257" r:id="rId5"/>
    <p:sldId id="272" r:id="rId6"/>
    <p:sldId id="266" r:id="rId7"/>
    <p:sldId id="275" r:id="rId8"/>
    <p:sldId id="276" r:id="rId9"/>
    <p:sldId id="277" r:id="rId10"/>
    <p:sldId id="278" r:id="rId11"/>
    <p:sldId id="287" r:id="rId12"/>
    <p:sldId id="258" r:id="rId13"/>
    <p:sldId id="260" r:id="rId14"/>
    <p:sldId id="268" r:id="rId15"/>
    <p:sldId id="269" r:id="rId16"/>
    <p:sldId id="264" r:id="rId17"/>
    <p:sldId id="288" r:id="rId18"/>
    <p:sldId id="270" r:id="rId19"/>
    <p:sldId id="271" r:id="rId20"/>
    <p:sldId id="262" r:id="rId21"/>
    <p:sldId id="259" r:id="rId22"/>
    <p:sldId id="263" r:id="rId23"/>
    <p:sldId id="279" r:id="rId24"/>
    <p:sldId id="280" r:id="rId25"/>
    <p:sldId id="285" r:id="rId26"/>
    <p:sldId id="281" r:id="rId27"/>
    <p:sldId id="282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&#1041;&#1086;&#1075;&#1072;&#1090;&#1099;&#1081;%20&#1041;&#1086;&#1073;&#1088;&#1105;&#1085;&#1086;&#1082;.%20&#1057;&#1077;&#1088;&#1080;&#1103;%2012.%20&#1057;&#1073;&#1077;&#1088;&#1077;&#1078;&#1077;&#1085;&#1080;&#1103;.mp4" TargetMode="External"/><Relationship Id="rId7" Type="http://schemas.openxmlformats.org/officeDocument/2006/relationships/image" Target="../media/image18.png"/><Relationship Id="rId12" Type="http://schemas.openxmlformats.org/officeDocument/2006/relationships/hyperlink" Target="&#1063;&#1105;&#1088;&#1085;&#1099;&#1081;%20&#1076;&#1077;&#1085;&#1100;%20-%20&#1057;&#1084;&#1077;&#1096;&#1072;&#1088;&#1080;&#1082;&#1080;%202D.%20&#1040;&#1079;&#1073;&#1091;&#1082;&#1072;%20&#1092;&#1080;&#1085;&#1072;&#1085;&#1089;&#1086;&#1074;&#1086;&#1081;%20&#1075;&#1088;&#1072;&#1084;&#1086;&#1090;&#1085;&#1086;&#1089;&#1090;&#1080;%20_%20&#1055;&#1056;&#1045;&#1052;&#1068;&#1045;&#1056;&#1040;%202018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&#1050;&#1072;&#1082;%20&#1089;&#1090;&#1072;&#1088;&#1080;&#1082;%20&#1082;&#1086;&#1088;&#1086;&#1074;&#1091;%20&#1087;&#1088;&#1086;&#1076;&#1072;&#1074;&#1072;&#1083;.%20&#1052;&#1091;&#1083;&#1100;&#1090;&#1092;&#1080;&#1083;&#1100;&#1084;%20(1980).mp4" TargetMode="External"/><Relationship Id="rId11" Type="http://schemas.openxmlformats.org/officeDocument/2006/relationships/hyperlink" Target="&#1091;&#1088;&#1086;&#1082;&#1080;%20&#1090;&#1105;&#1090;&#1091;&#1096;&#1082;&#1080;%20&#1089;&#1086;&#1074;&#1099;%20&#1095;&#1090;&#1086;%20&#1090;&#1072;&#1082;&#1086;&#1077;%20&#1076;&#1077;&#1085;&#1100;&#1075;&#1080;(1).mp4" TargetMode="External"/><Relationship Id="rId5" Type="http://schemas.openxmlformats.org/officeDocument/2006/relationships/image" Target="../media/image17.png"/><Relationship Id="rId10" Type="http://schemas.openxmlformats.org/officeDocument/2006/relationships/hyperlink" Target="&#1060;&#1080;&#1082;&#1089;&#1080;&#1082;&#1080;%20-%20&#1054;%20&#1076;&#1077;&#1085;&#1100;&#1075;&#1072;&#1093;%20_%20Fixiki.mp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7584" y="548680"/>
            <a:ext cx="748883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3200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r>
              <a:rPr lang="ru-RU" sz="4000" dirty="0">
                <a:solidFill>
                  <a:srgbClr val="1F497D">
                    <a:lumMod val="75000"/>
                  </a:srgbClr>
                </a:solidFill>
              </a:rPr>
              <a:t>Изучение основ </a:t>
            </a:r>
          </a:p>
          <a:p>
            <a:pPr algn="ctr"/>
            <a:r>
              <a:rPr lang="ru-RU" sz="4000" b="1" dirty="0">
                <a:solidFill>
                  <a:srgbClr val="1F497D">
                    <a:lumMod val="75000"/>
                  </a:srgbClr>
                </a:solidFill>
              </a:rPr>
              <a:t>финансовой грамотности </a:t>
            </a:r>
          </a:p>
          <a:p>
            <a:pPr algn="ctr"/>
            <a:r>
              <a:rPr lang="ru-RU" sz="4000" dirty="0">
                <a:solidFill>
                  <a:srgbClr val="1F497D">
                    <a:lumMod val="75000"/>
                  </a:srgbClr>
                </a:solidFill>
              </a:rPr>
              <a:t>в рамках </a:t>
            </a:r>
          </a:p>
          <a:p>
            <a:pPr algn="ctr"/>
            <a:r>
              <a:rPr lang="ru-RU" sz="4000" b="1" dirty="0">
                <a:solidFill>
                  <a:srgbClr val="1F497D">
                    <a:lumMod val="75000"/>
                  </a:srgbClr>
                </a:solidFill>
              </a:rPr>
              <a:t>внеурочной деятельности</a:t>
            </a:r>
          </a:p>
          <a:p>
            <a:pPr algn="ctr"/>
            <a:endParaRPr lang="ru-RU" sz="36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         </a:t>
            </a:r>
          </a:p>
          <a:p>
            <a:pPr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                                                                        Выполнила: </a:t>
            </a:r>
            <a:r>
              <a:rPr lang="ru-RU" sz="2000" b="1" dirty="0" err="1">
                <a:solidFill>
                  <a:srgbClr val="1F497D">
                    <a:lumMod val="75000"/>
                  </a:srgbClr>
                </a:solidFill>
              </a:rPr>
              <a:t>Надымова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 Н.А.</a:t>
            </a:r>
          </a:p>
          <a:p>
            <a:pPr algn="ctr"/>
            <a:endParaRPr lang="ru-RU" sz="8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8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8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8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8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endParaRPr lang="ru-RU" sz="800" b="1" dirty="0">
              <a:solidFill>
                <a:srgbClr val="1F497D">
                  <a:lumMod val="75000"/>
                </a:srgbClr>
              </a:solidFill>
            </a:endParaRPr>
          </a:p>
          <a:p>
            <a:pPr algn="ctr"/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289821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63588" y="1226369"/>
            <a:ext cx="74168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“Внеурочная деятельность”.</a:t>
            </a: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финансовой грамоты. 2,3,4 классы.</a:t>
            </a:r>
          </a:p>
          <a:p>
            <a:pPr algn="ctr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Arial"/>
              </a:rPr>
              <a:t>Авторский коллектив:</a:t>
            </a:r>
          </a:p>
          <a:p>
            <a:endParaRPr lang="ru-RU" sz="800" b="1" dirty="0">
              <a:solidFill>
                <a:srgbClr val="000000"/>
              </a:solidFill>
              <a:latin typeface="Arial"/>
            </a:endParaRPr>
          </a:p>
          <a:p>
            <a:r>
              <a:rPr lang="ru-RU" sz="2000" dirty="0">
                <a:solidFill>
                  <a:srgbClr val="000000"/>
                </a:solidFill>
                <a:latin typeface="Arial"/>
              </a:rPr>
              <a:t>Калашникова Н.Г., Белорукова Е.М., </a:t>
            </a:r>
            <a:r>
              <a:rPr lang="ru-RU" sz="2000" dirty="0" err="1">
                <a:solidFill>
                  <a:srgbClr val="000000"/>
                </a:solidFill>
                <a:latin typeface="Arial"/>
              </a:rPr>
              <a:t>Жаркова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 Е.Н.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1620" y="76470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 финансовой грамотности ФГОС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53" y="3072544"/>
            <a:ext cx="2127947" cy="27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59119"/>
            <a:ext cx="2039112" cy="267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08" y="3223360"/>
            <a:ext cx="1872208" cy="246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82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944149" y="689788"/>
            <a:ext cx="737226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Arial"/>
              </a:rPr>
              <a:t>Состав комплекта “Секреты финансовой грамоты”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●предназначено для внеурочных занятий;</a:t>
            </a: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●содержит проекты занятий с описанием планируемых образовательных результатов по темам, характеристикой уровней их достижения младшими школьниками;</a:t>
            </a: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●содержит диагностические работы для итогового оценивания работы во 2, 3 и 4 классах с описанием системы оценивания, решениями и ответами.*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Размещена на сайте издательства “Просвещение” для скачивания.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с методическими рекомендациями. 2-4 классы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Раскрывает последовательное освоение младшими школьниками грамотного последовательное освоение младшими школьниками грамотного отношения к деньгам, установок и норм поведения в повседневных финансовых ситуациях, способов принятия обдуманных решений на основе элементарных финансовых знаний и навыков.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 для пособие для обучающихся 2, 3, 4 класс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9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175656" y="692696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Игровые технологии при изучении финансовой грамотности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6" y="2852934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путь детей к познанию мира, в котором они живут и который призваны изменить»</a:t>
            </a:r>
          </a:p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Горький</a:t>
            </a:r>
          </a:p>
          <a:p>
            <a:pPr lvl="0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7" y="2002759"/>
            <a:ext cx="271348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1610041"/>
            <a:ext cx="7704856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</a:rPr>
              <a:t>Учебная игра по финансовой грамотности</a:t>
            </a:r>
            <a:r>
              <a:rPr lang="ru-RU" sz="3200" dirty="0">
                <a:solidFill>
                  <a:prstClr val="black"/>
                </a:solidFill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</a:rPr>
              <a:t>это игра, в которой моделируются ситуации в сфере финансов.</a:t>
            </a:r>
            <a:endParaRPr lang="ru-RU" sz="3200" dirty="0"/>
          </a:p>
          <a:p>
            <a:pPr lvl="0">
              <a:spcBef>
                <a:spcPct val="20000"/>
              </a:spcBef>
            </a:pP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20621" r="3689" b="9183"/>
          <a:stretch/>
        </p:blipFill>
        <p:spPr bwMode="auto">
          <a:xfrm>
            <a:off x="851046" y="1195011"/>
            <a:ext cx="7488832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1025" y="548680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игровой деятельности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изучении финансовой грамотности</a:t>
            </a:r>
          </a:p>
        </p:txBody>
      </p:sp>
      <p:sp>
        <p:nvSpPr>
          <p:cNvPr id="10" name="Облако 9"/>
          <p:cNvSpPr/>
          <p:nvPr/>
        </p:nvSpPr>
        <p:spPr>
          <a:xfrm>
            <a:off x="2889452" y="5026340"/>
            <a:ext cx="3266723" cy="1206500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ю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3153740" y="5122058"/>
            <a:ext cx="27340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просмотр мф по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финансовой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350226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1063"/>
            <a:ext cx="264901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1425610" y="631776"/>
            <a:ext cx="6292779" cy="1206500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cs typeface="Times New Roman" pitchFamily="18" charset="0"/>
              </a:rPr>
              <a:t>просмотр мф по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C00000"/>
                </a:solidFill>
                <a:cs typeface="Times New Roman" pitchFamily="18" charset="0"/>
              </a:rPr>
              <a:t>финансовой грамотности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8"/>
          <a:stretch/>
        </p:blipFill>
        <p:spPr bwMode="auto">
          <a:xfrm>
            <a:off x="3234079" y="2029713"/>
            <a:ext cx="2058001" cy="154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/>
          <a:stretch/>
        </p:blipFill>
        <p:spPr bwMode="auto">
          <a:xfrm>
            <a:off x="683568" y="2029713"/>
            <a:ext cx="2072337" cy="138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38277"/>
            <a:ext cx="2664296" cy="166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07796"/>
            <a:ext cx="3293426" cy="18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hlinkClick r:id="rId10" action="ppaction://hlinkfile"/>
          </p:cNvPr>
          <p:cNvSpPr txBox="1"/>
          <p:nvPr/>
        </p:nvSpPr>
        <p:spPr>
          <a:xfrm>
            <a:off x="2564358" y="4036422"/>
            <a:ext cx="11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ФИКСИКИ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2758" y="2492896"/>
            <a:ext cx="370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11" action="ppaction://hlinkfile"/>
              </a:rPr>
              <a:t>тс</a:t>
            </a:r>
            <a:endParaRPr lang="ru-RU" dirty="0"/>
          </a:p>
        </p:txBody>
      </p:sp>
      <p:sp>
        <p:nvSpPr>
          <p:cNvPr id="8" name="TextBox 7">
            <a:hlinkClick r:id="rId12" action="ppaction://hlinkfile"/>
          </p:cNvPr>
          <p:cNvSpPr txBox="1"/>
          <p:nvPr/>
        </p:nvSpPr>
        <p:spPr>
          <a:xfrm>
            <a:off x="6588224" y="2492896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смеш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264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44827"/>
            <a:ext cx="9144000" cy="68580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</p:pic>
      <p:pic>
        <p:nvPicPr>
          <p:cNvPr id="1026" name="Picture 2" descr="C:\Users\Samsung\Downloads\Screenshot 2022-12-22 at 18-29-16 слайд груша-яблоко 2 тыс изображений найдено в Яндекс Картинках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1"/>
          <a:stretch/>
        </p:blipFill>
        <p:spPr bwMode="auto">
          <a:xfrm>
            <a:off x="1293979" y="1656139"/>
            <a:ext cx="2304256" cy="301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msung\Downloads\Screenshot 2022-12-22 at 18-33-02 слайд яблоко с листиком в правую сторону 1 тыс изображений найдено в Яндекс Картинках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89" y="1652826"/>
            <a:ext cx="25202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851920" y="3384173"/>
            <a:ext cx="108012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03590" y="428089"/>
            <a:ext cx="64465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Дидактическая игра </a:t>
            </a:r>
          </a:p>
          <a:p>
            <a:pPr algn="ctr"/>
            <a:r>
              <a:rPr lang="ru-RU" sz="4800" b="1" dirty="0">
                <a:solidFill>
                  <a:srgbClr val="33CC33"/>
                </a:solidFill>
              </a:rPr>
              <a:t>ГРУША</a:t>
            </a:r>
            <a:r>
              <a:rPr lang="ru-RU" sz="4800" b="1" dirty="0"/>
              <a:t> - </a:t>
            </a:r>
            <a:r>
              <a:rPr lang="ru-RU" sz="4800" b="1" dirty="0">
                <a:solidFill>
                  <a:srgbClr val="FF0000"/>
                </a:solidFill>
              </a:rPr>
              <a:t>ЯБЛОКО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672122"/>
            <a:ext cx="64807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/>
              <a:t>Так и с деньгами</a:t>
            </a:r>
            <a:r>
              <a:rPr lang="ru-RU" sz="3200" b="1" dirty="0"/>
              <a:t>:</a:t>
            </a:r>
          </a:p>
          <a:p>
            <a:pPr algn="ctr"/>
            <a:r>
              <a:rPr lang="ru-RU" sz="3600" dirty="0"/>
              <a:t>их нужно планировать заранее.</a:t>
            </a:r>
          </a:p>
        </p:txBody>
      </p:sp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22959" y="584975"/>
            <a:ext cx="7379071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Игра «Груша-яблоко».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считать деньги и ресурсы.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Материалы: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бумага, карандаши, ножницы.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Предложите ребенку нарисовать на одной стороне бумаги грушу.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Когда рисунок закончен,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предложите нарисовать на оборотной стороне листа яблоко.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9592" y="3183658"/>
            <a:ext cx="7793294" cy="2800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Когда завершены оба рисунка, дайте ребенку в руки ножницы и попросите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вырезать для вас и грушу, и яблоко.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Увидев замешательство, объясните, что, конечно, это невозможно.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Потому что лист бумаги один, и если мы изначально хотели вырезать </a:t>
            </a:r>
            <a:r>
              <a:rPr lang="ru-RU" alt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два рисунка, необходимо было заранее спланировать место на бумаге.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и с деньгами: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нужно планировать заранее.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15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49930" y="2576883"/>
            <a:ext cx="727280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– СОБЕРИ ДЕНЕЖКУ.</a:t>
            </a:r>
          </a:p>
        </p:txBody>
      </p:sp>
    </p:spTree>
    <p:extLst>
      <p:ext uri="{BB962C8B-B14F-4D97-AF65-F5344CB8AC3E}">
        <p14:creationId xmlns:p14="http://schemas.microsoft.com/office/powerpoint/2010/main" val="350226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482113" y="332656"/>
            <a:ext cx="61206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Иорданские динары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2097"/>
            <a:ext cx="3636404" cy="19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43" y="1088236"/>
            <a:ext cx="3617506" cy="19807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05112" y="3002629"/>
            <a:ext cx="28307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Иордания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88" y="3830894"/>
            <a:ext cx="3095332" cy="171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73962"/>
            <a:ext cx="3734229" cy="182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2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18277" r="17373" b="60196"/>
          <a:stretch/>
        </p:blipFill>
        <p:spPr bwMode="auto">
          <a:xfrm>
            <a:off x="1115616" y="764704"/>
            <a:ext cx="6984776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0828"/>
            <a:ext cx="2425452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r="6608"/>
          <a:stretch/>
        </p:blipFill>
        <p:spPr bwMode="auto">
          <a:xfrm>
            <a:off x="3253034" y="3554084"/>
            <a:ext cx="2039043" cy="24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356668" cy="2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91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47"/>
            <a:ext cx="93684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894114" y="404664"/>
            <a:ext cx="54726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Бразильский реал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53039" r="3488" b="2339"/>
          <a:stretch/>
        </p:blipFill>
        <p:spPr bwMode="auto">
          <a:xfrm>
            <a:off x="4619059" y="1321676"/>
            <a:ext cx="3708378" cy="17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4014" r="3564" b="53491"/>
          <a:stretch/>
        </p:blipFill>
        <p:spPr bwMode="auto">
          <a:xfrm>
            <a:off x="827583" y="1321676"/>
            <a:ext cx="3619635" cy="177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12275" y="2976192"/>
            <a:ext cx="35187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Бразилия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899522"/>
            <a:ext cx="3096344" cy="193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5" y="3789040"/>
            <a:ext cx="3508582" cy="195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0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260648"/>
            <a:ext cx="7200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Рупия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83978"/>
            <a:ext cx="7128791" cy="16990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4108" y="2742019"/>
            <a:ext cx="1843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Monotype Corsiva" pitchFamily="66" charset="0"/>
              </a:rPr>
              <a:t>Индия.</a:t>
            </a:r>
            <a:endParaRPr lang="ru-RU" sz="4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4320480" cy="21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57882" y="4149080"/>
            <a:ext cx="31293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Тадж-Махал</a:t>
            </a:r>
            <a:endParaRPr lang="ru-RU" sz="4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25000" b="13055"/>
          <a:stretch/>
        </p:blipFill>
        <p:spPr bwMode="auto">
          <a:xfrm>
            <a:off x="889382" y="1486817"/>
            <a:ext cx="7272808" cy="3454351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65446" y="717376"/>
            <a:ext cx="61206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Иорданские динары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99592" y="4941168"/>
            <a:ext cx="7272808" cy="554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16 динаров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794586" y="620688"/>
            <a:ext cx="54726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Бразильский реал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22778" b="14445"/>
          <a:stretch/>
        </p:blipFill>
        <p:spPr bwMode="auto">
          <a:xfrm>
            <a:off x="755576" y="1670188"/>
            <a:ext cx="7560840" cy="3559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996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20278" b="7222"/>
          <a:stretch/>
        </p:blipFill>
        <p:spPr bwMode="auto">
          <a:xfrm>
            <a:off x="899592" y="1472010"/>
            <a:ext cx="7272808" cy="3576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548680"/>
            <a:ext cx="2736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Рупия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899592" y="4941168"/>
            <a:ext cx="7272808" cy="554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у них денег поровну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8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92675" y="548680"/>
            <a:ext cx="7622535" cy="1870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Игровая образовательная ситуация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 Артёма</a:t>
            </a:r>
            <a:endParaRPr lang="ru-RU" sz="36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675" y="2755834"/>
            <a:ext cx="762253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>
                <a:latin typeface="Times New Roman"/>
                <a:ea typeface="Times New Roman"/>
                <a:cs typeface="Times New Roman"/>
              </a:rPr>
              <a:t>Важно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Во избежание мошеннических действий с использованием вашей карты требуйте проведения операций с ней только в вашем присутствии, не позволяйте уносить карту из поля вашего зрения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94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92675" y="548680"/>
            <a:ext cx="7622535" cy="1494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Игровая образовательная ситуация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 Диму</a:t>
            </a:r>
            <a:endParaRPr lang="ru-RU" sz="36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572" y="2132856"/>
            <a:ext cx="7704856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>
                <a:latin typeface="Times New Roman"/>
                <a:ea typeface="Times New Roman"/>
                <a:cs typeface="Times New Roman"/>
              </a:rPr>
              <a:t>Важно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Не прислушивайтесь к советам третьих лиц, а также не принимайте их помощь при проведении операций. При необходимости обратитесь к сотрудникам в филиале банка или позвоните по номеру 900 или телефонам, указанным на устройстве или на обратной стороне вашей карты.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8816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92675" y="548680"/>
            <a:ext cx="7622535" cy="1494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Игровая образовательная ситуация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 Марину</a:t>
            </a:r>
            <a:endParaRPr lang="ru-RU" sz="36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7746" y="2276872"/>
            <a:ext cx="7622535" cy="303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atin typeface="Times New Roman"/>
                <a:ea typeface="Times New Roman"/>
                <a:cs typeface="Times New Roman"/>
              </a:rPr>
              <a:t>Важно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Необходимо следить за актуальностью своего номера мобильного телефона, привязанного к карте. При смене номера телефона </a:t>
            </a: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(потеря, кража, замена)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 обязательно нужно сообщить об этом в банк, чтобы на старом номере не осталось не отключенных банковских услуг. Этим могут воспользоваться мошенники — перекупщики номеров.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9431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4"/>
          <a:stretch/>
        </p:blipFill>
        <p:spPr bwMode="auto">
          <a:xfrm>
            <a:off x="769911" y="836712"/>
            <a:ext cx="7344816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9431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7564" y="361919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3200" dirty="0">
                <a:solidFill>
                  <a:srgbClr val="222222"/>
                </a:solidFill>
                <a:latin typeface="Times New Roman"/>
                <a:ea typeface="Times New Roman"/>
              </a:rPr>
              <a:t>это прежде всего знания и умения, показывающее  степень осведомлённости в финансовых вопросах. 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6875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08447" y="779303"/>
            <a:ext cx="7116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ФИНАНСОВО-ГРАМОТНЫЙ ЧЕЛОВЕК – ЭТО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09" y="1315524"/>
            <a:ext cx="6764230" cy="44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2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35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99" y="2564904"/>
            <a:ext cx="2812837" cy="179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2489792"/>
            <a:ext cx="2736305" cy="187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3923"/>
            <a:ext cx="7847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9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340495" y="2252047"/>
            <a:ext cx="55519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03152"/>
                </a:solidFill>
                <a:latin typeface="TimesNewRomanPSMT"/>
              </a:rPr>
              <a:t>«Нажить много денег- храбрость;</a:t>
            </a:r>
          </a:p>
          <a:p>
            <a:r>
              <a:rPr lang="ru-RU" sz="2400" dirty="0">
                <a:solidFill>
                  <a:srgbClr val="403152"/>
                </a:solidFill>
                <a:latin typeface="TimesNewRomanPSMT"/>
              </a:rPr>
              <a:t>  сохранить их – мудрость, </a:t>
            </a:r>
          </a:p>
          <a:p>
            <a:r>
              <a:rPr lang="ru-RU" sz="2400" dirty="0">
                <a:solidFill>
                  <a:srgbClr val="403152"/>
                </a:solidFill>
                <a:latin typeface="TimesNewRomanPSMT"/>
              </a:rPr>
              <a:t>  а умело расходовать- искусство»</a:t>
            </a:r>
          </a:p>
          <a:p>
            <a:r>
              <a:rPr lang="ru-RU" sz="2400" dirty="0">
                <a:solidFill>
                  <a:srgbClr val="403152"/>
                </a:solidFill>
                <a:latin typeface="TimesNewRomanPSMT"/>
              </a:rPr>
              <a:t>                              Бертольд Авербах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272893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5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21803" y="98072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представить сегодня мир без денег.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современном мире без элементарной финансовой грамотности уже не обойтись даже ребенку. Все чаще можно встретить в магазинах детей, набирающих себе разных «</a:t>
            </a:r>
            <a:r>
              <a:rPr lang="ru-RU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вкусняшек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стараясь пересчитать драгоценные монетки и определить хватить ли им денег на все, что очень хочется купить в данный момент. Некоторым деткам такие практические навыки даются легко. Но не все рождаются финансистами.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 задач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      финансовой грамотности школьников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3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8017" y="838537"/>
            <a:ext cx="7848872" cy="1808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Финансовая грамотность для детей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– </a:t>
            </a:r>
          </a:p>
          <a:p>
            <a:pPr algn="ctr"/>
            <a:r>
              <a:rPr lang="ru-RU" sz="2400" i="1" dirty="0">
                <a:latin typeface="Times New Roman"/>
                <a:ea typeface="Times New Roman"/>
                <a:cs typeface="Times New Roman"/>
              </a:rPr>
              <a:t>это способность ребенка принимать разумные и правильные решения, связанные с финансами,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в различных ситуациях жизни.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654777"/>
            <a:ext cx="77768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В современное время ребенок должен грамотно управлять финансами, должен уметь поставить такие цели, чтобы мечта ребенка что-то приобрести могла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привести к исполнению этой мечты.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Важно уметь вести личный бюджет, чтобы понимать, что происходит с деньгами. Поэтому занятия финансовой грамотностью сегодня просто необходимы в школе.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88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83568" y="1196752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грамотности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обучающихся средствами проектной и иных интерактивных форм познавательной деятельности может происходить: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426928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дополнительного образовательного  курса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финансовой грамотности»</a:t>
            </a:r>
          </a:p>
        </p:txBody>
      </p:sp>
    </p:spTree>
    <p:extLst>
      <p:ext uri="{BB962C8B-B14F-4D97-AF65-F5344CB8AC3E}">
        <p14:creationId xmlns:p14="http://schemas.microsoft.com/office/powerpoint/2010/main" val="255416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151620" y="76470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 финансовой грамотности ФГОС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4" y="1428584"/>
            <a:ext cx="4098390" cy="30757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661771" y="4590256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Arial"/>
              </a:rPr>
              <a:t>Липсиц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И.В.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b="1" dirty="0">
                <a:solidFill>
                  <a:srgbClr val="000000"/>
                </a:solidFill>
                <a:latin typeface="Arial"/>
              </a:rPr>
              <a:t>Федин С.Н.</a:t>
            </a:r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b="1" dirty="0" err="1">
                <a:solidFill>
                  <a:srgbClr val="000000"/>
                </a:solidFill>
                <a:latin typeface="Arial"/>
              </a:rPr>
              <a:t>Гловели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 Г.Д.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1413371"/>
            <a:ext cx="36724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2"/>
              </a:rPr>
              <a:t>Состав УМК:</a:t>
            </a:r>
          </a:p>
          <a:p>
            <a:endParaRPr lang="ru-RU" sz="2400" dirty="0">
              <a:solidFill>
                <a:srgbClr val="000000"/>
              </a:solidFill>
              <a:latin typeface="2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●Учебная программа</a:t>
            </a:r>
          </a:p>
          <a:p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●Методические рекомендации для учителя</a:t>
            </a:r>
          </a:p>
          <a:p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●Материалы для обучающихся</a:t>
            </a:r>
          </a:p>
          <a:p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●Контрольные измерительные материалы</a:t>
            </a:r>
          </a:p>
          <a:p>
            <a:endParaRPr lang="ru-RU" dirty="0">
              <a:solidFill>
                <a:srgbClr val="000000"/>
              </a:solidFill>
              <a:latin typeface="Arial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</a:rPr>
              <a:t>●Материалы для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54782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51620" y="764704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по финансовой грамотности ФГОС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564" y="1340768"/>
            <a:ext cx="78488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подробно рассказано о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том,как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сделать ознакомление учащихся начальных классов с азбукой финансовой грамотности интересным и занимательным. Излагаются основные принципы работы над сказкой, раскрываются важные понятия из области финансовой грамотности, предлагаются вопросы для обсуждения в классе и дома, а также приводятся ответы к заданиям из тетради.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Антонова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увлекательных заданий, вопросов и кейсов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с персонажами из сказок.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закрепляет понимание таких тем как банки, налоги,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бюджет, расходы, доходы и многие другие.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задания, содержащиеся в пособии,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рассчитаны как на самостоятельную работу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так и на работу со взрослыми.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Антонова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программа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дополнительного образования детей по основам финансовой грамотности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 про то, как Иван царство спас» Ю. Антоновой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4080" b="6059"/>
          <a:stretch/>
        </p:blipFill>
        <p:spPr bwMode="auto">
          <a:xfrm>
            <a:off x="7136345" y="2483585"/>
            <a:ext cx="1347312" cy="195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t="4117" b="7036"/>
          <a:stretch/>
        </p:blipFill>
        <p:spPr bwMode="auto">
          <a:xfrm>
            <a:off x="5724128" y="2996952"/>
            <a:ext cx="129874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820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950</Words>
  <Application>Microsoft Office PowerPoint</Application>
  <PresentationFormat>Экран (4:3)</PresentationFormat>
  <Paragraphs>133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2</vt:lpstr>
      <vt:lpstr>Arial</vt:lpstr>
      <vt:lpstr>Arial Narrow</vt:lpstr>
      <vt:lpstr>Calibri</vt:lpstr>
      <vt:lpstr>Cambria</vt:lpstr>
      <vt:lpstr>Monotype Corsiva</vt:lpstr>
      <vt:lpstr>Times New Roman</vt:lpstr>
      <vt:lpstr>TimesNewRomanPSMT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Анна</cp:lastModifiedBy>
  <cp:revision>41</cp:revision>
  <dcterms:created xsi:type="dcterms:W3CDTF">2022-12-21T15:57:05Z</dcterms:created>
  <dcterms:modified xsi:type="dcterms:W3CDTF">2024-04-15T12:30:54Z</dcterms:modified>
</cp:coreProperties>
</file>