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65" r:id="rId2"/>
    <p:sldId id="256" r:id="rId3"/>
    <p:sldId id="257" r:id="rId4"/>
    <p:sldId id="259" r:id="rId5"/>
    <p:sldId id="258" r:id="rId6"/>
    <p:sldId id="266" r:id="rId7"/>
    <p:sldId id="260" r:id="rId8"/>
    <p:sldId id="267" r:id="rId9"/>
    <p:sldId id="268" r:id="rId10"/>
    <p:sldId id="269" r:id="rId11"/>
    <p:sldId id="263" r:id="rId12"/>
    <p:sldId id="270" r:id="rId13"/>
    <p:sldId id="271" r:id="rId14"/>
    <p:sldId id="272" r:id="rId15"/>
    <p:sldId id="273" r:id="rId16"/>
    <p:sldId id="264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9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783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798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9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147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63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37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37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9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19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8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0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3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73D65-9D4A-4510-9E5D-FF0AB8461261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E4466E-B838-45BB-B786-3B98F3F2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08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89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Warming-up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19189"/>
            <a:ext cx="9533466" cy="553561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day is it today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date is it today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weather like today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 family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your family big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your family big or small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brothers or sisters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 hobby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hobby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36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текстом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156" y="1930400"/>
            <a:ext cx="8867023" cy="48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SHAKIRA’S FACTS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600201"/>
            <a:ext cx="8893002" cy="4441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FULL NAME: </a:t>
            </a:r>
          </a:p>
          <a:p>
            <a:r>
              <a:rPr lang="en-US" sz="3200" dirty="0" smtClean="0"/>
              <a:t>IS FROM:</a:t>
            </a:r>
          </a:p>
          <a:p>
            <a:r>
              <a:rPr lang="en-US" sz="3200" dirty="0" smtClean="0"/>
              <a:t>Date of birth</a:t>
            </a:r>
          </a:p>
          <a:p>
            <a:r>
              <a:rPr lang="en-US" sz="3200" dirty="0" smtClean="0"/>
              <a:t>Family</a:t>
            </a:r>
          </a:p>
          <a:p>
            <a:r>
              <a:rPr lang="en-US" sz="3200" dirty="0" smtClean="0"/>
              <a:t>Hobbies:</a:t>
            </a:r>
          </a:p>
          <a:p>
            <a:r>
              <a:rPr lang="en-US" sz="3200" dirty="0" smtClean="0"/>
              <a:t>She can: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937" y="1722369"/>
            <a:ext cx="4156988" cy="390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37" y="2220447"/>
            <a:ext cx="3470513" cy="48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268" y="2879074"/>
            <a:ext cx="2440800" cy="390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937" y="3580419"/>
            <a:ext cx="3165413" cy="333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937" y="4169585"/>
            <a:ext cx="3279825" cy="276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937" y="4743435"/>
            <a:ext cx="4309538" cy="3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83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Взаимопроверка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76401"/>
            <a:ext cx="9330266" cy="436496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1-2 – 2</a:t>
            </a:r>
          </a:p>
          <a:p>
            <a:r>
              <a:rPr lang="ru-RU" sz="5400" dirty="0" smtClean="0"/>
              <a:t>3 – 3</a:t>
            </a:r>
          </a:p>
          <a:p>
            <a:r>
              <a:rPr lang="ru-RU" sz="5400" dirty="0" smtClean="0"/>
              <a:t>4 – 4</a:t>
            </a:r>
          </a:p>
          <a:p>
            <a:r>
              <a:rPr lang="ru-RU" sz="5400" dirty="0" smtClean="0"/>
              <a:t>5-6 - 5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1758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8" y="1460500"/>
            <a:ext cx="10771630" cy="44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7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4856" y="357188"/>
            <a:ext cx="8596313" cy="13208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FILL IN THE TABLE</a:t>
            </a:r>
            <a:endParaRPr lang="ru-RU" sz="4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358607"/>
              </p:ext>
            </p:extLst>
          </p:nvPr>
        </p:nvGraphicFramePr>
        <p:xfrm>
          <a:off x="1681163" y="1677988"/>
          <a:ext cx="6743700" cy="4076700"/>
        </p:xfrm>
        <a:graphic>
          <a:graphicData uri="http://schemas.openxmlformats.org/drawingml/2006/table">
            <a:tbl>
              <a:tblPr firstRow="1" firstCol="1" bandRow="1"/>
              <a:tblGrid>
                <a:gridCol w="3371850">
                  <a:extLst>
                    <a:ext uri="{9D8B030D-6E8A-4147-A177-3AD203B41FA5}">
                      <a16:colId xmlns:a16="http://schemas.microsoft.com/office/drawing/2014/main" val="922565605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1481119186"/>
                    </a:ext>
                  </a:extLst>
                </a:gridCol>
              </a:tblGrid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 you know about her?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is a singer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00312"/>
                  </a:ext>
                </a:extLst>
              </a:tr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would you like to know?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about her family, about her hobbies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07625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I’VE LEARNT…….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211624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521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465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731" y="326480"/>
            <a:ext cx="47067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0C226"/>
                </a:solidFill>
                <a:ea typeface="+mj-ea"/>
                <a:cs typeface="+mj-cs"/>
              </a:rPr>
              <a:t>FILL IN THE TABLE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9964"/>
              </p:ext>
            </p:extLst>
          </p:nvPr>
        </p:nvGraphicFramePr>
        <p:xfrm>
          <a:off x="1909763" y="1373188"/>
          <a:ext cx="6743700" cy="4828984"/>
        </p:xfrm>
        <a:graphic>
          <a:graphicData uri="http://schemas.openxmlformats.org/drawingml/2006/table">
            <a:tbl>
              <a:tblPr firstRow="1" firstCol="1" bandRow="1"/>
              <a:tblGrid>
                <a:gridCol w="3371850">
                  <a:extLst>
                    <a:ext uri="{9D8B030D-6E8A-4147-A177-3AD203B41FA5}">
                      <a16:colId xmlns:a16="http://schemas.microsoft.com/office/drawing/2014/main" val="663530574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1682344672"/>
                    </a:ext>
                  </a:extLst>
                </a:gridCol>
              </a:tblGrid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 you know about her?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is a singer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871800"/>
                  </a:ext>
                </a:extLst>
              </a:tr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would you like to know?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about her family, about her hobbies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6355818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I’VE LEARNT…….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information about Shakira: about her family, about her hobbies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95377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361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19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REFLEXION</a:t>
            </a: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smtClean="0"/>
              <a:t>Now I know……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/>
              <a:t>How to describe people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4400" dirty="0" smtClean="0"/>
              <a:t>Now I can…..</a:t>
            </a:r>
            <a:endParaRPr lang="ru-RU" sz="4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Read and speak about famous people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0606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31800"/>
            <a:ext cx="8784166" cy="17399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HOMEWORK</a:t>
            </a:r>
            <a:br>
              <a:rPr lang="en-US" sz="6000" dirty="0" smtClean="0"/>
            </a:br>
            <a:r>
              <a:rPr lang="en-US" sz="3200" dirty="0" smtClean="0"/>
              <a:t>EX.6, P.60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958" y="2669312"/>
            <a:ext cx="8115542" cy="40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6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0" y="180541"/>
            <a:ext cx="3051000" cy="3525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681" y="0"/>
            <a:ext cx="2954419" cy="385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00" y="180541"/>
            <a:ext cx="4140200" cy="6355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337" y="2716005"/>
            <a:ext cx="2350925" cy="41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18" y="825500"/>
            <a:ext cx="8887781" cy="570472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4700" y="0"/>
            <a:ext cx="10515600" cy="1325563"/>
          </a:xfrm>
        </p:spPr>
        <p:txBody>
          <a:bodyPr/>
          <a:lstStyle/>
          <a:p>
            <a:r>
              <a:rPr lang="en-US" dirty="0" smtClean="0"/>
              <a:t>Who is she</a:t>
            </a:r>
            <a:r>
              <a:rPr lang="ru-RU" dirty="0" smtClean="0"/>
              <a:t>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23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330325"/>
            <a:ext cx="10452100" cy="5260975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Algerian" panose="04020705040A02060702" pitchFamily="82" charset="0"/>
              </a:rPr>
              <a:t>The topic of our lesson is</a:t>
            </a:r>
            <a:br>
              <a:rPr lang="en-US" sz="8000" dirty="0" smtClean="0">
                <a:latin typeface="Algerian" panose="04020705040A02060702" pitchFamily="82" charset="0"/>
              </a:rPr>
            </a:br>
            <a:r>
              <a:rPr lang="en-US" sz="8000" dirty="0" smtClean="0">
                <a:latin typeface="Algerian" panose="04020705040A02060702" pitchFamily="82" charset="0"/>
              </a:rPr>
              <a:t>FAMOUS PEOPLE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93040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559717"/>
              </p:ext>
            </p:extLst>
          </p:nvPr>
        </p:nvGraphicFramePr>
        <p:xfrm>
          <a:off x="1968500" y="1930400"/>
          <a:ext cx="6743700" cy="4076700"/>
        </p:xfrm>
        <a:graphic>
          <a:graphicData uri="http://schemas.openxmlformats.org/drawingml/2006/table">
            <a:tbl>
              <a:tblPr firstRow="1" firstCol="1" bandRow="1"/>
              <a:tblGrid>
                <a:gridCol w="3371850">
                  <a:extLst>
                    <a:ext uri="{9D8B030D-6E8A-4147-A177-3AD203B41FA5}">
                      <a16:colId xmlns:a16="http://schemas.microsoft.com/office/drawing/2014/main" val="998945204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4221613452"/>
                    </a:ext>
                  </a:extLst>
                </a:gridCol>
              </a:tblGrid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 you know about her?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511617"/>
                  </a:ext>
                </a:extLst>
              </a:tr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would you like to know?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980974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840852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89412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734" y="3048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lgerian" panose="04020705040A02060702" pitchFamily="82" charset="0"/>
              </a:rPr>
              <a:t>Fill in the table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7369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830691"/>
              </p:ext>
            </p:extLst>
          </p:nvPr>
        </p:nvGraphicFramePr>
        <p:xfrm>
          <a:off x="2227263" y="1817688"/>
          <a:ext cx="6743700" cy="4076700"/>
        </p:xfrm>
        <a:graphic>
          <a:graphicData uri="http://schemas.openxmlformats.org/drawingml/2006/table">
            <a:tbl>
              <a:tblPr firstRow="1" firstCol="1" bandRow="1"/>
              <a:tblGrid>
                <a:gridCol w="3371850">
                  <a:extLst>
                    <a:ext uri="{9D8B030D-6E8A-4147-A177-3AD203B41FA5}">
                      <a16:colId xmlns:a16="http://schemas.microsoft.com/office/drawing/2014/main" val="635353246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3505737799"/>
                    </a:ext>
                  </a:extLst>
                </a:gridCol>
              </a:tblGrid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 you know about her?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is a singer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691843"/>
                  </a:ext>
                </a:extLst>
              </a:tr>
              <a:tr h="1528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would you like to know?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about her family, about her hobbies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896321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426404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1922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64" y="188913"/>
            <a:ext cx="672447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289482"/>
              </p:ext>
            </p:extLst>
          </p:nvPr>
        </p:nvGraphicFramePr>
        <p:xfrm>
          <a:off x="1473199" y="1435100"/>
          <a:ext cx="7073900" cy="4508500"/>
        </p:xfrm>
        <a:graphic>
          <a:graphicData uri="http://schemas.openxmlformats.org/drawingml/2006/table">
            <a:tbl>
              <a:tblPr firstRow="1" firstCol="1" bandRow="1"/>
              <a:tblGrid>
                <a:gridCol w="1768475">
                  <a:extLst>
                    <a:ext uri="{9D8B030D-6E8A-4147-A177-3AD203B41FA5}">
                      <a16:colId xmlns:a16="http://schemas.microsoft.com/office/drawing/2014/main" val="3344997168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2042424170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578543998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2217079308"/>
                    </a:ext>
                  </a:extLst>
                </a:gridCol>
              </a:tblGrid>
              <a:tr h="751417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 features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Hair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Build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985941"/>
                  </a:ext>
                </a:extLst>
              </a:tr>
              <a:tr h="3757083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965915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1815" y="114300"/>
            <a:ext cx="8596668" cy="1320800"/>
          </a:xfrm>
        </p:spPr>
        <p:txBody>
          <a:bodyPr/>
          <a:lstStyle/>
          <a:p>
            <a:r>
              <a:rPr lang="en-US" dirty="0" smtClean="0"/>
              <a:t>LIST THE WORDS UNDER THE HEADINGS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294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1" y="351417"/>
            <a:ext cx="10576232" cy="11856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362" y="1738063"/>
            <a:ext cx="3200756" cy="3976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47" y="1841858"/>
            <a:ext cx="3563664" cy="4177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911" y="1841858"/>
            <a:ext cx="2742188" cy="513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99" y="1738063"/>
            <a:ext cx="3206250" cy="50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9200" y="794"/>
            <a:ext cx="8651702" cy="12192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Динамическая пауза</a:t>
            </a:r>
            <a:endParaRPr lang="ru-RU" sz="6600" dirty="0"/>
          </a:p>
        </p:txBody>
      </p:sp>
      <p:pic>
        <p:nvPicPr>
          <p:cNvPr id="2" name="Буба - Урок английского - Head, Shoulders, Knees and Toes - Мультфильм для де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851" y="1219994"/>
            <a:ext cx="9842500" cy="55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202</Words>
  <Application>Microsoft Office PowerPoint</Application>
  <PresentationFormat>Широкоэкранный</PresentationFormat>
  <Paragraphs>73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Algerian</vt:lpstr>
      <vt:lpstr>Arial</vt:lpstr>
      <vt:lpstr>Calibri</vt:lpstr>
      <vt:lpstr>Times New Roman</vt:lpstr>
      <vt:lpstr>Trebuchet MS</vt:lpstr>
      <vt:lpstr>Wingdings 3</vt:lpstr>
      <vt:lpstr>Аспект</vt:lpstr>
      <vt:lpstr>Warming-up</vt:lpstr>
      <vt:lpstr>Презентация PowerPoint</vt:lpstr>
      <vt:lpstr>Who is she? </vt:lpstr>
      <vt:lpstr>The topic of our lesson is FAMOUS PEOPLE</vt:lpstr>
      <vt:lpstr>Fill in the table</vt:lpstr>
      <vt:lpstr>Презентация PowerPoint</vt:lpstr>
      <vt:lpstr>LIST THE WORDS UNDER THE HEADINGS</vt:lpstr>
      <vt:lpstr>Презентация PowerPoint</vt:lpstr>
      <vt:lpstr>Динамическая пауза</vt:lpstr>
      <vt:lpstr>Работа с текстом</vt:lpstr>
      <vt:lpstr>SHAKIRA’S FACTS</vt:lpstr>
      <vt:lpstr>Взаимопроверка</vt:lpstr>
      <vt:lpstr>Презентация PowerPoint</vt:lpstr>
      <vt:lpstr>FILL IN THE TABLE</vt:lpstr>
      <vt:lpstr>Презентация PowerPoint</vt:lpstr>
      <vt:lpstr>REFLEXION</vt:lpstr>
      <vt:lpstr>HOMEWORK EX.6, P.60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ОЛЕГ+ИННА</cp:lastModifiedBy>
  <cp:revision>12</cp:revision>
  <dcterms:created xsi:type="dcterms:W3CDTF">2021-11-22T16:53:28Z</dcterms:created>
  <dcterms:modified xsi:type="dcterms:W3CDTF">2023-03-27T15:29:34Z</dcterms:modified>
</cp:coreProperties>
</file>