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65" r:id="rId5"/>
    <p:sldId id="264" r:id="rId6"/>
    <p:sldId id="263" r:id="rId7"/>
    <p:sldId id="261" r:id="rId8"/>
    <p:sldId id="268" r:id="rId9"/>
    <p:sldId id="269" r:id="rId10"/>
    <p:sldId id="259" r:id="rId11"/>
    <p:sldId id="266" r:id="rId12"/>
    <p:sldId id="270" r:id="rId13"/>
    <p:sldId id="260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DA8"/>
    <a:srgbClr val="FF7570"/>
    <a:srgbClr val="394ACE"/>
    <a:srgbClr val="3948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702" y="-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835" y="508159"/>
            <a:ext cx="9144000" cy="2387600"/>
          </a:xfrm>
        </p:spPr>
        <p:txBody>
          <a:bodyPr anchor="ctr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19DCCD8-336F-5B6E-3D7A-C197ADC4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835" y="321118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50691" y="6838131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091" y="6838131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3091" y="6838131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749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0B172-37AB-9C92-E2CC-164192D1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99AD25-74B4-0B23-D1B7-4CBC09AF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BB94A-F3EB-BFBF-0786-30CF4020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3AD872-9F34-8E29-3901-E7F41D5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0252B0-F413-AEE1-65A4-72BC80A5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758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0364E3-DEFE-384E-874E-CFE6BAB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B3B02D-7CF6-A0EA-23CD-25518099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A58812-845A-DBCA-0E6E-58A42D9F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CA56FF-DD40-2CB9-0030-B9FBA70F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7D17E0-69B1-A6AD-2312-C86F36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790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2213" cy="1325563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FBE0797-8440-3EB9-6A78-2DD2D09201B7}"/>
              </a:ext>
            </a:extLst>
          </p:cNvPr>
          <p:cNvCxnSpPr>
            <a:cxnSpLocks/>
          </p:cNvCxnSpPr>
          <p:nvPr userDrawn="1"/>
        </p:nvCxnSpPr>
        <p:spPr>
          <a:xfrm>
            <a:off x="952500" y="1431710"/>
            <a:ext cx="5257800" cy="0"/>
          </a:xfrm>
          <a:prstGeom prst="line">
            <a:avLst/>
          </a:prstGeom>
          <a:ln w="31750">
            <a:solidFill>
              <a:srgbClr val="E9C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3408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3C622-07CE-1784-8746-BAEE04C6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60F502-C499-4611-3F82-6450B17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A7542D-213D-02E1-AF6C-9E29A8C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8D7B38-E6A4-7E3C-B690-CBC6DD3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B6065C-AD2A-D8F0-1E2D-D2CD813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120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F2446-78F4-64D9-3BCE-B9B9127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A39EB-795F-5834-CDD8-29B155F0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0D5F12-8ED9-32B4-BB3B-3E01DD80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FE1BD5-5603-A051-14D1-A7C4B24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7FE315-FA80-84A9-E1B9-8416AA27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326ED5-2606-B40D-F5E5-77149B7C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675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81981-2075-0694-7437-B911A70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ACD91A-0078-E00B-DD0A-4AC86EE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6177F6-3FB6-7F47-4026-151E329E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AAFA44-ED3A-4C88-36DE-546D666C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2EF0E0-4204-8A2D-788E-8A68A484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BAF9F21-2C53-54FC-954A-28888E02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F40D8F-3FF1-B013-9E23-0F5CCA6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31B5BFD-34E4-920A-D0E3-75F10FB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024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EDA88-B122-214E-B5E0-E3180B2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F2150FF-7599-CC84-9385-2CE3396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DBD902-BE9F-D468-C220-5A6EE24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B1DB4D-98BF-AEC3-954C-FFA4313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70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25A582-B8F3-D896-3894-4126EE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4BD34A-A509-1A8E-7751-54B78A8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9B74E2-6255-3BF7-E53A-CF19F0B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209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64AF3-E71C-F0BC-1964-F4E4F97F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4B0028-AA70-4D34-B623-DCA42E47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25CAC5-73A4-6A14-2862-26B2F34F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B9F47A-338A-F9B4-C5BC-E36C58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46B6B3-E169-2693-1A50-7F8EF0E8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1D5CC7-2DD3-61E1-014C-07FA381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836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03ECE-CB5B-3F96-328B-747AA9D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4E46DD8-16C2-0AB0-7CDB-92680FFCF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8036F4-98F8-A308-233D-A211459D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C9AFC1-D75B-EA63-8936-6E709A93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798E78-E48C-49E2-1978-305BC5E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284CEC-2C05-0F62-428F-0939AE6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517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135E0D-0038-412F-7A8E-40CEC63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FABF78-79CA-46B4-C1B2-3891D2DC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EC76DF-8B83-4025-02A8-3BE948E6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5384C-6B6C-EDC3-46C0-9BFB44D7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4CD001-6171-B71F-A678-1D1A06D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897A19B5-97F5-4E9A-1613-D5654B987D4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5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7.png"/><Relationship Id="rId1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кольные картинки на прозрачном фоне - 76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48" y="1905186"/>
            <a:ext cx="11377890" cy="5423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98494" y="1028889"/>
            <a:ext cx="6615953" cy="37279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Segoe Script" pitchFamily="66" charset="0"/>
              </a:rPr>
              <a:t>Желаю продуктивного урока!</a:t>
            </a:r>
            <a:endParaRPr lang="ru-RU" sz="5400" b="1" dirty="0">
              <a:solidFill>
                <a:schemeClr val="bg1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592246-65A4-6BA6-3CC1-27670157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188258"/>
            <a:ext cx="10363200" cy="1325563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ru-RU" dirty="0" smtClean="0"/>
              <a:t>Определи синтаксическую </a:t>
            </a:r>
            <a:r>
              <a:rPr lang="ru-RU" dirty="0" smtClean="0"/>
              <a:t>роль прилагательных в предложениях: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F21D19EC-C5BA-A120-E691-0352A41437F3}"/>
              </a:ext>
            </a:extLst>
          </p:cNvPr>
          <p:cNvSpPr txBox="1">
            <a:spLocks/>
          </p:cNvSpPr>
          <p:nvPr/>
        </p:nvSpPr>
        <p:spPr>
          <a:xfrm>
            <a:off x="838200" y="2619001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624" y="1828800"/>
            <a:ext cx="9022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Во дворе раздался собачий лай.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Глаза у него пытливые.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Ответ ученика точен.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Голос его радостен.</a:t>
            </a:r>
          </a:p>
        </p:txBody>
      </p:sp>
    </p:spTree>
    <p:extLst>
      <p:ext uri="{BB962C8B-B14F-4D97-AF65-F5344CB8AC3E}">
        <p14:creationId xmlns="" xmlns:p14="http://schemas.microsoft.com/office/powerpoint/2010/main" val="291706310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592246-65A4-6BA6-3CC1-27670157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188258"/>
            <a:ext cx="10363200" cy="1325563"/>
          </a:xfrm>
        </p:spPr>
        <p:txBody>
          <a:bodyPr/>
          <a:lstStyle/>
          <a:p>
            <a:r>
              <a:rPr lang="ru-RU" dirty="0" smtClean="0"/>
              <a:t>Проверь: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F21D19EC-C5BA-A120-E691-0352A41437F3}"/>
              </a:ext>
            </a:extLst>
          </p:cNvPr>
          <p:cNvSpPr txBox="1">
            <a:spLocks/>
          </p:cNvSpPr>
          <p:nvPr/>
        </p:nvSpPr>
        <p:spPr>
          <a:xfrm>
            <a:off x="838200" y="2619001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624" y="1828800"/>
            <a:ext cx="9022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Во дворе раздался </a:t>
            </a:r>
            <a:r>
              <a:rPr lang="ru-RU" sz="4800" i="1" dirty="0" smtClean="0">
                <a:solidFill>
                  <a:schemeClr val="bg1"/>
                </a:solidFill>
              </a:rPr>
              <a:t>собачий</a:t>
            </a:r>
            <a:r>
              <a:rPr lang="ru-RU" sz="4800" dirty="0" smtClean="0">
                <a:solidFill>
                  <a:schemeClr val="bg1"/>
                </a:solidFill>
              </a:rPr>
              <a:t> лай.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Глаза у него </a:t>
            </a:r>
            <a:r>
              <a:rPr lang="ru-RU" sz="4800" i="1" dirty="0" smtClean="0">
                <a:solidFill>
                  <a:schemeClr val="bg1"/>
                </a:solidFill>
              </a:rPr>
              <a:t>пытливые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Ответ ученика </a:t>
            </a:r>
            <a:r>
              <a:rPr lang="ru-RU" sz="4800" i="1" dirty="0" smtClean="0">
                <a:solidFill>
                  <a:schemeClr val="bg1"/>
                </a:solidFill>
              </a:rPr>
              <a:t>точен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solidFill>
                  <a:schemeClr val="bg1"/>
                </a:solidFill>
              </a:rPr>
              <a:t>Голос его </a:t>
            </a:r>
            <a:r>
              <a:rPr lang="ru-RU" sz="4800" i="1" dirty="0" smtClean="0">
                <a:solidFill>
                  <a:schemeClr val="bg1"/>
                </a:solidFill>
              </a:rPr>
              <a:t>радостен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3613" y="4760259"/>
            <a:ext cx="1425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09246" y="4885764"/>
            <a:ext cx="2738719" cy="8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45106" y="4760259"/>
            <a:ext cx="2662518" cy="13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048436" y="4038600"/>
            <a:ext cx="1425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876365" y="3980331"/>
            <a:ext cx="1653988" cy="13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880847" y="4132731"/>
            <a:ext cx="1653988" cy="13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7126941" y="2489947"/>
            <a:ext cx="2158253" cy="161365"/>
          </a:xfrm>
          <a:custGeom>
            <a:avLst/>
            <a:gdLst>
              <a:gd name="connsiteX0" fmla="*/ 0 w 2158253"/>
              <a:gd name="connsiteY0" fmla="*/ 91888 h 161365"/>
              <a:gd name="connsiteX1" fmla="*/ 268941 w 2158253"/>
              <a:gd name="connsiteY1" fmla="*/ 11206 h 161365"/>
              <a:gd name="connsiteX2" fmla="*/ 605118 w 2158253"/>
              <a:gd name="connsiteY2" fmla="*/ 159124 h 161365"/>
              <a:gd name="connsiteX3" fmla="*/ 968188 w 2158253"/>
              <a:gd name="connsiteY3" fmla="*/ 24653 h 161365"/>
              <a:gd name="connsiteX4" fmla="*/ 1371600 w 2158253"/>
              <a:gd name="connsiteY4" fmla="*/ 159124 h 161365"/>
              <a:gd name="connsiteX5" fmla="*/ 1734671 w 2158253"/>
              <a:gd name="connsiteY5" fmla="*/ 11206 h 161365"/>
              <a:gd name="connsiteX6" fmla="*/ 2097741 w 2158253"/>
              <a:gd name="connsiteY6" fmla="*/ 132229 h 161365"/>
              <a:gd name="connsiteX7" fmla="*/ 2097741 w 2158253"/>
              <a:gd name="connsiteY7" fmla="*/ 118782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8253" h="161365">
                <a:moveTo>
                  <a:pt x="0" y="91888"/>
                </a:moveTo>
                <a:cubicBezTo>
                  <a:pt x="84044" y="45944"/>
                  <a:pt x="168088" y="0"/>
                  <a:pt x="268941" y="11206"/>
                </a:cubicBezTo>
                <a:cubicBezTo>
                  <a:pt x="369794" y="22412"/>
                  <a:pt x="488577" y="156883"/>
                  <a:pt x="605118" y="159124"/>
                </a:cubicBezTo>
                <a:cubicBezTo>
                  <a:pt x="721659" y="161365"/>
                  <a:pt x="840441" y="24653"/>
                  <a:pt x="968188" y="24653"/>
                </a:cubicBezTo>
                <a:cubicBezTo>
                  <a:pt x="1095935" y="24653"/>
                  <a:pt x="1243853" y="161365"/>
                  <a:pt x="1371600" y="159124"/>
                </a:cubicBezTo>
                <a:cubicBezTo>
                  <a:pt x="1499347" y="156883"/>
                  <a:pt x="1613648" y="15688"/>
                  <a:pt x="1734671" y="11206"/>
                </a:cubicBezTo>
                <a:cubicBezTo>
                  <a:pt x="1855694" y="6724"/>
                  <a:pt x="2037229" y="114300"/>
                  <a:pt x="2097741" y="132229"/>
                </a:cubicBezTo>
                <a:cubicBezTo>
                  <a:pt x="2158253" y="150158"/>
                  <a:pt x="2127997" y="134470"/>
                  <a:pt x="2097741" y="11878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9323294" y="2586318"/>
            <a:ext cx="932329" cy="44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369859" y="3267635"/>
            <a:ext cx="2631141" cy="17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414682" y="3424521"/>
            <a:ext cx="2572871" cy="4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079812" y="3303494"/>
            <a:ext cx="1425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706310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/>
              <a:t>0 – «5»</a:t>
            </a:r>
          </a:p>
          <a:p>
            <a:pPr algn="ctr">
              <a:buNone/>
            </a:pPr>
            <a:r>
              <a:rPr lang="ru-RU" sz="6600" dirty="0" smtClean="0"/>
              <a:t>1 – «4»</a:t>
            </a:r>
          </a:p>
          <a:p>
            <a:pPr algn="ctr">
              <a:buNone/>
            </a:pPr>
            <a:r>
              <a:rPr lang="ru-RU" sz="6600" dirty="0" smtClean="0"/>
              <a:t>2</a:t>
            </a:r>
            <a:r>
              <a:rPr lang="en-US" sz="6600" dirty="0" smtClean="0"/>
              <a:t>-3</a:t>
            </a:r>
            <a:r>
              <a:rPr lang="en-US" sz="6600" dirty="0" smtClean="0"/>
              <a:t> </a:t>
            </a:r>
            <a:r>
              <a:rPr lang="ru-RU" sz="6600" dirty="0" smtClean="0"/>
              <a:t>– «3»</a:t>
            </a:r>
          </a:p>
          <a:p>
            <a:pPr algn="ctr">
              <a:buNone/>
            </a:pPr>
            <a:r>
              <a:rPr lang="en-US" sz="6600" dirty="0" smtClean="0"/>
              <a:t>&gt; 3 – </a:t>
            </a:r>
            <a:r>
              <a:rPr lang="ru-RU" sz="6600" dirty="0" smtClean="0"/>
              <a:t>«2»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D44B5C-654E-4EFA-75E7-5F090565C3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271" y="2785595"/>
            <a:ext cx="10529047" cy="1325563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prstClr val="white">
                    <a:lumMod val="95000"/>
                  </a:prstClr>
                </a:solidFill>
              </a:rPr>
              <a:t>5. </a:t>
            </a:r>
            <a:r>
              <a:rPr lang="ru-RU" sz="5300" b="1" dirty="0" smtClean="0">
                <a:solidFill>
                  <a:schemeClr val="bg1"/>
                </a:solidFill>
              </a:rPr>
              <a:t>Заполни пропуски </a:t>
            </a:r>
            <a:r>
              <a:rPr lang="ru-RU" sz="5300" b="1" dirty="0" smtClean="0">
                <a:solidFill>
                  <a:prstClr val="white">
                    <a:lumMod val="95000"/>
                  </a:prstClr>
                </a:solidFill>
              </a:rPr>
              <a:t>в </a:t>
            </a:r>
            <a:r>
              <a:rPr lang="ru-RU" sz="5300" b="1" dirty="0" smtClean="0">
                <a:solidFill>
                  <a:prstClr val="white">
                    <a:lumMod val="95000"/>
                  </a:prstClr>
                </a:solidFill>
              </a:rPr>
              <a:t>тексте</a:t>
            </a:r>
            <a:r>
              <a:rPr lang="ru-RU" sz="5300" b="1" dirty="0" smtClean="0">
                <a:solidFill>
                  <a:prstClr val="white">
                    <a:lumMod val="95000"/>
                  </a:prstClr>
                </a:solidFill>
              </a:rPr>
              <a:t>, используя </a:t>
            </a:r>
            <a:r>
              <a:rPr lang="ru-RU" sz="5300" b="1" dirty="0" smtClean="0">
                <a:solidFill>
                  <a:prstClr val="white">
                    <a:lumMod val="95000"/>
                  </a:prstClr>
                </a:solidFill>
              </a:rPr>
              <a:t>слова </a:t>
            </a:r>
            <a:r>
              <a:rPr lang="ru-RU" sz="5300" b="1" dirty="0" smtClean="0">
                <a:solidFill>
                  <a:prstClr val="white">
                    <a:lumMod val="95000"/>
                  </a:prstClr>
                </a:solidFill>
              </a:rPr>
              <a:t>из </a:t>
            </a:r>
            <a:r>
              <a:rPr lang="ru-RU" sz="5300" b="1" dirty="0" smtClean="0">
                <a:solidFill>
                  <a:prstClr val="white">
                    <a:lumMod val="95000"/>
                  </a:prstClr>
                </a:solidFill>
              </a:rPr>
              <a:t>кластера и свои знания.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312443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8541" y="1570131"/>
            <a:ext cx="10515600" cy="435133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Написать рассказ о весне, используя прилагательные (10 предложений). </a:t>
            </a:r>
            <a:endParaRPr lang="ru-RU" sz="5400" b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Смайлики раскра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034" y="442132"/>
            <a:ext cx="3617259" cy="3242361"/>
          </a:xfrm>
          <a:prstGeom prst="rect">
            <a:avLst/>
          </a:prstGeom>
          <a:noFill/>
        </p:spPr>
      </p:pic>
      <p:pic>
        <p:nvPicPr>
          <p:cNvPr id="25612" name="Picture 12" descr="https://abrakadabra.fun/uploads/posts/2021-12/1640716743_3-abrakadabra-fun-p-smail-cherno-belii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23" y="403413"/>
            <a:ext cx="3542366" cy="3281082"/>
          </a:xfrm>
          <a:prstGeom prst="rect">
            <a:avLst/>
          </a:prstGeom>
          <a:noFill/>
        </p:spPr>
      </p:pic>
      <p:pic>
        <p:nvPicPr>
          <p:cNvPr id="25614" name="Picture 14" descr="https://abrakadabra.fun/uploads/posts/2021-12/1640716724_16-abrakadabra-fun-p-smail-cherno-belii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2786" y="430305"/>
            <a:ext cx="3623049" cy="32138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070" y="4155141"/>
            <a:ext cx="355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Понравилось, всё понятно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9271" y="3913094"/>
            <a:ext cx="3388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Не всё понятно, кое-что нужно повторить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6153" y="4020671"/>
            <a:ext cx="316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Ничего не было понятно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CF524301-0F29-8713-43B3-29D2BC0D466D}"/>
              </a:ext>
            </a:extLst>
          </p:cNvPr>
          <p:cNvSpPr txBox="1">
            <a:spLocks/>
          </p:cNvSpPr>
          <p:nvPr/>
        </p:nvSpPr>
        <p:spPr>
          <a:xfrm>
            <a:off x="3240742" y="1736408"/>
            <a:ext cx="5522258" cy="3306240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До свидания, хорошего дня!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B9D6F153-234F-17BA-0F09-95BD5CC37120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15832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ABF54-EE4A-0FE5-D74E-6B5A7D21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B782BD-1D0D-29BE-0C71-6A5FBE941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ru-RU" sz="3200" dirty="0" smtClean="0"/>
              <a:t>Я – часть речи интересная, </a:t>
            </a:r>
          </a:p>
          <a:p>
            <a:pPr lvl="1" algn="ctr">
              <a:buNone/>
            </a:pPr>
            <a:r>
              <a:rPr lang="ru-RU" sz="3200" dirty="0" smtClean="0"/>
              <a:t>Широко в миру известная: </a:t>
            </a:r>
          </a:p>
          <a:p>
            <a:pPr lvl="1" algn="ctr">
              <a:buNone/>
            </a:pPr>
            <a:r>
              <a:rPr lang="ru-RU" sz="3200" dirty="0" smtClean="0"/>
              <a:t>Опишу любой предмет – </a:t>
            </a:r>
          </a:p>
          <a:p>
            <a:pPr lvl="1" algn="ctr">
              <a:buNone/>
            </a:pPr>
            <a:r>
              <a:rPr lang="ru-RU" sz="3200" dirty="0" smtClean="0"/>
              <a:t>В этом равных со мной нет. </a:t>
            </a:r>
          </a:p>
          <a:p>
            <a:pPr lvl="1" algn="ctr">
              <a:buNone/>
            </a:pPr>
            <a:r>
              <a:rPr lang="ru-RU" sz="3200" dirty="0" smtClean="0"/>
              <a:t>Речь со мною выразительна, </a:t>
            </a:r>
          </a:p>
          <a:p>
            <a:pPr lvl="1" algn="ctr">
              <a:buNone/>
            </a:pPr>
            <a:r>
              <a:rPr lang="ru-RU" sz="3200" dirty="0" smtClean="0"/>
              <a:t>И точна, и удивительна.</a:t>
            </a:r>
          </a:p>
          <a:p>
            <a:pPr lvl="1" algn="ctr">
              <a:buNone/>
            </a:pPr>
            <a:r>
              <a:rPr lang="ru-RU" sz="3200" dirty="0" smtClean="0"/>
              <a:t>Чтоб красиво говорить,</a:t>
            </a:r>
          </a:p>
          <a:p>
            <a:pPr lvl="1" algn="ctr">
              <a:buNone/>
            </a:pPr>
            <a:r>
              <a:rPr lang="ru-RU" sz="3200" dirty="0" smtClean="0"/>
              <a:t>Мною нужно дорожить!</a:t>
            </a:r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923432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AACC2-987C-EC31-7079-F1BA92032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600" y="5888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Повторение по теме «Имя прилагательное»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573306" y="3778624"/>
            <a:ext cx="91574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Цель урока: </a:t>
            </a:r>
            <a:r>
              <a:rPr lang="ru-RU" sz="4800" b="1" dirty="0" smtClean="0">
                <a:solidFill>
                  <a:schemeClr val="bg1"/>
                </a:solidFill>
              </a:rPr>
              <a:t>Обобщить знания по теме «Имя прилагательное»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529982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78"/>
            <a:ext cx="10067365" cy="1325563"/>
          </a:xfrm>
        </p:spPr>
        <p:txBody>
          <a:bodyPr/>
          <a:lstStyle/>
          <a:p>
            <a:r>
              <a:rPr lang="ru-RU" dirty="0" smtClean="0"/>
              <a:t>1. Найди лишнее прилагательное:</a:t>
            </a:r>
            <a:endParaRPr lang="ru-RU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632172" y="2649071"/>
            <a:ext cx="2460652" cy="28861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</a:rPr>
              <a:t>СЛАДКИЙ</a:t>
            </a:r>
            <a:endParaRPr lang="ru-RU" sz="4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Овал 4">
            <a:extLst>
              <a:ext uri="{FF2B5EF4-FFF2-40B4-BE49-F238E27FC236}">
                <a16:creationId xmlns=""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1604842" y="222847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1587474" y="219554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39922B81-B152-4647-DA2D-38DAC987A169}"/>
              </a:ext>
            </a:extLst>
          </p:cNvPr>
          <p:cNvSpPr/>
          <p:nvPr/>
        </p:nvSpPr>
        <p:spPr>
          <a:xfrm>
            <a:off x="8738973" y="2595282"/>
            <a:ext cx="2462425" cy="2912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4BA876D1-4F7C-53F2-5298-4E292441278C}"/>
              </a:ext>
            </a:extLst>
          </p:cNvPr>
          <p:cNvSpPr txBox="1">
            <a:spLocks/>
          </p:cNvSpPr>
          <p:nvPr/>
        </p:nvSpPr>
        <p:spPr>
          <a:xfrm>
            <a:off x="8779313" y="2864223"/>
            <a:ext cx="2327957" cy="246108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5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ГОЛУБОЙ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0">
            <a:extLst>
              <a:ext uri="{FF2B5EF4-FFF2-40B4-BE49-F238E27FC236}">
                <a16:creationId xmlns="" xmlns:a16="http://schemas.microsoft.com/office/drawing/2014/main" id="{683E73E9-FA81-530C-017E-0037E2586A1D}"/>
              </a:ext>
            </a:extLst>
          </p:cNvPr>
          <p:cNvSpPr/>
          <p:nvPr/>
        </p:nvSpPr>
        <p:spPr>
          <a:xfrm>
            <a:off x="6064623" y="2595283"/>
            <a:ext cx="2501153" cy="2926446"/>
          </a:xfrm>
          <a:prstGeom prst="rect">
            <a:avLst/>
          </a:prstGeom>
          <a:solidFill>
            <a:srgbClr val="FF75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7CFB6665-209A-920A-A9AC-CC1109186FF9}"/>
              </a:ext>
            </a:extLst>
          </p:cNvPr>
          <p:cNvSpPr txBox="1">
            <a:spLocks/>
          </p:cNvSpPr>
          <p:nvPr/>
        </p:nvSpPr>
        <p:spPr>
          <a:xfrm>
            <a:off x="6138927" y="2998694"/>
            <a:ext cx="2386507" cy="22997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ТЁПЛЫЙ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Овал 12">
            <a:extLst>
              <a:ext uri="{FF2B5EF4-FFF2-40B4-BE49-F238E27FC236}">
                <a16:creationId xmlns="" xmlns:a16="http://schemas.microsoft.com/office/drawing/2014/main" id="{17EFAC16-E4E8-8D74-941C-5F67F6D8A533}"/>
              </a:ext>
            </a:extLst>
          </p:cNvPr>
          <p:cNvSpPr/>
          <p:nvPr/>
        </p:nvSpPr>
        <p:spPr>
          <a:xfrm>
            <a:off x="7017472" y="221502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A15B968-1F68-1E47-4F85-76F4595FCABC}"/>
              </a:ext>
            </a:extLst>
          </p:cNvPr>
          <p:cNvSpPr txBox="1"/>
          <p:nvPr/>
        </p:nvSpPr>
        <p:spPr>
          <a:xfrm>
            <a:off x="7000102" y="221178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509650" y="2658304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2106" y="2595281"/>
            <a:ext cx="2420471" cy="2877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695328" y="2191870"/>
            <a:ext cx="712693" cy="72614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681883" y="2218765"/>
            <a:ext cx="76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0363" y="3711388"/>
            <a:ext cx="2057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МАМИН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Овал 8">
            <a:extLst>
              <a:ext uri="{FF2B5EF4-FFF2-40B4-BE49-F238E27FC236}">
                <a16:creationId xmlns="" xmlns:a16="http://schemas.microsoft.com/office/drawing/2014/main" id="{F5517632-BBCA-CB91-AF9D-33468C633A8D}"/>
              </a:ext>
            </a:extLst>
          </p:cNvPr>
          <p:cNvSpPr/>
          <p:nvPr/>
        </p:nvSpPr>
        <p:spPr>
          <a:xfrm>
            <a:off x="4211797" y="224192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B20322-3DA3-6965-191B-5AB30F8EB235}"/>
              </a:ext>
            </a:extLst>
          </p:cNvPr>
          <p:cNvSpPr txBox="1"/>
          <p:nvPr/>
        </p:nvSpPr>
        <p:spPr>
          <a:xfrm>
            <a:off x="4221322" y="221256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70917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charRg st="1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charRg st="1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animBg="1"/>
      <p:bldP spid="9" grpId="0" build="allAtOnce"/>
      <p:bldP spid="12" grpId="0" animBg="1"/>
      <p:bldP spid="13" grpId="0" build="allAtOnce"/>
      <p:bldP spid="17" grpId="0" animBg="1"/>
      <p:bldP spid="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9E46C5-CB81-133A-7209-67F060B2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163419"/>
            <a:ext cx="11990294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2. </a:t>
            </a:r>
            <a:r>
              <a:rPr lang="ru-RU" sz="3600" dirty="0" smtClean="0"/>
              <a:t>Составь </a:t>
            </a:r>
            <a:r>
              <a:rPr lang="ru-RU" sz="3600" u="sng" dirty="0" smtClean="0"/>
              <a:t>текст </a:t>
            </a:r>
            <a:r>
              <a:rPr lang="ru-RU" sz="3600" dirty="0" smtClean="0"/>
              <a:t>с данными ниже прилагательными</a:t>
            </a:r>
            <a:r>
              <a:rPr lang="ru-RU" sz="3600" dirty="0" smtClean="0"/>
              <a:t>. </a:t>
            </a:r>
            <a:r>
              <a:rPr lang="ru-RU" sz="3600" dirty="0" smtClean="0"/>
              <a:t>Определи род</a:t>
            </a:r>
            <a:r>
              <a:rPr lang="ru-RU" sz="3600" dirty="0" smtClean="0"/>
              <a:t>, число и </a:t>
            </a:r>
            <a:r>
              <a:rPr lang="ru-RU" sz="3600" dirty="0" smtClean="0"/>
              <a:t>падеж этих прилагательных </a:t>
            </a:r>
            <a:r>
              <a:rPr lang="ru-RU" sz="2800" dirty="0" smtClean="0"/>
              <a:t>(форму можно изменить):</a:t>
            </a:r>
            <a:endParaRPr lang="ru-RU" sz="3600" dirty="0"/>
          </a:p>
        </p:txBody>
      </p:sp>
      <p:grpSp>
        <p:nvGrpSpPr>
          <p:cNvPr id="7" name="Группа 116">
            <a:extLst>
              <a:ext uri="{FF2B5EF4-FFF2-40B4-BE49-F238E27FC236}">
                <a16:creationId xmlns="" xmlns:a16="http://schemas.microsoft.com/office/drawing/2014/main" id="{A37D53B2-CEFD-7C64-DCE1-E5D29238072D}"/>
              </a:ext>
            </a:extLst>
          </p:cNvPr>
          <p:cNvGrpSpPr>
            <a:grpSpLocks noGrp="1"/>
          </p:cNvGrpSpPr>
          <p:nvPr>
            <p:ph idx="1"/>
          </p:nvPr>
        </p:nvGrpSpPr>
        <p:grpSpPr>
          <a:xfrm>
            <a:off x="649943" y="2191871"/>
            <a:ext cx="3545539" cy="1532964"/>
            <a:chOff x="658200" y="2128427"/>
            <a:chExt cx="3545238" cy="1404483"/>
          </a:xfrm>
        </p:grpSpPr>
        <p:sp>
          <p:nvSpPr>
            <p:cNvPr id="8" name="Равнобедренный треугольник 117">
              <a:extLst>
                <a:ext uri="{FF2B5EF4-FFF2-40B4-BE49-F238E27FC236}">
                  <a16:creationId xmlns="" xmlns:a16="http://schemas.microsoft.com/office/drawing/2014/main" id="{04BD07EC-2911-561B-0922-3B52B071EA85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118">
              <a:extLst>
                <a:ext uri="{FF2B5EF4-FFF2-40B4-BE49-F238E27FC236}">
                  <a16:creationId xmlns="" xmlns:a16="http://schemas.microsoft.com/office/drawing/2014/main" id="{A64A4DB8-E50B-7CA7-58DC-473C36AA9F06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Трапеция 119">
              <a:extLst>
                <a:ext uri="{FF2B5EF4-FFF2-40B4-BE49-F238E27FC236}">
                  <a16:creationId xmlns="" xmlns:a16="http://schemas.microsoft.com/office/drawing/2014/main" id="{3D2A6E04-7D84-931B-BFBC-E63890B88384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Трапеция 120">
              <a:extLst>
                <a:ext uri="{FF2B5EF4-FFF2-40B4-BE49-F238E27FC236}">
                  <a16:creationId xmlns="" xmlns:a16="http://schemas.microsoft.com/office/drawing/2014/main" id="{C44B6865-FBDB-4811-8705-673FB933816F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Трапеция 121">
              <a:extLst>
                <a:ext uri="{FF2B5EF4-FFF2-40B4-BE49-F238E27FC236}">
                  <a16:creationId xmlns="" xmlns:a16="http://schemas.microsoft.com/office/drawing/2014/main" id="{87D4F083-8FAF-0C4D-EEB3-0D53E092926F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2">
              <a:extLst>
                <a:ext uri="{FF2B5EF4-FFF2-40B4-BE49-F238E27FC236}">
                  <a16:creationId xmlns="" xmlns:a16="http://schemas.microsoft.com/office/drawing/2014/main" id="{0C378371-4A25-9AAE-5686-98C21EC789D9}"/>
                </a:ext>
              </a:extLst>
            </p:cNvPr>
            <p:cNvSpPr/>
            <p:nvPr/>
          </p:nvSpPr>
          <p:spPr>
            <a:xfrm>
              <a:off x="1632942" y="2128427"/>
              <a:ext cx="1628707" cy="318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23">
              <a:extLst>
                <a:ext uri="{FF2B5EF4-FFF2-40B4-BE49-F238E27FC236}">
                  <a16:creationId xmlns="" xmlns:a16="http://schemas.microsoft.com/office/drawing/2014/main" id="{7E51D038-D66C-AB10-C14C-47E4B1960512}"/>
                </a:ext>
              </a:extLst>
            </p:cNvPr>
            <p:cNvSpPr/>
            <p:nvPr/>
          </p:nvSpPr>
          <p:spPr>
            <a:xfrm>
              <a:off x="1018200" y="2706157"/>
              <a:ext cx="2884846" cy="289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5" name="Прямоугольник 124">
              <a:extLst>
                <a:ext uri="{FF2B5EF4-FFF2-40B4-BE49-F238E27FC236}">
                  <a16:creationId xmlns="" xmlns:a16="http://schemas.microsoft.com/office/drawing/2014/main" id="{06039D2E-A2C4-1F80-A4C2-8B6EA25FF122}"/>
                </a:ext>
              </a:extLst>
            </p:cNvPr>
            <p:cNvSpPr/>
            <p:nvPr/>
          </p:nvSpPr>
          <p:spPr>
            <a:xfrm>
              <a:off x="1602986" y="2680712"/>
              <a:ext cx="1628707" cy="376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ГОЛУБОЙ</a:t>
              </a:r>
              <a:endParaRPr lang="ru-RU" sz="2000" b="1" dirty="0"/>
            </a:p>
          </p:txBody>
        </p:sp>
      </p:grpSp>
      <p:pic>
        <p:nvPicPr>
          <p:cNvPr id="16" name="Рисунок 24">
            <a:extLst>
              <a:ext uri="{FF2B5EF4-FFF2-40B4-BE49-F238E27FC236}">
                <a16:creationId xmlns="" xmlns:a16="http://schemas.microsoft.com/office/drawing/2014/main" id="{1E537980-67E6-D059-960B-0A5F4BE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278624" y="1825047"/>
            <a:ext cx="360000" cy="360000"/>
          </a:xfrm>
          <a:prstGeom prst="rect">
            <a:avLst/>
          </a:prstGeom>
        </p:spPr>
      </p:pic>
      <p:grpSp>
        <p:nvGrpSpPr>
          <p:cNvPr id="17" name="Группа 125">
            <a:extLst>
              <a:ext uri="{FF2B5EF4-FFF2-40B4-BE49-F238E27FC236}">
                <a16:creationId xmlns="" xmlns:a16="http://schemas.microsoft.com/office/drawing/2014/main" id="{A9DD28CC-EC6F-5852-44B0-30965CBE5D1A}"/>
              </a:ext>
            </a:extLst>
          </p:cNvPr>
          <p:cNvGrpSpPr/>
          <p:nvPr/>
        </p:nvGrpSpPr>
        <p:grpSpPr>
          <a:xfrm>
            <a:off x="5022261" y="2164976"/>
            <a:ext cx="3545238" cy="1559859"/>
            <a:chOff x="658200" y="2128427"/>
            <a:chExt cx="3545238" cy="1404483"/>
          </a:xfrm>
        </p:grpSpPr>
        <p:sp>
          <p:nvSpPr>
            <p:cNvPr id="18" name="Равнобедренный треугольник 126">
              <a:extLst>
                <a:ext uri="{FF2B5EF4-FFF2-40B4-BE49-F238E27FC236}">
                  <a16:creationId xmlns="" xmlns:a16="http://schemas.microsoft.com/office/drawing/2014/main" id="{21481F12-63F8-89AF-7438-C9C858C1EA26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27">
              <a:extLst>
                <a:ext uri="{FF2B5EF4-FFF2-40B4-BE49-F238E27FC236}">
                  <a16:creationId xmlns="" xmlns:a16="http://schemas.microsoft.com/office/drawing/2014/main" id="{9A6C1F56-46CF-F879-C234-8580008156D6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Трапеция 128">
              <a:extLst>
                <a:ext uri="{FF2B5EF4-FFF2-40B4-BE49-F238E27FC236}">
                  <a16:creationId xmlns="" xmlns:a16="http://schemas.microsoft.com/office/drawing/2014/main" id="{DEFCCAA6-F544-3837-9321-3428F081F2E4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Трапеция 129">
              <a:extLst>
                <a:ext uri="{FF2B5EF4-FFF2-40B4-BE49-F238E27FC236}">
                  <a16:creationId xmlns="" xmlns:a16="http://schemas.microsoft.com/office/drawing/2014/main" id="{4DE31ED4-0F5B-D509-8C94-A3F32B9C8682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Трапеция 130">
              <a:extLst>
                <a:ext uri="{FF2B5EF4-FFF2-40B4-BE49-F238E27FC236}">
                  <a16:creationId xmlns="" xmlns:a16="http://schemas.microsoft.com/office/drawing/2014/main" id="{4FD68984-3074-8695-D3B4-0AB0AD0E8702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131">
              <a:extLst>
                <a:ext uri="{FF2B5EF4-FFF2-40B4-BE49-F238E27FC236}">
                  <a16:creationId xmlns="" xmlns:a16="http://schemas.microsoft.com/office/drawing/2014/main" id="{6B649F59-BF41-0BA7-D575-BA297E36266D}"/>
                </a:ext>
              </a:extLst>
            </p:cNvPr>
            <p:cNvSpPr/>
            <p:nvPr/>
          </p:nvSpPr>
          <p:spPr>
            <a:xfrm>
              <a:off x="1632942" y="2128427"/>
              <a:ext cx="1628707" cy="304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Прямоугольник 132">
              <a:extLst>
                <a:ext uri="{FF2B5EF4-FFF2-40B4-BE49-F238E27FC236}">
                  <a16:creationId xmlns="" xmlns:a16="http://schemas.microsoft.com/office/drawing/2014/main" id="{00B1CA1E-F389-5D2B-44F6-AC6128596E49}"/>
                </a:ext>
              </a:extLst>
            </p:cNvPr>
            <p:cNvSpPr/>
            <p:nvPr/>
          </p:nvSpPr>
          <p:spPr>
            <a:xfrm>
              <a:off x="1018200" y="2706157"/>
              <a:ext cx="2884846" cy="27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25" name="Прямоугольник 133">
              <a:extLst>
                <a:ext uri="{FF2B5EF4-FFF2-40B4-BE49-F238E27FC236}">
                  <a16:creationId xmlns="" xmlns:a16="http://schemas.microsoft.com/office/drawing/2014/main" id="{E6C20CEE-54D5-2C15-8F74-DB5FA03184EA}"/>
                </a:ext>
              </a:extLst>
            </p:cNvPr>
            <p:cNvSpPr/>
            <p:nvPr/>
          </p:nvSpPr>
          <p:spPr>
            <a:xfrm>
              <a:off x="1590218" y="2658242"/>
              <a:ext cx="1628707" cy="360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СЛАДКИЙ</a:t>
              </a:r>
              <a:endParaRPr lang="ru-RU" sz="2000" b="1" dirty="0"/>
            </a:p>
          </p:txBody>
        </p:sp>
      </p:grpSp>
      <p:pic>
        <p:nvPicPr>
          <p:cNvPr id="26" name="Рисунок 138">
            <a:extLst>
              <a:ext uri="{FF2B5EF4-FFF2-40B4-BE49-F238E27FC236}">
                <a16:creationId xmlns="" xmlns:a16="http://schemas.microsoft.com/office/drawing/2014/main" id="{F6DC8AB9-5FCC-E744-3F42-155A4D1A2B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631354" y="1771260"/>
            <a:ext cx="360000" cy="360000"/>
          </a:xfrm>
          <a:prstGeom prst="rect">
            <a:avLst/>
          </a:prstGeom>
        </p:spPr>
      </p:pic>
      <p:grpSp>
        <p:nvGrpSpPr>
          <p:cNvPr id="28" name="Группа 88">
            <a:extLst>
              <a:ext uri="{FF2B5EF4-FFF2-40B4-BE49-F238E27FC236}">
                <a16:creationId xmlns="" xmlns:a16="http://schemas.microsoft.com/office/drawing/2014/main" id="{ACCCB516-2C5D-99E3-5C1B-EE80A50B81B6}"/>
              </a:ext>
            </a:extLst>
          </p:cNvPr>
          <p:cNvGrpSpPr/>
          <p:nvPr/>
        </p:nvGrpSpPr>
        <p:grpSpPr>
          <a:xfrm>
            <a:off x="2963202" y="4382406"/>
            <a:ext cx="3545238" cy="1404483"/>
            <a:chOff x="658200" y="2128427"/>
            <a:chExt cx="3545238" cy="1404483"/>
          </a:xfrm>
        </p:grpSpPr>
        <p:sp>
          <p:nvSpPr>
            <p:cNvPr id="29" name="Равнобедренный треугольник 89">
              <a:extLst>
                <a:ext uri="{FF2B5EF4-FFF2-40B4-BE49-F238E27FC236}">
                  <a16:creationId xmlns="" xmlns:a16="http://schemas.microsoft.com/office/drawing/2014/main" id="{A2042FC5-B132-83B2-8A93-841D9BDDA09E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90">
              <a:extLst>
                <a:ext uri="{FF2B5EF4-FFF2-40B4-BE49-F238E27FC236}">
                  <a16:creationId xmlns="" xmlns:a16="http://schemas.microsoft.com/office/drawing/2014/main" id="{45871A36-AC3E-34B8-ECFC-87752D8B0980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Трапеция 91">
              <a:extLst>
                <a:ext uri="{FF2B5EF4-FFF2-40B4-BE49-F238E27FC236}">
                  <a16:creationId xmlns="" xmlns:a16="http://schemas.microsoft.com/office/drawing/2014/main" id="{B141046F-8BE5-3E81-11B8-B7AAB004DDFB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Трапеция 92">
              <a:extLst>
                <a:ext uri="{FF2B5EF4-FFF2-40B4-BE49-F238E27FC236}">
                  <a16:creationId xmlns="" xmlns:a16="http://schemas.microsoft.com/office/drawing/2014/main" id="{B61B7F67-7458-8B0C-40F5-6460B17A7942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Трапеция 93">
              <a:extLst>
                <a:ext uri="{FF2B5EF4-FFF2-40B4-BE49-F238E27FC236}">
                  <a16:creationId xmlns="" xmlns:a16="http://schemas.microsoft.com/office/drawing/2014/main" id="{3F0C31CC-96ED-37CE-F74D-A8EFDAF7F2C3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94">
              <a:extLst>
                <a:ext uri="{FF2B5EF4-FFF2-40B4-BE49-F238E27FC236}">
                  <a16:creationId xmlns="" xmlns:a16="http://schemas.microsoft.com/office/drawing/2014/main" id="{830AAECB-9E67-18DE-ACD2-2AEC1D1D5FDA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Прямоугольник 95">
              <a:extLst>
                <a:ext uri="{FF2B5EF4-FFF2-40B4-BE49-F238E27FC236}">
                  <a16:creationId xmlns="" xmlns:a16="http://schemas.microsoft.com/office/drawing/2014/main" id="{1F05818E-2BE2-408A-50C6-3732F5AF2C36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36" name="Прямоугольник 96">
              <a:extLst>
                <a:ext uri="{FF2B5EF4-FFF2-40B4-BE49-F238E27FC236}">
                  <a16:creationId xmlns="" xmlns:a16="http://schemas.microsoft.com/office/drawing/2014/main" id="{D771C5B2-FCAD-FCDB-D84C-CCD7ED5A253F}"/>
                </a:ext>
              </a:extLst>
            </p:cNvPr>
            <p:cNvSpPr/>
            <p:nvPr/>
          </p:nvSpPr>
          <p:spPr>
            <a:xfrm>
              <a:off x="1617112" y="2722694"/>
              <a:ext cx="16287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ТЁПЛЫЙ</a:t>
              </a:r>
              <a:endParaRPr lang="ru-RU" sz="2000" b="1" dirty="0"/>
            </a:p>
          </p:txBody>
        </p:sp>
      </p:grpSp>
      <p:pic>
        <p:nvPicPr>
          <p:cNvPr id="37" name="Рисунок 135">
            <a:extLst>
              <a:ext uri="{FF2B5EF4-FFF2-40B4-BE49-F238E27FC236}">
                <a16:creationId xmlns="" xmlns:a16="http://schemas.microsoft.com/office/drawing/2014/main" id="{4CA53D3C-5218-FB95-A47E-0D08617CB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12519" y="3960893"/>
            <a:ext cx="360000" cy="360000"/>
          </a:xfrm>
          <a:prstGeom prst="rect">
            <a:avLst/>
          </a:prstGeom>
        </p:spPr>
      </p:pic>
      <p:grpSp>
        <p:nvGrpSpPr>
          <p:cNvPr id="38" name="Группа 106">
            <a:extLst>
              <a:ext uri="{FF2B5EF4-FFF2-40B4-BE49-F238E27FC236}">
                <a16:creationId xmlns="" xmlns:a16="http://schemas.microsoft.com/office/drawing/2014/main" id="{ACD74124-8403-CA44-B912-D3E669825645}"/>
              </a:ext>
            </a:extLst>
          </p:cNvPr>
          <p:cNvGrpSpPr/>
          <p:nvPr/>
        </p:nvGrpSpPr>
        <p:grpSpPr>
          <a:xfrm>
            <a:off x="7415386" y="4373306"/>
            <a:ext cx="3545238" cy="1404483"/>
            <a:chOff x="658200" y="2128427"/>
            <a:chExt cx="3545238" cy="1404483"/>
          </a:xfrm>
        </p:grpSpPr>
        <p:sp>
          <p:nvSpPr>
            <p:cNvPr id="39" name="Равнобедренный треугольник 107">
              <a:extLst>
                <a:ext uri="{FF2B5EF4-FFF2-40B4-BE49-F238E27FC236}">
                  <a16:creationId xmlns="" xmlns:a16="http://schemas.microsoft.com/office/drawing/2014/main" id="{01933360-23FE-2160-939F-D50C87E7BBBD}"/>
                </a:ext>
              </a:extLst>
            </p:cNvPr>
            <p:cNvSpPr/>
            <p:nvPr/>
          </p:nvSpPr>
          <p:spPr>
            <a:xfrm>
              <a:off x="3754653" y="2790433"/>
              <a:ext cx="360000" cy="74247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108">
              <a:extLst>
                <a:ext uri="{FF2B5EF4-FFF2-40B4-BE49-F238E27FC236}">
                  <a16:creationId xmlns="" xmlns:a16="http://schemas.microsoft.com/office/drawing/2014/main" id="{6B55BF6A-6EB7-CAD8-76A1-AF092177B5F6}"/>
                </a:ext>
              </a:extLst>
            </p:cNvPr>
            <p:cNvSpPr/>
            <p:nvPr/>
          </p:nvSpPr>
          <p:spPr>
            <a:xfrm>
              <a:off x="658200" y="2778859"/>
              <a:ext cx="360000" cy="74247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Трапеция 109">
              <a:extLst>
                <a:ext uri="{FF2B5EF4-FFF2-40B4-BE49-F238E27FC236}">
                  <a16:creationId xmlns="" xmlns:a16="http://schemas.microsoft.com/office/drawing/2014/main" id="{F2661964-EF61-DCBC-E993-BEE15D297504}"/>
                </a:ext>
              </a:extLst>
            </p:cNvPr>
            <p:cNvSpPr/>
            <p:nvPr/>
          </p:nvSpPr>
          <p:spPr>
            <a:xfrm flipV="1">
              <a:off x="691154" y="2261271"/>
              <a:ext cx="3512284" cy="1271639"/>
            </a:xfrm>
            <a:prstGeom prst="trapezoid">
              <a:avLst/>
            </a:prstGeom>
            <a:solidFill>
              <a:schemeClr val="bg1"/>
            </a:solidFill>
            <a:ln w="25400">
              <a:noFill/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Трапеция 110">
              <a:extLst>
                <a:ext uri="{FF2B5EF4-FFF2-40B4-BE49-F238E27FC236}">
                  <a16:creationId xmlns="" xmlns:a16="http://schemas.microsoft.com/office/drawing/2014/main" id="{D1ED1844-5E9C-6E55-E226-83DFF8CCD027}"/>
                </a:ext>
              </a:extLst>
            </p:cNvPr>
            <p:cNvSpPr/>
            <p:nvPr/>
          </p:nvSpPr>
          <p:spPr>
            <a:xfrm flipV="1">
              <a:off x="779939" y="2297704"/>
              <a:ext cx="3334714" cy="1207349"/>
            </a:xfrm>
            <a:prstGeom prst="trapezoid">
              <a:avLst/>
            </a:prstGeom>
            <a:noFill/>
            <a:ln w="25400"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Трапеция 111">
              <a:extLst>
                <a:ext uri="{FF2B5EF4-FFF2-40B4-BE49-F238E27FC236}">
                  <a16:creationId xmlns="" xmlns:a16="http://schemas.microsoft.com/office/drawing/2014/main" id="{18838B71-C254-A803-FC45-B7B77BC487DC}"/>
                </a:ext>
              </a:extLst>
            </p:cNvPr>
            <p:cNvSpPr/>
            <p:nvPr/>
          </p:nvSpPr>
          <p:spPr>
            <a:xfrm>
              <a:off x="1678592" y="2162704"/>
              <a:ext cx="1537408" cy="270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112">
              <a:extLst>
                <a:ext uri="{FF2B5EF4-FFF2-40B4-BE49-F238E27FC236}">
                  <a16:creationId xmlns="" xmlns:a16="http://schemas.microsoft.com/office/drawing/2014/main" id="{442D01B7-707B-79B4-0ED0-8694C23AA9E4}"/>
                </a:ext>
              </a:extLst>
            </p:cNvPr>
            <p:cNvSpPr/>
            <p:nvPr/>
          </p:nvSpPr>
          <p:spPr>
            <a:xfrm>
              <a:off x="1632942" y="2128427"/>
              <a:ext cx="16287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Прямоугольник 113">
              <a:extLst>
                <a:ext uri="{FF2B5EF4-FFF2-40B4-BE49-F238E27FC236}">
                  <a16:creationId xmlns="" xmlns:a16="http://schemas.microsoft.com/office/drawing/2014/main" id="{E3E7DC49-A9A3-DF7E-F15A-8010E24CFA0E}"/>
                </a:ext>
              </a:extLst>
            </p:cNvPr>
            <p:cNvSpPr/>
            <p:nvPr/>
          </p:nvSpPr>
          <p:spPr>
            <a:xfrm>
              <a:off x="1018200" y="2706157"/>
              <a:ext cx="28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46" name="Прямоугольник 114">
              <a:extLst>
                <a:ext uri="{FF2B5EF4-FFF2-40B4-BE49-F238E27FC236}">
                  <a16:creationId xmlns="" xmlns:a16="http://schemas.microsoft.com/office/drawing/2014/main" id="{D3F8E672-73A9-83EE-6689-EA3F12D525C8}"/>
                </a:ext>
              </a:extLst>
            </p:cNvPr>
            <p:cNvSpPr/>
            <p:nvPr/>
          </p:nvSpPr>
          <p:spPr>
            <a:xfrm>
              <a:off x="1590218" y="2736140"/>
              <a:ext cx="16287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МАМИН</a:t>
              </a:r>
              <a:endParaRPr lang="ru-RU" sz="2000" b="1" dirty="0"/>
            </a:p>
          </p:txBody>
        </p:sp>
      </p:grpSp>
      <p:pic>
        <p:nvPicPr>
          <p:cNvPr id="47" name="Рисунок 137">
            <a:extLst>
              <a:ext uri="{FF2B5EF4-FFF2-40B4-BE49-F238E27FC236}">
                <a16:creationId xmlns="" xmlns:a16="http://schemas.microsoft.com/office/drawing/2014/main" id="{9C1F06F2-84A7-713C-BFE1-A169DEDFC7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51375" y="39505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991682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 </a:t>
            </a:r>
            <a:r>
              <a:rPr lang="ru-RU" dirty="0" smtClean="0"/>
              <a:t>пропущенное слово: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148" y="2259106"/>
            <a:ext cx="3917311" cy="2982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Учитель был </a:t>
            </a:r>
            <a:r>
              <a:rPr lang="ru-RU" sz="5400" b="1" i="1" dirty="0" smtClean="0"/>
              <a:t>высоким</a:t>
            </a:r>
            <a:r>
              <a:rPr lang="ru-RU" sz="5400" dirty="0" smtClean="0"/>
              <a:t>, а доска ещё</a:t>
            </a:r>
            <a:r>
              <a:rPr lang="ru-RU" sz="5400" dirty="0" smtClean="0"/>
              <a:t>…</a:t>
            </a:r>
          </a:p>
          <a:p>
            <a:pPr marL="0" indent="0">
              <a:buNone/>
            </a:pPr>
            <a:r>
              <a:rPr lang="ru-RU" sz="5400" b="1" i="1" dirty="0" smtClean="0"/>
              <a:t>в</a:t>
            </a:r>
            <a:r>
              <a:rPr lang="ru-RU" sz="5400" b="1" i="1" dirty="0" smtClean="0"/>
              <a:t>ыше.</a:t>
            </a:r>
            <a:endParaRPr lang="en-US" sz="5400" b="1" i="1" dirty="0"/>
          </a:p>
        </p:txBody>
      </p:sp>
      <p:pic>
        <p:nvPicPr>
          <p:cNvPr id="6" name="Рисунок 4" descr="Classroom outline">
            <a:extLst>
              <a:ext uri="{FF2B5EF4-FFF2-40B4-BE49-F238E27FC236}">
                <a16:creationId xmlns=""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992" y="2272553"/>
            <a:ext cx="3989773" cy="3025588"/>
          </a:xfrm>
          <a:prstGeom prst="rect">
            <a:avLst/>
          </a:prstGeom>
          <a:effectLst/>
        </p:spPr>
      </p:pic>
      <p:cxnSp>
        <p:nvCxnSpPr>
          <p:cNvPr id="13" name="Прямая со стрелкой 12"/>
          <p:cNvCxnSpPr/>
          <p:nvPr/>
        </p:nvCxnSpPr>
        <p:spPr>
          <a:xfrm>
            <a:off x="6723529" y="2568388"/>
            <a:ext cx="13447" cy="69924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931223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E947-E493-AC52-E5FF-AA7F3CC4F8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6141" y="112637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2659" y="2528048"/>
            <a:ext cx="96953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white">
                    <a:lumMod val="95000"/>
                  </a:prstClr>
                </a:solidFill>
                <a:latin typeface="Calibri Light"/>
                <a:ea typeface="+mj-ea"/>
                <a:cs typeface="+mj-cs"/>
              </a:rPr>
              <a:t>3. </a:t>
            </a:r>
            <a:r>
              <a:rPr lang="ru-RU" sz="4000" b="1" dirty="0" smtClean="0">
                <a:solidFill>
                  <a:prstClr val="white">
                    <a:lumMod val="95000"/>
                  </a:prstClr>
                </a:solidFill>
                <a:latin typeface="Calibri Light"/>
                <a:ea typeface="+mj-ea"/>
                <a:cs typeface="+mj-cs"/>
              </a:rPr>
              <a:t>Образуй от </a:t>
            </a:r>
            <a:r>
              <a:rPr lang="ru-RU" sz="4000" b="1" dirty="0" smtClean="0">
                <a:solidFill>
                  <a:prstClr val="white">
                    <a:lumMod val="95000"/>
                  </a:prstClr>
                </a:solidFill>
                <a:latin typeface="Calibri Light"/>
                <a:ea typeface="+mj-ea"/>
                <a:cs typeface="+mj-cs"/>
              </a:rPr>
              <a:t>слова </a:t>
            </a:r>
            <a:r>
              <a:rPr lang="ru-RU" sz="4800" b="1" i="1" u="sng" dirty="0" smtClean="0">
                <a:solidFill>
                  <a:srgbClr val="FFFF00"/>
                </a:solidFill>
                <a:latin typeface="Calibri Light"/>
                <a:ea typeface="+mj-ea"/>
                <a:cs typeface="+mj-cs"/>
              </a:rPr>
              <a:t>«умный» </a:t>
            </a:r>
            <a:r>
              <a:rPr lang="ru-RU" sz="4000" b="1" dirty="0" smtClean="0">
                <a:solidFill>
                  <a:prstClr val="white">
                    <a:lumMod val="95000"/>
                  </a:prstClr>
                </a:solidFill>
                <a:latin typeface="Calibri Light"/>
                <a:ea typeface="+mj-ea"/>
                <a:cs typeface="+mj-cs"/>
              </a:rPr>
              <a:t>4 степени сравнения прилагательных.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454584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свой ответ: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E947-E493-AC52-E5FF-AA7F3CC4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53" y="169115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514350" indent="-514350">
              <a:buAutoNum type="arabicParenR"/>
            </a:pPr>
            <a:r>
              <a:rPr lang="ru-RU" sz="4800" dirty="0" smtClean="0"/>
              <a:t>Простая сравнительная степень – </a:t>
            </a:r>
            <a:r>
              <a:rPr lang="ru-RU" sz="4800" b="1" dirty="0" smtClean="0"/>
              <a:t>умнее.</a:t>
            </a:r>
          </a:p>
          <a:p>
            <a:pPr marL="514350" indent="-514350">
              <a:buAutoNum type="arabicParenR"/>
            </a:pPr>
            <a:r>
              <a:rPr lang="ru-RU" sz="4800" dirty="0" smtClean="0"/>
              <a:t>Составная сравнительная степень – </a:t>
            </a:r>
            <a:r>
              <a:rPr lang="ru-RU" sz="4800" b="1" dirty="0" smtClean="0"/>
              <a:t>более (менее) умный.</a:t>
            </a:r>
          </a:p>
          <a:p>
            <a:pPr marL="514350" indent="-514350">
              <a:buAutoNum type="arabicParenR"/>
            </a:pPr>
            <a:r>
              <a:rPr lang="ru-RU" sz="4800" dirty="0" smtClean="0"/>
              <a:t>Простая превосходная степень – </a:t>
            </a:r>
            <a:r>
              <a:rPr lang="ru-RU" sz="4800" b="1" dirty="0" smtClean="0"/>
              <a:t>умнейший.</a:t>
            </a:r>
          </a:p>
          <a:p>
            <a:pPr marL="514350" indent="-514350">
              <a:buAutoNum type="arabicParenR"/>
            </a:pPr>
            <a:r>
              <a:rPr lang="ru-RU" sz="4800" dirty="0" smtClean="0"/>
              <a:t>Составная превосходная степень – </a:t>
            </a:r>
            <a:r>
              <a:rPr lang="ru-RU" sz="4800" b="1" dirty="0" smtClean="0"/>
              <a:t>самый (наиболее или наименее) умный.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13454584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7711" y="2225489"/>
            <a:ext cx="3429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412" y="793376"/>
            <a:ext cx="895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ФИЗКУЛЬТМИНУТКА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296</Words>
  <Application>Microsoft Office PowerPoint</Application>
  <PresentationFormat>Произвольный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Отгадай загадку:</vt:lpstr>
      <vt:lpstr>Повторение по теме «Имя прилагательное»</vt:lpstr>
      <vt:lpstr>1. Найди лишнее прилагательное:</vt:lpstr>
      <vt:lpstr>2. Составь текст с данными ниже прилагательными. Определи род, число и падеж этих прилагательных (форму можно изменить):</vt:lpstr>
      <vt:lpstr>Вставь пропущенное слово:</vt:lpstr>
      <vt:lpstr>Слайд 7</vt:lpstr>
      <vt:lpstr>Проверь свой ответ:</vt:lpstr>
      <vt:lpstr>Слайд 9</vt:lpstr>
      <vt:lpstr>4. Определи синтаксическую роль прилагательных в предложениях:</vt:lpstr>
      <vt:lpstr>Проверь:</vt:lpstr>
      <vt:lpstr>Критерии оценивания:</vt:lpstr>
      <vt:lpstr>5. Заполни пропуски в тексте, используя слова из кластера и свои знания.  </vt:lpstr>
      <vt:lpstr>Домашнее задание: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Доска и мел, шаблон презентации с сайта presentation-creation.ru</dc:title>
  <dc:creator>User Obstinate</dc:creator>
  <cp:lastModifiedBy>Соня</cp:lastModifiedBy>
  <cp:revision>54</cp:revision>
  <dcterms:created xsi:type="dcterms:W3CDTF">2023-08-23T11:31:43Z</dcterms:created>
  <dcterms:modified xsi:type="dcterms:W3CDTF">2024-04-19T01:59:16Z</dcterms:modified>
</cp:coreProperties>
</file>