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86" r:id="rId3"/>
    <p:sldId id="287" r:id="rId4"/>
    <p:sldId id="275" r:id="rId5"/>
    <p:sldId id="288" r:id="rId6"/>
    <p:sldId id="266" r:id="rId7"/>
    <p:sldId id="259" r:id="rId8"/>
    <p:sldId id="269" r:id="rId9"/>
    <p:sldId id="281" r:id="rId10"/>
    <p:sldId id="276" r:id="rId11"/>
    <p:sldId id="265" r:id="rId12"/>
    <p:sldId id="257" r:id="rId13"/>
    <p:sldId id="270" r:id="rId14"/>
    <p:sldId id="271" r:id="rId15"/>
    <p:sldId id="272" r:id="rId16"/>
    <p:sldId id="274" r:id="rId17"/>
    <p:sldId id="289" r:id="rId18"/>
    <p:sldId id="291" r:id="rId19"/>
    <p:sldId id="292" r:id="rId20"/>
    <p:sldId id="283" r:id="rId21"/>
    <p:sldId id="284" r:id="rId22"/>
    <p:sldId id="293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Admin\&#1056;&#1072;&#1073;&#1086;&#1095;&#1080;&#1081;%20&#1089;&#1090;&#1086;&#1083;\Krasivaya+melodichnaya+muzyka+-+vdohnovenie_(mp3top100.net).mp3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cuments%20and%20Settings\Admin\&#1056;&#1072;&#1073;&#1086;&#1095;&#1080;&#1081;%20&#1089;&#1090;&#1086;&#1083;\&#1088;&#1091;&#1089;&#1089;&#1082;&#1080;&#1081;\&#1082;&#1086;&#1088;&#1086;&#1074;&#1082;&#1072;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643042" y="642918"/>
            <a:ext cx="6072230" cy="41434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Krasivaya+melodichnaya+muzyka+-+vdohnovenie_(mp3top100.ne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86776" y="5929330"/>
            <a:ext cx="304800" cy="304800"/>
          </a:xfrm>
          <a:prstGeom prst="rect">
            <a:avLst/>
          </a:prstGeom>
        </p:spPr>
      </p:pic>
      <p:pic>
        <p:nvPicPr>
          <p:cNvPr id="5" name="Picture 2" descr="C:\Users\User\AppData\Local\Temp\Rar$DI31.664\009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000240"/>
            <a:ext cx="1957268" cy="158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38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428596" y="2428868"/>
            <a:ext cx="1357322" cy="1255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 smtClean="0"/>
              <a:t> Н.Ф.</a:t>
            </a:r>
            <a:endParaRPr lang="ru-RU" sz="48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428860" y="1142984"/>
            <a:ext cx="3357586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  Что делать?</a:t>
            </a:r>
            <a:endParaRPr lang="ru-RU" sz="4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428860" y="4000504"/>
            <a:ext cx="3643338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Что сделать?</a:t>
            </a:r>
            <a:endParaRPr lang="ru-RU" sz="44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786578" y="1785926"/>
            <a:ext cx="2071702" cy="24288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-ТЬ(</a:t>
            </a:r>
            <a:r>
              <a:rPr lang="ru-RU" sz="4400" dirty="0" err="1" smtClean="0"/>
              <a:t>ся</a:t>
            </a:r>
            <a:r>
              <a:rPr lang="ru-RU" sz="4400" dirty="0" smtClean="0"/>
              <a:t>)</a:t>
            </a:r>
          </a:p>
          <a:p>
            <a:pPr algn="ctr"/>
            <a:r>
              <a:rPr lang="ru-RU" sz="4400" dirty="0" smtClean="0"/>
              <a:t>-ТИ</a:t>
            </a:r>
          </a:p>
          <a:p>
            <a:pPr algn="ctr"/>
            <a:r>
              <a:rPr lang="ru-RU" sz="4400" dirty="0" smtClean="0"/>
              <a:t>-ЧЬ</a:t>
            </a:r>
            <a:endParaRPr lang="ru-RU" sz="4400" dirty="0"/>
          </a:p>
        </p:txBody>
      </p:sp>
      <p:cxnSp>
        <p:nvCxnSpPr>
          <p:cNvPr id="10" name="Прямая со стрелкой 9"/>
          <p:cNvCxnSpPr>
            <a:stCxn id="5" idx="2"/>
            <a:endCxn id="7" idx="1"/>
          </p:cNvCxnSpPr>
          <p:nvPr/>
        </p:nvCxnSpPr>
        <p:spPr>
          <a:xfrm rot="16200000" flipH="1">
            <a:off x="1324283" y="3467431"/>
            <a:ext cx="887550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000100" y="1571612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  <a:endCxn id="8" idx="1"/>
          </p:cNvCxnSpPr>
          <p:nvPr/>
        </p:nvCxnSpPr>
        <p:spPr>
          <a:xfrm>
            <a:off x="5786446" y="1678769"/>
            <a:ext cx="1000132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5857884" y="335756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571868" y="285728"/>
            <a:ext cx="1071570" cy="642942"/>
          </a:xfrm>
          <a:prstGeom prst="roundRect">
            <a:avLst>
              <a:gd name="adj" fmla="val 24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Н.В.</a:t>
            </a:r>
            <a:endParaRPr lang="ru-RU" sz="3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86182" y="5429264"/>
            <a:ext cx="107157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С.В.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3"/>
            <a:ext cx="8001056" cy="2500329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           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            </a:t>
            </a:r>
            <a:r>
              <a:rPr lang="ru-RU" sz="3600" dirty="0" smtClean="0"/>
              <a:t>Что  общее в этих  словах? 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Прилететь,  объявлять,  занести, убежать,  поломать, </a:t>
            </a:r>
            <a:r>
              <a:rPr lang="ru-RU" sz="3600" dirty="0"/>
              <a:t> </a:t>
            </a:r>
            <a:r>
              <a:rPr lang="ru-RU" sz="3600" dirty="0" smtClean="0"/>
              <a:t>дописывать, вызывать, выходить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3"/>
            <a:ext cx="8501122" cy="274321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                       Проверка:</a:t>
            </a:r>
            <a:br>
              <a:rPr lang="ru-RU" b="1" i="1" dirty="0" smtClean="0"/>
            </a:br>
            <a:r>
              <a:rPr lang="ru-RU" b="1" i="1" dirty="0" smtClean="0"/>
              <a:t>- </a:t>
            </a:r>
            <a:r>
              <a:rPr lang="ru-RU" sz="3600" b="1" i="1" dirty="0" smtClean="0"/>
              <a:t>все  слова  глаголы,</a:t>
            </a:r>
            <a:br>
              <a:rPr lang="ru-RU" sz="3600" b="1" i="1" dirty="0" smtClean="0"/>
            </a:br>
            <a:r>
              <a:rPr lang="ru-RU" sz="3600" b="1" i="1" dirty="0" smtClean="0"/>
              <a:t>-  </a:t>
            </a:r>
            <a:br>
              <a:rPr lang="ru-RU" sz="3600" b="1" i="1" dirty="0" smtClean="0"/>
            </a:br>
            <a:r>
              <a:rPr lang="ru-RU" sz="3600" b="1" i="1" dirty="0" smtClean="0"/>
              <a:t>-  </a:t>
            </a:r>
            <a:br>
              <a:rPr lang="ru-RU" sz="3600" b="1" i="1" dirty="0" smtClean="0"/>
            </a:br>
            <a:r>
              <a:rPr lang="ru-RU" sz="3600" b="1" i="1" dirty="0" smtClean="0"/>
              <a:t>- 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3"/>
            <a:ext cx="8501122" cy="274321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                       Проверка:</a:t>
            </a:r>
            <a:br>
              <a:rPr lang="ru-RU" b="1" i="1" dirty="0" smtClean="0"/>
            </a:br>
            <a:r>
              <a:rPr lang="ru-RU" b="1" i="1" dirty="0" smtClean="0"/>
              <a:t>- </a:t>
            </a:r>
            <a:r>
              <a:rPr lang="ru-RU" sz="3600" b="1" i="1" dirty="0" smtClean="0"/>
              <a:t>все  слова  глаголы,</a:t>
            </a:r>
            <a:br>
              <a:rPr lang="ru-RU" sz="3600" b="1" i="1" dirty="0" smtClean="0"/>
            </a:br>
            <a:r>
              <a:rPr lang="ru-RU" sz="3600" b="1" i="1" dirty="0" smtClean="0"/>
              <a:t>-  все  слова глаголы неопределенной  формы,</a:t>
            </a:r>
            <a:br>
              <a:rPr lang="ru-RU" sz="3600" b="1" i="1" dirty="0" smtClean="0"/>
            </a:br>
            <a:r>
              <a:rPr lang="ru-RU" sz="3600" b="1" i="1" dirty="0" smtClean="0"/>
              <a:t>-  </a:t>
            </a:r>
            <a:br>
              <a:rPr lang="ru-RU" sz="3600" b="1" i="1" dirty="0" smtClean="0"/>
            </a:br>
            <a:r>
              <a:rPr lang="ru-RU" sz="3600" b="1" i="1" dirty="0" smtClean="0"/>
              <a:t>- 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3"/>
            <a:ext cx="8501122" cy="274321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                       Проверка:</a:t>
            </a:r>
            <a:br>
              <a:rPr lang="ru-RU" b="1" i="1" dirty="0" smtClean="0"/>
            </a:br>
            <a:r>
              <a:rPr lang="ru-RU" b="1" i="1" dirty="0" smtClean="0"/>
              <a:t>- </a:t>
            </a:r>
            <a:r>
              <a:rPr lang="ru-RU" sz="3600" b="1" i="1" dirty="0" smtClean="0"/>
              <a:t>все  слова  глаголы,</a:t>
            </a:r>
            <a:br>
              <a:rPr lang="ru-RU" sz="3600" b="1" i="1" dirty="0" smtClean="0"/>
            </a:br>
            <a:r>
              <a:rPr lang="ru-RU" sz="3600" b="1" i="1" dirty="0" smtClean="0"/>
              <a:t>-  все  слова глаголы неопределенной  формы,</a:t>
            </a:r>
            <a:br>
              <a:rPr lang="ru-RU" sz="3600" b="1" i="1" dirty="0" smtClean="0"/>
            </a:br>
            <a:r>
              <a:rPr lang="ru-RU" sz="3600" b="1" i="1" dirty="0" smtClean="0"/>
              <a:t>-  у всех есть приставки,</a:t>
            </a:r>
            <a:br>
              <a:rPr lang="ru-RU" sz="3600" b="1" i="1" dirty="0" smtClean="0"/>
            </a:br>
            <a:r>
              <a:rPr lang="ru-RU" sz="3600" b="1" i="1" dirty="0" smtClean="0"/>
              <a:t>- 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3"/>
            <a:ext cx="8501122" cy="274321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                       Проверка:</a:t>
            </a:r>
            <a:br>
              <a:rPr lang="ru-RU" b="1" i="1" dirty="0" smtClean="0"/>
            </a:br>
            <a:r>
              <a:rPr lang="ru-RU" b="1" i="1" dirty="0" smtClean="0"/>
              <a:t>- </a:t>
            </a:r>
            <a:r>
              <a:rPr lang="ru-RU" sz="3600" b="1" i="1" dirty="0" smtClean="0"/>
              <a:t>все  слова  глаголы,</a:t>
            </a:r>
            <a:br>
              <a:rPr lang="ru-RU" sz="3600" b="1" i="1" dirty="0" smtClean="0"/>
            </a:br>
            <a:r>
              <a:rPr lang="ru-RU" sz="3600" b="1" i="1" dirty="0" smtClean="0"/>
              <a:t>-  все  слова глаголы неопределенной  формы,</a:t>
            </a:r>
            <a:br>
              <a:rPr lang="ru-RU" sz="3600" b="1" i="1" dirty="0" smtClean="0"/>
            </a:br>
            <a:r>
              <a:rPr lang="ru-RU" sz="3600" b="1" i="1" dirty="0" smtClean="0"/>
              <a:t>-  у всех есть приставки,</a:t>
            </a:r>
            <a:br>
              <a:rPr lang="ru-RU" sz="3600" b="1" i="1" dirty="0" smtClean="0"/>
            </a:br>
            <a:r>
              <a:rPr lang="ru-RU" sz="3600" b="1" i="1" dirty="0" smtClean="0"/>
              <a:t>-  в каждом слове  безударная  гласная.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        Проверка: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 делать?</a:t>
            </a:r>
          </a:p>
          <a:p>
            <a:endParaRPr lang="ru-RU" dirty="0"/>
          </a:p>
          <a:p>
            <a:r>
              <a:rPr lang="ru-RU" i="1" dirty="0"/>
              <a:t>о</a:t>
            </a:r>
            <a:r>
              <a:rPr lang="ru-RU" i="1" dirty="0" smtClean="0"/>
              <a:t>бъявлять</a:t>
            </a:r>
            <a:endParaRPr lang="ru-RU" dirty="0"/>
          </a:p>
          <a:p>
            <a:r>
              <a:rPr lang="ru-RU" i="1" dirty="0"/>
              <a:t>д</a:t>
            </a:r>
            <a:r>
              <a:rPr lang="ru-RU" i="1" dirty="0" smtClean="0"/>
              <a:t>описывать</a:t>
            </a:r>
            <a:endParaRPr lang="ru-RU" dirty="0"/>
          </a:p>
          <a:p>
            <a:r>
              <a:rPr lang="ru-RU" i="1" dirty="0"/>
              <a:t>в</a:t>
            </a:r>
            <a:r>
              <a:rPr lang="ru-RU" i="1" dirty="0" smtClean="0"/>
              <a:t>ыходить</a:t>
            </a:r>
            <a:endParaRPr lang="ru-RU" dirty="0"/>
          </a:p>
          <a:p>
            <a:r>
              <a:rPr lang="ru-RU" i="1" dirty="0"/>
              <a:t>в</a:t>
            </a:r>
            <a:r>
              <a:rPr lang="ru-RU" i="1" dirty="0" smtClean="0"/>
              <a:t>ызывать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Что  сделать?</a:t>
            </a:r>
            <a:r>
              <a:rPr lang="ru-RU" i="1" dirty="0"/>
              <a:t> </a:t>
            </a:r>
            <a:endParaRPr lang="ru-RU" i="1" dirty="0" smtClean="0"/>
          </a:p>
          <a:p>
            <a:pPr>
              <a:buNone/>
            </a:pPr>
            <a:endParaRPr lang="ru-RU" i="1" dirty="0"/>
          </a:p>
          <a:p>
            <a:r>
              <a:rPr lang="ru-RU" i="1" dirty="0"/>
              <a:t>п</a:t>
            </a:r>
            <a:r>
              <a:rPr lang="ru-RU" i="1" dirty="0" smtClean="0"/>
              <a:t>рилететь</a:t>
            </a:r>
            <a:endParaRPr lang="ru-RU" dirty="0"/>
          </a:p>
          <a:p>
            <a:r>
              <a:rPr lang="ru-RU" i="1" dirty="0" smtClean="0"/>
              <a:t>занести</a:t>
            </a:r>
            <a:endParaRPr lang="ru-RU" dirty="0"/>
          </a:p>
          <a:p>
            <a:r>
              <a:rPr lang="ru-RU" i="1" dirty="0" smtClean="0"/>
              <a:t>убежать</a:t>
            </a:r>
            <a:endParaRPr lang="ru-RU" dirty="0"/>
          </a:p>
          <a:p>
            <a:r>
              <a:rPr lang="ru-RU" i="1" dirty="0" smtClean="0"/>
              <a:t>поломать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04229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0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6371">
            <a:off x="302469" y="3232388"/>
            <a:ext cx="1539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34669">
            <a:off x="881078" y="-333360"/>
            <a:ext cx="18446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977161">
            <a:off x="3372716" y="-200659"/>
            <a:ext cx="1490663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34669">
            <a:off x="6302285" y="-197816"/>
            <a:ext cx="1808163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21771">
            <a:off x="7521298" y="520381"/>
            <a:ext cx="1662112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21771">
            <a:off x="7378422" y="1734827"/>
            <a:ext cx="1662112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5569">
            <a:off x="7548636" y="3618881"/>
            <a:ext cx="179546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34669">
            <a:off x="7423952" y="5137953"/>
            <a:ext cx="142557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08144">
            <a:off x="5545754" y="5144476"/>
            <a:ext cx="1525588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0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6371">
            <a:off x="4588717" y="5161214"/>
            <a:ext cx="1539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0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6371">
            <a:off x="1588321" y="5232651"/>
            <a:ext cx="1539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коров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29652" y="6000768"/>
            <a:ext cx="304800" cy="304800"/>
          </a:xfrm>
          <a:prstGeom prst="rect">
            <a:avLst/>
          </a:prstGeom>
        </p:spPr>
      </p:pic>
      <p:pic>
        <p:nvPicPr>
          <p:cNvPr id="15" name="Picture 18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21771">
            <a:off x="163184" y="1734827"/>
            <a:ext cx="1662112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8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21771">
            <a:off x="3377894" y="4889796"/>
            <a:ext cx="1662112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0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6371">
            <a:off x="6160353" y="4018205"/>
            <a:ext cx="1539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0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6371">
            <a:off x="4803032" y="2875198"/>
            <a:ext cx="1539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0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6371">
            <a:off x="2802767" y="1875066"/>
            <a:ext cx="1539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0" descr="animated object 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6371">
            <a:off x="1374008" y="1089248"/>
            <a:ext cx="1539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6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80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2000"/>
                            </p:stCondLst>
                            <p:childTnLst>
                              <p:par>
                                <p:cTn id="1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4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6000"/>
                            </p:stCondLst>
                            <p:childTnLst>
                              <p:par>
                                <p:cTn id="1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" dur="191422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0"/>
            <a:ext cx="8643998" cy="1142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Заменить словосочетания глаголом неопределённой формы: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" name="Блок-схема: память с прямым доступом 2"/>
          <p:cNvSpPr/>
          <p:nvPr/>
        </p:nvSpPr>
        <p:spPr>
          <a:xfrm>
            <a:off x="571472" y="1500174"/>
            <a:ext cx="8001088" cy="392909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834989"/>
            <a:ext cx="678661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Оказать помощь – 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Одержать победу –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Вести наблюдения – 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Класть зубы на полку – 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Чесать языком – 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Зарубить себе на носу –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785786" y="214290"/>
            <a:ext cx="8143932" cy="10715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500042"/>
            <a:ext cx="6572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Проблемная ситуация (устно)</a:t>
            </a:r>
            <a:endParaRPr lang="ru-RU" sz="3200" dirty="0"/>
          </a:p>
        </p:txBody>
      </p:sp>
      <p:sp>
        <p:nvSpPr>
          <p:cNvPr id="5" name="Капля 4"/>
          <p:cNvSpPr/>
          <p:nvPr/>
        </p:nvSpPr>
        <p:spPr>
          <a:xfrm>
            <a:off x="285720" y="1571612"/>
            <a:ext cx="8501122" cy="392909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643042" y="2125614"/>
            <a:ext cx="6572296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Помогите Незнайке разобраться, как правильно писать данные глаголы: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Сл..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зать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</a:rPr>
              <a:t>зап...вать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85723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Орфографическая минутка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57224" y="1000108"/>
            <a:ext cx="7358114" cy="6429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Севирные</a:t>
            </a:r>
            <a:r>
              <a:rPr lang="ru-RU" sz="3600" dirty="0" smtClean="0"/>
              <a:t>        гости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785786" y="2000240"/>
            <a:ext cx="7715304" cy="45005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200" dirty="0" smtClean="0"/>
              <a:t>   В зимнею стужу </a:t>
            </a:r>
            <a:r>
              <a:rPr lang="ru-RU" sz="3200" dirty="0" err="1" smtClean="0"/>
              <a:t>вельнике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стаит</a:t>
            </a:r>
            <a:r>
              <a:rPr lang="ru-RU" sz="3200" dirty="0" smtClean="0"/>
              <a:t> </a:t>
            </a:r>
            <a:r>
              <a:rPr lang="ru-RU" sz="3200" dirty="0" err="1" smtClean="0"/>
              <a:t>тишына</a:t>
            </a:r>
            <a:r>
              <a:rPr lang="ru-RU" sz="3200" dirty="0" smtClean="0"/>
              <a:t>. </a:t>
            </a:r>
            <a:r>
              <a:rPr lang="ru-RU" sz="3200" dirty="0" err="1" smtClean="0"/>
              <a:t>Отлютава</a:t>
            </a:r>
            <a:r>
              <a:rPr lang="ru-RU" sz="3200" dirty="0" smtClean="0"/>
              <a:t> </a:t>
            </a:r>
            <a:r>
              <a:rPr lang="ru-RU" sz="3200" dirty="0" err="1" smtClean="0"/>
              <a:t>холада</a:t>
            </a:r>
            <a:r>
              <a:rPr lang="ru-RU" sz="3200" dirty="0" smtClean="0"/>
              <a:t> </a:t>
            </a:r>
            <a:r>
              <a:rPr lang="ru-RU" sz="3200" dirty="0" err="1" smtClean="0"/>
              <a:t>папряталась</a:t>
            </a:r>
            <a:r>
              <a:rPr lang="ru-RU" sz="3200" dirty="0" smtClean="0"/>
              <a:t> всё </a:t>
            </a:r>
            <a:r>
              <a:rPr lang="ru-RU" sz="3200" dirty="0" err="1" smtClean="0"/>
              <a:t>жывое</a:t>
            </a:r>
            <a:r>
              <a:rPr lang="ru-RU" sz="3200" dirty="0" smtClean="0"/>
              <a:t>.</a:t>
            </a:r>
          </a:p>
          <a:p>
            <a:pPr>
              <a:defRPr/>
            </a:pPr>
            <a:r>
              <a:rPr lang="ru-RU" sz="3200" dirty="0" smtClean="0"/>
              <a:t>   Вдруг </a:t>
            </a:r>
            <a:r>
              <a:rPr lang="ru-RU" sz="3200" dirty="0" err="1" smtClean="0"/>
              <a:t>паевилась</a:t>
            </a:r>
            <a:r>
              <a:rPr lang="ru-RU" sz="3200" dirty="0" smtClean="0"/>
              <a:t> целая стайка </a:t>
            </a:r>
            <a:r>
              <a:rPr lang="ru-RU" sz="3200" dirty="0" err="1" smtClean="0"/>
              <a:t>севирных</a:t>
            </a:r>
            <a:r>
              <a:rPr lang="ru-RU" sz="3200" dirty="0" smtClean="0"/>
              <a:t> </a:t>
            </a:r>
            <a:r>
              <a:rPr lang="ru-RU" sz="3200" dirty="0" err="1" smtClean="0"/>
              <a:t>гастей</a:t>
            </a:r>
            <a:r>
              <a:rPr lang="ru-RU" sz="3200" dirty="0" smtClean="0"/>
              <a:t>. С шумам </a:t>
            </a:r>
            <a:r>
              <a:rPr lang="ru-RU" sz="3200" dirty="0" err="1" smtClean="0"/>
              <a:t>пранислись</a:t>
            </a:r>
            <a:r>
              <a:rPr lang="ru-RU" sz="3200" dirty="0" smtClean="0"/>
              <a:t> </a:t>
            </a:r>
            <a:r>
              <a:rPr lang="ru-RU" sz="3200" dirty="0" err="1" smtClean="0"/>
              <a:t>клисты</a:t>
            </a:r>
            <a:r>
              <a:rPr lang="ru-RU" sz="3200" dirty="0" smtClean="0"/>
              <a:t> над </a:t>
            </a:r>
            <a:r>
              <a:rPr lang="ru-RU" sz="3200" dirty="0" err="1" smtClean="0"/>
              <a:t>тихай</a:t>
            </a:r>
            <a:r>
              <a:rPr lang="ru-RU" sz="3200" dirty="0" smtClean="0"/>
              <a:t> </a:t>
            </a:r>
            <a:r>
              <a:rPr lang="ru-RU" sz="3200" dirty="0" err="1" smtClean="0"/>
              <a:t>палянай</a:t>
            </a:r>
            <a:r>
              <a:rPr lang="ru-RU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0" y="3810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9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685800" y="6248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80" name="Text Box 19"/>
          <p:cNvSpPr txBox="1">
            <a:spLocks noChangeArrowheads="1"/>
          </p:cNvSpPr>
          <p:nvPr/>
        </p:nvSpPr>
        <p:spPr bwMode="auto">
          <a:xfrm>
            <a:off x="609600" y="4800600"/>
            <a:ext cx="8001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>
              <a:solidFill>
                <a:srgbClr val="FF00FF"/>
              </a:solidFill>
              <a:latin typeface="Propisi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3399FF"/>
                </a:solidFill>
              </a:rPr>
              <a:t> </a:t>
            </a:r>
          </a:p>
        </p:txBody>
      </p:sp>
      <p:pic>
        <p:nvPicPr>
          <p:cNvPr id="5" name="Picture 16" descr="j03567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2016125" cy="2016125"/>
          </a:xfrm>
          <a:prstGeom prst="rect">
            <a:avLst/>
          </a:prstGeom>
          <a:noFill/>
        </p:spPr>
      </p:pic>
      <p:pic>
        <p:nvPicPr>
          <p:cNvPr id="6" name="Picture 15" descr="j03567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0"/>
            <a:ext cx="1979612" cy="1979613"/>
          </a:xfrm>
          <a:prstGeom prst="rect">
            <a:avLst/>
          </a:prstGeom>
          <a:noFill/>
        </p:spPr>
      </p:pic>
      <p:sp>
        <p:nvSpPr>
          <p:cNvPr id="7" name="Блок-схема: подготовка 6"/>
          <p:cNvSpPr/>
          <p:nvPr/>
        </p:nvSpPr>
        <p:spPr>
          <a:xfrm>
            <a:off x="1285852" y="285728"/>
            <a:ext cx="6286544" cy="139846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Работа в группах</a:t>
            </a:r>
          </a:p>
          <a:p>
            <a:pPr algn="ctr"/>
            <a:r>
              <a:rPr lang="ru-RU" sz="2800" dirty="0" smtClean="0"/>
              <a:t>Выписать глаголы</a:t>
            </a:r>
            <a:endParaRPr lang="ru-RU" sz="2800" dirty="0"/>
          </a:p>
        </p:txBody>
      </p:sp>
      <p:sp>
        <p:nvSpPr>
          <p:cNvPr id="8" name="Табличка 7"/>
          <p:cNvSpPr/>
          <p:nvPr/>
        </p:nvSpPr>
        <p:spPr>
          <a:xfrm>
            <a:off x="428596" y="4143380"/>
            <a:ext cx="2857520" cy="135732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Настоящего времени</a:t>
            </a:r>
            <a:endParaRPr lang="ru-RU" sz="24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928926" y="2428868"/>
            <a:ext cx="3214710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Будущего времени</a:t>
            </a:r>
            <a:endParaRPr lang="ru-RU" sz="2800" dirty="0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5143504" y="4000504"/>
            <a:ext cx="3214710" cy="135732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Прошедшего времени</a:t>
            </a:r>
            <a:endParaRPr lang="ru-RU" sz="2800" dirty="0"/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rot="5400000">
            <a:off x="607191" y="2321711"/>
            <a:ext cx="2714644" cy="107157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>
            <a:stCxn id="7" idx="2"/>
            <a:endCxn id="9" idx="0"/>
          </p:cNvCxnSpPr>
          <p:nvPr/>
        </p:nvCxnSpPr>
        <p:spPr>
          <a:xfrm rot="16200000" flipH="1">
            <a:off x="4110365" y="2002952"/>
            <a:ext cx="744674" cy="107157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8"/>
          <p:cNvCxnSpPr/>
          <p:nvPr/>
        </p:nvCxnSpPr>
        <p:spPr>
          <a:xfrm rot="16200000" flipH="1">
            <a:off x="5572132" y="2500306"/>
            <a:ext cx="2286016" cy="71438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               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Текст: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Кто снесет этот камень на гору и там. Разобьет его на части, тот вернет свою молодость и начнет жить сначала.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Князь у синя моря ходит, с синя моря глаз не сво­дит; глядит - поверх текучих вод лебедь белая плывет.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И чайник шепнул утюгу: «Я дальше идти не могу».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заплакали блюдца: «Не лучше ли вернуться?»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 зарыдало корыто: «Увы, я разбито, разбито!»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- Вот уж не думала, что из топора этакую кашу можно сварить, - дивится старуха.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стрелка влево/вправо 1"/>
          <p:cNvSpPr/>
          <p:nvPr/>
        </p:nvSpPr>
        <p:spPr>
          <a:xfrm>
            <a:off x="642910" y="0"/>
            <a:ext cx="7358114" cy="21431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/>
                </a:solidFill>
              </a:rPr>
              <a:t>Рефлексия урока.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1071538" y="2500306"/>
            <a:ext cx="6786610" cy="38576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571604" y="2902711"/>
            <a:ext cx="55721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Сегодня на уроке я: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-научился…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-было трудно…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-было интересно…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mages-photo.ru/_ph/8/2/65719951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214422"/>
            <a:ext cx="72326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452438" y="2981325"/>
            <a:ext cx="7262834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800" b="1" dirty="0">
                <a:solidFill>
                  <a:srgbClr val="C00000"/>
                </a:solidFill>
                <a:cs typeface="Arial" charset="0"/>
              </a:rPr>
              <a:t>МОЛОДЦЫ</a:t>
            </a:r>
          </a:p>
        </p:txBody>
      </p:sp>
      <p:pic>
        <p:nvPicPr>
          <p:cNvPr id="4" name="MS903841.wav">
            <a:hlinkClick r:id="" action="ppaction://media"/>
          </p:cNvPr>
          <p:cNvPicPr>
            <a:picLocks noRot="1" noChangeAspect="1"/>
          </p:cNvPicPr>
          <p:nvPr>
            <a:wavAudioFile r:embed="rId1" name="MS90006928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5429250"/>
            <a:ext cx="1643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71472" y="0"/>
            <a:ext cx="8286808" cy="178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Сев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рные гости</a:t>
            </a:r>
            <a:endParaRPr lang="ru-RU" sz="36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57158" y="2071678"/>
            <a:ext cx="8643998" cy="4429156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600" dirty="0" smtClean="0">
                <a:solidFill>
                  <a:schemeClr val="tx2"/>
                </a:solidFill>
              </a:rPr>
              <a:t>В зимн</a:t>
            </a:r>
            <a:r>
              <a:rPr lang="ru-RU" sz="3600" dirty="0" smtClean="0">
                <a:solidFill>
                  <a:srgbClr val="FF0000"/>
                </a:solidFill>
              </a:rPr>
              <a:t>юю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стужу </a:t>
            </a:r>
            <a:r>
              <a:rPr lang="ru-RU" sz="3600" dirty="0" smtClean="0">
                <a:solidFill>
                  <a:srgbClr val="FF0000"/>
                </a:solidFill>
              </a:rPr>
              <a:t>в</a:t>
            </a:r>
            <a:r>
              <a:rPr lang="ru-RU" sz="3600" dirty="0" smtClean="0">
                <a:solidFill>
                  <a:schemeClr val="tx2"/>
                </a:solidFill>
              </a:rPr>
              <a:t> ельник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2"/>
                </a:solidFill>
              </a:rPr>
              <a:t> ст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ит тиш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chemeClr val="tx2"/>
                </a:solidFill>
              </a:rPr>
              <a:t>на. </a:t>
            </a:r>
            <a:r>
              <a:rPr lang="ru-RU" sz="3600" dirty="0" smtClean="0">
                <a:solidFill>
                  <a:srgbClr val="FF0000"/>
                </a:solidFill>
              </a:rPr>
              <a:t>От</a:t>
            </a:r>
            <a:r>
              <a:rPr lang="ru-RU" sz="3600" dirty="0" smtClean="0">
                <a:solidFill>
                  <a:schemeClr val="tx2"/>
                </a:solidFill>
              </a:rPr>
              <a:t> лют</a:t>
            </a:r>
            <a:r>
              <a:rPr lang="ru-RU" sz="3600" dirty="0" smtClean="0">
                <a:solidFill>
                  <a:srgbClr val="FF0000"/>
                </a:solidFill>
              </a:rPr>
              <a:t>ого</a:t>
            </a:r>
            <a:r>
              <a:rPr lang="ru-RU" sz="3600" dirty="0" smtClean="0">
                <a:solidFill>
                  <a:schemeClr val="tx2"/>
                </a:solidFill>
              </a:rPr>
              <a:t> хол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да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прятал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сь</a:t>
            </a:r>
            <a:r>
              <a:rPr lang="ru-RU" sz="3600" baseline="30000" dirty="0" smtClean="0">
                <a:solidFill>
                  <a:schemeClr val="tx2"/>
                </a:solidFill>
              </a:rPr>
              <a:t>2</a:t>
            </a:r>
            <a:r>
              <a:rPr lang="ru-RU" sz="3600" dirty="0" smtClean="0">
                <a:solidFill>
                  <a:schemeClr val="tx2"/>
                </a:solidFill>
              </a:rPr>
              <a:t>  всё ж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chemeClr val="tx2"/>
                </a:solidFill>
              </a:rPr>
              <a:t>вое. </a:t>
            </a:r>
          </a:p>
          <a:p>
            <a:pPr>
              <a:defRPr/>
            </a:pPr>
            <a:r>
              <a:rPr lang="ru-RU" sz="3600" dirty="0" smtClean="0">
                <a:solidFill>
                  <a:schemeClr val="tx2"/>
                </a:solidFill>
              </a:rPr>
              <a:t> Вдруг  п</a:t>
            </a:r>
            <a:r>
              <a:rPr lang="ru-RU" sz="3600" dirty="0" smtClean="0">
                <a:solidFill>
                  <a:srgbClr val="FF0000"/>
                </a:solidFill>
              </a:rPr>
              <a:t>оя</a:t>
            </a:r>
            <a:r>
              <a:rPr lang="ru-RU" sz="3600" dirty="0" smtClean="0">
                <a:solidFill>
                  <a:schemeClr val="tx2"/>
                </a:solidFill>
              </a:rPr>
              <a:t>вилась целая стайка сев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2"/>
                </a:solidFill>
              </a:rPr>
              <a:t>рных г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стей. С шум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м пр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2"/>
                </a:solidFill>
              </a:rPr>
              <a:t>слись кл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2"/>
                </a:solidFill>
              </a:rPr>
              <a:t>сты над тих</a:t>
            </a:r>
            <a:r>
              <a:rPr lang="ru-RU" sz="3600" dirty="0" smtClean="0">
                <a:solidFill>
                  <a:srgbClr val="FF0000"/>
                </a:solidFill>
              </a:rPr>
              <a:t>ой</a:t>
            </a:r>
            <a:r>
              <a:rPr lang="ru-RU" sz="3600" dirty="0" smtClean="0">
                <a:solidFill>
                  <a:schemeClr val="tx2"/>
                </a:solidFill>
              </a:rPr>
              <a:t>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лян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chemeClr val="tx2"/>
                </a:solidFill>
              </a:rPr>
              <a:t>й.</a:t>
            </a:r>
            <a:r>
              <a:rPr lang="ru-RU" sz="3600" baseline="30000" dirty="0" smtClean="0">
                <a:solidFill>
                  <a:schemeClr val="tx2"/>
                </a:solidFill>
              </a:rPr>
              <a:t>4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42910" y="0"/>
            <a:ext cx="8072494" cy="664371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dirty="0" smtClean="0"/>
              <a:t>       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Неопределенная  форма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                глагола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                       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dirty="0" smtClean="0"/>
              <a:t>                                              </a:t>
            </a:r>
            <a:endParaRPr lang="ru-RU" sz="4400" dirty="0" smtClean="0"/>
          </a:p>
          <a:p>
            <a:pPr algn="ctr"/>
            <a:r>
              <a:rPr lang="ru-RU" sz="4400" dirty="0" smtClean="0"/>
              <a:t>                             </a:t>
            </a:r>
          </a:p>
          <a:p>
            <a:r>
              <a:rPr lang="ru-RU" sz="4000" dirty="0" smtClean="0"/>
              <a:t>   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642918"/>
            <a:ext cx="8572560" cy="421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Цель    урока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Глагол - это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Глагол   обозначает</a:t>
            </a:r>
            <a:br>
              <a:rPr lang="ru-RU" sz="3200" dirty="0" smtClean="0"/>
            </a:br>
            <a:r>
              <a:rPr lang="ru-RU" sz="3200" dirty="0" smtClean="0"/>
              <a:t>   </a:t>
            </a:r>
            <a:br>
              <a:rPr lang="ru-RU" sz="3200" dirty="0" smtClean="0"/>
            </a:br>
            <a:r>
              <a:rPr lang="ru-RU" sz="3200" dirty="0" smtClean="0"/>
              <a:t>                Глагол отвечает на вопросы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19683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857488" y="428604"/>
            <a:ext cx="2857520" cy="5715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  часть   речи</a:t>
            </a:r>
            <a:endParaRPr lang="ru-RU" sz="32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14744" y="1142984"/>
            <a:ext cx="4214842" cy="5715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43372" y="2571744"/>
            <a:ext cx="1428760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285984" y="2571744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00034" y="3143248"/>
            <a:ext cx="357190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4572000" y="3143248"/>
            <a:ext cx="3714776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286000" y="296733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Глагол   изменяется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71472" y="5143512"/>
            <a:ext cx="3500462" cy="7143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  </a:t>
            </a:r>
            <a:endParaRPr lang="ru-RU" sz="3200" dirty="0"/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4714876" y="5143512"/>
            <a:ext cx="3429024" cy="7143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 </a:t>
            </a:r>
            <a:endParaRPr lang="ru-RU" sz="32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 flipV="1">
            <a:off x="2714612" y="4572008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643438" y="4572008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428596" y="2428868"/>
            <a:ext cx="1357322" cy="1255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 smtClean="0"/>
              <a:t> Н.Ф.</a:t>
            </a:r>
            <a:endParaRPr lang="ru-RU" sz="48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428860" y="1142984"/>
            <a:ext cx="3357586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  Что делать?</a:t>
            </a:r>
            <a:endParaRPr lang="ru-RU" sz="4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428860" y="4000504"/>
            <a:ext cx="3643338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Что сделать?</a:t>
            </a:r>
            <a:endParaRPr lang="ru-RU" sz="4400" dirty="0"/>
          </a:p>
        </p:txBody>
      </p:sp>
      <p:cxnSp>
        <p:nvCxnSpPr>
          <p:cNvPr id="10" name="Прямая со стрелкой 9"/>
          <p:cNvCxnSpPr>
            <a:stCxn id="5" idx="2"/>
            <a:endCxn id="7" idx="1"/>
          </p:cNvCxnSpPr>
          <p:nvPr/>
        </p:nvCxnSpPr>
        <p:spPr>
          <a:xfrm rot="16200000" flipH="1">
            <a:off x="1324283" y="3467431"/>
            <a:ext cx="887550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000100" y="1571612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Глагол  - это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Глагол - это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Глагол   обозначает</a:t>
            </a:r>
            <a:br>
              <a:rPr lang="ru-RU" sz="3200" dirty="0" smtClean="0"/>
            </a:br>
            <a:r>
              <a:rPr lang="ru-RU" sz="3200" dirty="0" smtClean="0"/>
              <a:t>   </a:t>
            </a:r>
            <a:br>
              <a:rPr lang="ru-RU" sz="3200" dirty="0" smtClean="0"/>
            </a:br>
            <a:r>
              <a:rPr lang="ru-RU" sz="3200" dirty="0" smtClean="0"/>
              <a:t>                Глагол отвечает на вопросы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96"/>
            <a:ext cx="822960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857488" y="428604"/>
            <a:ext cx="2857520" cy="5715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  часть   речи</a:t>
            </a:r>
            <a:endParaRPr lang="ru-RU" sz="32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86182" y="1142984"/>
            <a:ext cx="4214842" cy="5715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действие  предмета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43372" y="2571744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571736" y="257174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00034" y="2928934"/>
            <a:ext cx="3571900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  что  делать ?</a:t>
            </a:r>
            <a:endParaRPr lang="ru-RU" sz="3200" dirty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4572000" y="2928934"/>
            <a:ext cx="3714776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что  сделать?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286000" y="2643182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Глагол   изменяется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71472" y="4572008"/>
            <a:ext cx="3500462" cy="85725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  по временам</a:t>
            </a:r>
            <a:endParaRPr lang="ru-RU" sz="3200" dirty="0"/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4714876" y="4572008"/>
            <a:ext cx="3429024" cy="78581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     по числам</a:t>
            </a:r>
            <a:endParaRPr lang="ru-RU" sz="32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 flipV="1">
            <a:off x="2643174" y="4214818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714876" y="4214818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3821107" y="4894273"/>
            <a:ext cx="1143802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Блок-схема: альтернативный процесс 40"/>
          <p:cNvSpPr/>
          <p:nvPr/>
        </p:nvSpPr>
        <p:spPr>
          <a:xfrm>
            <a:off x="3214678" y="5643578"/>
            <a:ext cx="2428892" cy="78581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по родам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428596" y="2428868"/>
            <a:ext cx="1357322" cy="1255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 smtClean="0"/>
              <a:t> Н.Ф.</a:t>
            </a:r>
            <a:endParaRPr lang="ru-RU" sz="48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428860" y="1142984"/>
            <a:ext cx="3357586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  Что делать?</a:t>
            </a:r>
            <a:endParaRPr lang="ru-RU" sz="4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428860" y="4000504"/>
            <a:ext cx="3643338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/>
              <a:t>Что сделать?</a:t>
            </a:r>
            <a:endParaRPr lang="ru-RU" sz="44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786578" y="1785926"/>
            <a:ext cx="2071702" cy="24288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-ТЬ(</a:t>
            </a:r>
            <a:r>
              <a:rPr lang="ru-RU" sz="4400" dirty="0" err="1" smtClean="0"/>
              <a:t>ся</a:t>
            </a:r>
            <a:r>
              <a:rPr lang="ru-RU" sz="4400" dirty="0" smtClean="0"/>
              <a:t>)</a:t>
            </a:r>
          </a:p>
          <a:p>
            <a:pPr algn="ctr"/>
            <a:r>
              <a:rPr lang="ru-RU" sz="4400" dirty="0" smtClean="0"/>
              <a:t>-ТИ</a:t>
            </a:r>
          </a:p>
          <a:p>
            <a:pPr algn="ctr"/>
            <a:r>
              <a:rPr lang="ru-RU" sz="4400" dirty="0" smtClean="0"/>
              <a:t>-ЧЬ</a:t>
            </a:r>
            <a:endParaRPr lang="ru-RU" sz="4400" dirty="0"/>
          </a:p>
        </p:txBody>
      </p:sp>
      <p:cxnSp>
        <p:nvCxnSpPr>
          <p:cNvPr id="10" name="Прямая со стрелкой 9"/>
          <p:cNvCxnSpPr>
            <a:stCxn id="5" idx="2"/>
            <a:endCxn id="7" idx="1"/>
          </p:cNvCxnSpPr>
          <p:nvPr/>
        </p:nvCxnSpPr>
        <p:spPr>
          <a:xfrm rot="16200000" flipH="1">
            <a:off x="1324283" y="3467431"/>
            <a:ext cx="887550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000100" y="1571612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  <a:endCxn id="8" idx="1"/>
          </p:cNvCxnSpPr>
          <p:nvPr/>
        </p:nvCxnSpPr>
        <p:spPr>
          <a:xfrm>
            <a:off x="5786446" y="1678769"/>
            <a:ext cx="1000132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5857884" y="335756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1027</TotalTime>
  <Words>321</Words>
  <Application>Microsoft Office PowerPoint</Application>
  <PresentationFormat>Экран (4:3)</PresentationFormat>
  <Paragraphs>105</Paragraphs>
  <Slides>23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                 Глагол - это  Глагол   обозначает                     Глагол отвечает на вопросы                    </vt:lpstr>
      <vt:lpstr>Слайд 7</vt:lpstr>
      <vt:lpstr>       Глагол  - это           Глагол - это  Глагол   обозначает                     Глагол отвечает на вопросы                    </vt:lpstr>
      <vt:lpstr>Слайд 9</vt:lpstr>
      <vt:lpstr>Слайд 10</vt:lpstr>
      <vt:lpstr>                                   Что  общее в этих  словах?    Прилететь,  объявлять,  занести, убежать,  поломать,  дописывать, вызывать, выходить  </vt:lpstr>
      <vt:lpstr>                       Проверка: - все  слова  глаголы, -   -   -  </vt:lpstr>
      <vt:lpstr>                       Проверка: - все  слова  глаголы, -  все  слова глаголы неопределенной  формы, -   -  </vt:lpstr>
      <vt:lpstr>                       Проверка: - все  слова  глаголы, -  все  слова глаголы неопределенной  формы, -  у всех есть приставки, -  </vt:lpstr>
      <vt:lpstr>                       Проверка: - все  слова  глаголы, -  все  слова глаголы неопределенной  формы, -  у всех есть приставки, -  в каждом слове  безударная  гласная.</vt:lpstr>
      <vt:lpstr>                     Проверка: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c400</cp:lastModifiedBy>
  <cp:revision>110</cp:revision>
  <dcterms:modified xsi:type="dcterms:W3CDTF">2014-03-30T18:52:42Z</dcterms:modified>
</cp:coreProperties>
</file>