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1" r:id="rId1"/>
  </p:sldMasterIdLst>
  <p:notesMasterIdLst>
    <p:notesMasterId r:id="rId14"/>
  </p:notesMasterIdLst>
  <p:sldIdLst>
    <p:sldId id="287" r:id="rId2"/>
    <p:sldId id="257" r:id="rId3"/>
    <p:sldId id="262" r:id="rId4"/>
    <p:sldId id="266" r:id="rId5"/>
    <p:sldId id="267" r:id="rId6"/>
    <p:sldId id="288" r:id="rId7"/>
    <p:sldId id="271" r:id="rId8"/>
    <p:sldId id="272" r:id="rId9"/>
    <p:sldId id="285" r:id="rId10"/>
    <p:sldId id="286" r:id="rId11"/>
    <p:sldId id="281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75121" autoAdjust="0"/>
  </p:normalViewPr>
  <p:slideViewPr>
    <p:cSldViewPr>
      <p:cViewPr varScale="1">
        <p:scale>
          <a:sx n="59" d="100"/>
          <a:sy n="59" d="100"/>
        </p:scale>
        <p:origin x="143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C84475-1F01-44AC-BEC5-EFE3A907FCA3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BB060-266D-491B-98D7-D87C9774E1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1428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BB060-266D-491B-98D7-D87C9774E1E2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9327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3029-8114-4FDF-8D64-F02C5CA3B8BD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11F6DEF1-BEF7-4424-977B-E4D52D458B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0486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3029-8114-4FDF-8D64-F02C5CA3B8BD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1F6DEF1-BEF7-4424-977B-E4D52D458B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9631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3029-8114-4FDF-8D64-F02C5CA3B8BD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1F6DEF1-BEF7-4424-977B-E4D52D458B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605112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3029-8114-4FDF-8D64-F02C5CA3B8BD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1F6DEF1-BEF7-4424-977B-E4D52D458B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3282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3029-8114-4FDF-8D64-F02C5CA3B8BD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1F6DEF1-BEF7-4424-977B-E4D52D458B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683994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3029-8114-4FDF-8D64-F02C5CA3B8BD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1F6DEF1-BEF7-4424-977B-E4D52D458B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31688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3029-8114-4FDF-8D64-F02C5CA3B8BD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6DEF1-BEF7-4424-977B-E4D52D458B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3423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3029-8114-4FDF-8D64-F02C5CA3B8BD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6DEF1-BEF7-4424-977B-E4D52D458B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5980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3029-8114-4FDF-8D64-F02C5CA3B8BD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6DEF1-BEF7-4424-977B-E4D52D458B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1330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3029-8114-4FDF-8D64-F02C5CA3B8BD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1F6DEF1-BEF7-4424-977B-E4D52D458B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441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3029-8114-4FDF-8D64-F02C5CA3B8BD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11F6DEF1-BEF7-4424-977B-E4D52D458B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9557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3029-8114-4FDF-8D64-F02C5CA3B8BD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11F6DEF1-BEF7-4424-977B-E4D52D458B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6868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3029-8114-4FDF-8D64-F02C5CA3B8BD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6DEF1-BEF7-4424-977B-E4D52D458B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1154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3029-8114-4FDF-8D64-F02C5CA3B8BD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6DEF1-BEF7-4424-977B-E4D52D458B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2580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3029-8114-4FDF-8D64-F02C5CA3B8BD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6DEF1-BEF7-4424-977B-E4D52D458B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6376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3029-8114-4FDF-8D64-F02C5CA3B8BD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1F6DEF1-BEF7-4424-977B-E4D52D458B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1783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93029-8114-4FDF-8D64-F02C5CA3B8BD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1F6DEF1-BEF7-4424-977B-E4D52D458B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57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  <p:sldLayoutId id="2147483833" r:id="rId12"/>
    <p:sldLayoutId id="2147483834" r:id="rId13"/>
    <p:sldLayoutId id="2147483835" r:id="rId14"/>
    <p:sldLayoutId id="2147483836" r:id="rId15"/>
    <p:sldLayoutId id="214748383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260648"/>
            <a:ext cx="8229600" cy="576064"/>
          </a:xfrm>
        </p:spPr>
        <p:txBody>
          <a:bodyPr>
            <a:normAutofit/>
          </a:bodyPr>
          <a:lstStyle/>
          <a:p>
            <a:pPr algn="ctr"/>
            <a:r>
              <a:rPr lang="ru-RU" sz="1400" b="1" dirty="0" smtClean="0">
                <a:latin typeface="+mn-lt"/>
              </a:rPr>
              <a:t>Муниципальное бюджетное дошкольное образовательное учреждение</a:t>
            </a:r>
            <a:br>
              <a:rPr lang="ru-RU" sz="1400" b="1" dirty="0" smtClean="0">
                <a:latin typeface="+mn-lt"/>
              </a:rPr>
            </a:br>
            <a:r>
              <a:rPr lang="ru-RU" sz="1400" b="1" dirty="0" smtClean="0">
                <a:latin typeface="+mn-lt"/>
              </a:rPr>
              <a:t>«Детский сад № 72»</a:t>
            </a:r>
            <a:endParaRPr lang="ru-RU" sz="1400" b="1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484784"/>
            <a:ext cx="6400800" cy="208823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«</a:t>
            </a:r>
            <a:r>
              <a:rPr lang="ru-RU" sz="2800" b="1" dirty="0"/>
              <a:t>Педагогические </a:t>
            </a:r>
            <a:r>
              <a:rPr lang="ru-RU" sz="2800" b="1" dirty="0" smtClean="0"/>
              <a:t>технологии</a:t>
            </a:r>
          </a:p>
          <a:p>
            <a:pPr algn="ctr"/>
            <a:r>
              <a:rPr lang="ru-RU" sz="2800" b="1" dirty="0" smtClean="0"/>
              <a:t> </a:t>
            </a:r>
            <a:r>
              <a:rPr lang="ru-RU" sz="2800" b="1" dirty="0"/>
              <a:t>в работе с детьми </a:t>
            </a:r>
            <a:endParaRPr lang="ru-RU" sz="2800" b="1" dirty="0" smtClean="0"/>
          </a:p>
          <a:p>
            <a:pPr algn="ctr"/>
            <a:r>
              <a:rPr lang="ru-RU" sz="2800" b="1" dirty="0" smtClean="0"/>
              <a:t>старшего </a:t>
            </a:r>
            <a:r>
              <a:rPr lang="ru-RU" sz="2800" b="1"/>
              <a:t>дошкольного </a:t>
            </a:r>
            <a:r>
              <a:rPr lang="ru-RU" sz="2800" b="1" smtClean="0"/>
              <a:t>возраста»</a:t>
            </a:r>
            <a:endParaRPr lang="ru-RU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148064" y="4797152"/>
            <a:ext cx="331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Выполнила: </a:t>
            </a:r>
            <a:r>
              <a:rPr lang="ru-RU" dirty="0" smtClean="0"/>
              <a:t>старший воспитатель </a:t>
            </a:r>
            <a:r>
              <a:rPr lang="ru-RU" dirty="0" err="1" smtClean="0"/>
              <a:t>Геккиева</a:t>
            </a:r>
            <a:r>
              <a:rPr lang="ru-RU" dirty="0" smtClean="0"/>
              <a:t> Елена Александровна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Задача:</a:t>
            </a:r>
            <a:r>
              <a:rPr lang="ru-RU" dirty="0" smtClean="0"/>
              <a:t> каждого дошкольного учреждения растить детей здоровыми, сильными, эмоциональными. Нетрадиционное оборудование – это всегда дополнительный стимул физкультурно-оздоровительной работы в ДОУ.</a:t>
            </a:r>
          </a:p>
          <a:p>
            <a:r>
              <a:rPr lang="ru-RU" dirty="0" smtClean="0"/>
              <a:t>Результат: Нетрадиционное двигательное оборудование помогает  добиваться высоких результатов у детей: расширяется двигательный опыт, совершенствуются навыки в основных движениях, развиваются ловкость, быстрота, выносливость. Дети учатся самостоятельности, общительности, у них повышается творческий и познавательный потенциал.</a:t>
            </a:r>
            <a:endParaRPr lang="ru-RU" u="sng" dirty="0" smtClean="0"/>
          </a:p>
          <a:p>
            <a:r>
              <a:rPr lang="ru-RU" u="sng" dirty="0" smtClean="0"/>
              <a:t>Народная мудрость гласит</a:t>
            </a:r>
            <a:r>
              <a:rPr lang="ru-RU" dirty="0" smtClean="0"/>
              <a:t>: «Чтобы сделать ребенка умным и </a:t>
            </a:r>
            <a:r>
              <a:rPr lang="ru-RU" u="sng" dirty="0" smtClean="0"/>
              <a:t>рассудительным</a:t>
            </a:r>
            <a:r>
              <a:rPr lang="ru-RU" dirty="0" smtClean="0"/>
              <a:t>: сделайте его крепким и </a:t>
            </a:r>
            <a:r>
              <a:rPr lang="ru-RU" b="1" dirty="0" smtClean="0"/>
              <a:t>здоровым</a:t>
            </a:r>
            <a:r>
              <a:rPr lang="ru-RU" dirty="0" smtClean="0"/>
              <a:t>!»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err="1" smtClean="0"/>
              <a:t>Здоровьесберегающие</a:t>
            </a:r>
            <a:r>
              <a:rPr lang="ru-RU" sz="2800" dirty="0" smtClean="0"/>
              <a:t> технологии </a:t>
            </a:r>
            <a:br>
              <a:rPr lang="ru-RU" sz="2800" dirty="0" smtClean="0"/>
            </a:br>
            <a:r>
              <a:rPr lang="ru-RU" sz="2800" dirty="0" smtClean="0"/>
              <a:t> « использование нетрадиционного оборудования»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Куб « дремучий лес»</a:t>
            </a:r>
            <a:endParaRPr lang="ru-RU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2492897"/>
            <a:ext cx="4211960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                      ходунки</a:t>
            </a:r>
            <a:endParaRPr lang="ru-RU" dirty="0"/>
          </a:p>
        </p:txBody>
      </p:sp>
      <p:pic>
        <p:nvPicPr>
          <p:cNvPr id="8" name="Picture 4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355976" y="2492896"/>
            <a:ext cx="3791480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Применяемые </a:t>
            </a:r>
            <a:r>
              <a:rPr lang="ru-RU" b="1" dirty="0" smtClean="0"/>
              <a:t>технологии- </a:t>
            </a:r>
            <a:r>
              <a:rPr lang="ru-RU" dirty="0" smtClean="0"/>
              <a:t>позволили  изменить стиль работы с детьми и родителями. В результате чего,</a:t>
            </a:r>
          </a:p>
          <a:p>
            <a:r>
              <a:rPr lang="ru-RU" dirty="0" smtClean="0"/>
              <a:t>- повысилась детская самостоятельность, активность, любознательность;</a:t>
            </a:r>
          </a:p>
          <a:p>
            <a:r>
              <a:rPr lang="ru-RU" dirty="0" smtClean="0"/>
              <a:t>- у детей более развито творческое мышление, умение находить выход из трудной ситуации;</a:t>
            </a:r>
          </a:p>
          <a:p>
            <a:r>
              <a:rPr lang="ru-RU" dirty="0" smtClean="0"/>
              <a:t>- дети становятся увереннее в своих силах;</a:t>
            </a:r>
          </a:p>
          <a:p>
            <a:r>
              <a:rPr lang="ru-RU" dirty="0" smtClean="0"/>
              <a:t>- ребенок успешнее адаптируется к изменившейся ситуации школьного обучения;</a:t>
            </a:r>
          </a:p>
          <a:p>
            <a:r>
              <a:rPr lang="ru-RU" dirty="0" smtClean="0"/>
              <a:t>- вовлечение родителей и других членов семей в образовательный </a:t>
            </a:r>
            <a:r>
              <a:rPr lang="ru-RU" b="1" dirty="0" smtClean="0"/>
              <a:t>процесс</a:t>
            </a:r>
            <a:r>
              <a:rPr lang="ru-RU" dirty="0" smtClean="0"/>
              <a:t> дошкольного учреждения.</a:t>
            </a:r>
          </a:p>
          <a:p>
            <a:r>
              <a:rPr lang="ru-RU" dirty="0" smtClean="0"/>
              <a:t>Мы считаем, что этим заниматься нужно, важно, и отвечает современным требованиям к образованию дошкольников.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51519" y="1310605"/>
            <a:ext cx="8568953" cy="554465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400" dirty="0" smtClean="0"/>
              <a:t> </a:t>
            </a:r>
            <a:r>
              <a:rPr lang="ru-RU" sz="2000" dirty="0" smtClean="0"/>
              <a:t>Хотелось бы обратиться к словам известного философа Френсиса Бэкона, который сказал: «Кто не применяет новых средств, должен ждать новых бед», это мудрое изречение вполне может быть подтверждением того, что нововведения в современном образовании не просто дань какой-то моде, а необходимость, продиктованная самой жизнью.</a:t>
            </a:r>
          </a:p>
          <a:p>
            <a:pPr algn="just">
              <a:buNone/>
            </a:pPr>
            <a:r>
              <a:rPr lang="ru-RU" altLang="ru-RU" sz="2000" b="1" dirty="0" smtClean="0"/>
              <a:t>Технология </a:t>
            </a:r>
            <a:r>
              <a:rPr lang="ru-RU" altLang="ru-RU" sz="2000" dirty="0" smtClean="0"/>
              <a:t>– </a:t>
            </a:r>
            <a:r>
              <a:rPr lang="ru-RU" altLang="ru-RU" sz="2000" b="1" dirty="0" smtClean="0"/>
              <a:t>это совокупность приемов, применяемых в каком-либо деле, мастерстве, искусстве</a:t>
            </a:r>
            <a:r>
              <a:rPr lang="ru-RU" altLang="ru-RU" sz="2000" dirty="0" smtClean="0"/>
              <a:t> </a:t>
            </a:r>
            <a:r>
              <a:rPr lang="ru-RU" altLang="ru-RU" sz="2000" i="1" dirty="0" smtClean="0"/>
              <a:t>(толковый словарь).</a:t>
            </a:r>
            <a:r>
              <a:rPr lang="ru-RU" altLang="ru-RU" sz="2000" dirty="0" smtClean="0"/>
              <a:t> </a:t>
            </a:r>
          </a:p>
          <a:p>
            <a:pPr algn="just">
              <a:buNone/>
            </a:pPr>
            <a:r>
              <a:rPr lang="ru-RU" altLang="ru-RU" sz="2000" b="1" dirty="0" smtClean="0"/>
              <a:t>Педагогическая технология</a:t>
            </a:r>
            <a:r>
              <a:rPr lang="ru-RU" altLang="ru-RU" sz="2000" dirty="0" smtClean="0"/>
              <a:t> – </a:t>
            </a:r>
            <a:r>
              <a:rPr lang="ru-RU" altLang="ru-RU" sz="2000" b="1" dirty="0" smtClean="0"/>
              <a:t>это совокупность психолого-педагогических установок, определяющих специальный набор и компоновку форм, методов, способов, приёмов обучения, воспитательных средств; она есть организационно - методический инструментарий педагогического процесса .</a:t>
            </a:r>
            <a:r>
              <a:rPr lang="ru-RU" altLang="ru-RU" sz="2000" dirty="0" smtClean="0"/>
              <a:t> </a:t>
            </a:r>
            <a:r>
              <a:rPr lang="ru-RU" altLang="ru-RU" sz="2000" i="1" dirty="0" smtClean="0"/>
              <a:t>(Б.Т.Лихачёв)</a:t>
            </a:r>
          </a:p>
          <a:p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Теоретическое обоснование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Современные педагогические технологии в дошкольном образовании направлены на реализацию Федеральных государственных образовательных стандартов дошкольного образования.</a:t>
            </a:r>
            <a:br>
              <a:rPr lang="ru-RU" dirty="0" smtClean="0"/>
            </a:br>
            <a:r>
              <a:rPr lang="ru-RU" dirty="0" smtClean="0"/>
              <a:t>Принципиально важной стороной в педагогической технологии является позиция ребенка в воспитательно-образовательном процессе, отношение к ребенку со стороны взрослых. Взрослый в общении с детьми придерживается положения: «Не рядом, не над ним, а вместе!». Его цель- содействовать становлению ребенка как личности.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Практическая значимость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деятельности  моей работы  были использованы такие технологии,  как проектная деятельность ,игровая технология, </a:t>
            </a:r>
            <a:r>
              <a:rPr lang="ru-RU" dirty="0" err="1" smtClean="0"/>
              <a:t>здоровьесберигающие</a:t>
            </a:r>
            <a:r>
              <a:rPr lang="ru-RU" dirty="0" smtClean="0"/>
              <a:t> технологии. которое рассматриваются как система планируемых и реализуемых действий, а также характеристика условий и средств достижения поставленных целей и задач.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Технология проектной                                                         деятельности :  «</a:t>
            </a:r>
            <a:r>
              <a:rPr lang="ru-RU" dirty="0" err="1" smtClean="0"/>
              <a:t>лепбук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667823" y="1237402"/>
            <a:ext cx="8126711" cy="5805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err="1" smtClean="0"/>
              <a:t>Лепбук</a:t>
            </a:r>
            <a:r>
              <a:rPr lang="ru-RU" sz="1800" dirty="0" smtClean="0"/>
              <a:t>- тематическая папка раскладушка, в которой собрана различная информация в маленьких книжечках, кармашках, окошечках, которые позволяют поместить информацию, в виде текстов, рисунков, загадок на любую тему.</a:t>
            </a:r>
            <a:endParaRPr lang="ru-RU" sz="1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052736"/>
            <a:ext cx="46440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39451" y="2499648"/>
            <a:ext cx="4860032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/>
              <a:t>Цель: Формировать у детей дошкольного возраста чувство патриотизма, гордости и уважения за Российскую армию во все времена.</a:t>
            </a:r>
          </a:p>
          <a:p>
            <a:pPr algn="just"/>
            <a:r>
              <a:rPr lang="ru-RU" sz="1600" b="1" dirty="0" smtClean="0"/>
              <a:t> Задачи: </a:t>
            </a:r>
            <a:endParaRPr lang="ru-RU" sz="1600" dirty="0" smtClean="0"/>
          </a:p>
          <a:p>
            <a:pPr algn="just"/>
            <a:r>
              <a:rPr lang="ru-RU" sz="1600" dirty="0" smtClean="0"/>
              <a:t>- Познакомить с былинными и сказочными богатырями, рассказать о том, что объединяет их с людьми военных профессий, живущими в настоящее время</a:t>
            </a:r>
          </a:p>
          <a:p>
            <a:pPr algn="just"/>
            <a:r>
              <a:rPr lang="ru-RU" sz="1600" dirty="0" smtClean="0"/>
              <a:t> -Систематизировать, расширять и обобщать знания о Российской Армии, родах войск, военной техники. </a:t>
            </a:r>
          </a:p>
          <a:p>
            <a:pPr algn="just"/>
            <a:r>
              <a:rPr lang="ru-RU" sz="1600" dirty="0" smtClean="0"/>
              <a:t> -Развивать интерес детей к истории родного Отечества, к истории формирования и становления Российской армии от Древней Руси до современности. </a:t>
            </a:r>
          </a:p>
          <a:p>
            <a:pPr algn="just"/>
            <a:r>
              <a:rPr lang="ru-RU" sz="1600" dirty="0" smtClean="0"/>
              <a:t> </a:t>
            </a:r>
          </a:p>
          <a:p>
            <a:pPr algn="just"/>
            <a:endParaRPr lang="ru-RU" sz="1600" dirty="0" smtClean="0"/>
          </a:p>
          <a:p>
            <a:pPr algn="just"/>
            <a:endParaRPr lang="ru-RU" sz="1600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86654" y="3284984"/>
            <a:ext cx="3676363" cy="30688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824" y="156453"/>
            <a:ext cx="3008313" cy="5486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        </a:t>
            </a:r>
            <a:r>
              <a:rPr lang="ru-RU" sz="3600" dirty="0" err="1" smtClean="0"/>
              <a:t>Лепбук</a:t>
            </a:r>
            <a:endParaRPr lang="ru-RU" sz="3600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09931" y="1268760"/>
            <a:ext cx="3312368" cy="20347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611560" y="1124744"/>
            <a:ext cx="5209526" cy="561662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1800" dirty="0" smtClean="0"/>
              <a:t>Создание </a:t>
            </a:r>
            <a:r>
              <a:rPr lang="ru-RU" sz="1800" dirty="0" err="1" smtClean="0"/>
              <a:t>лэпбука</a:t>
            </a:r>
            <a:r>
              <a:rPr lang="ru-RU" sz="1800" dirty="0" smtClean="0"/>
              <a:t> решает ряд задач современного образования, давая учащимся не только знания предмета, но и обучая их всесторонне смотреть на проблему, ставить задачи и решать их, творчески подходить к вопросу организации и подбору информации. В результате работы с </a:t>
            </a:r>
            <a:r>
              <a:rPr lang="ru-RU" sz="1800" dirty="0" err="1" smtClean="0"/>
              <a:t>Лепбуком</a:t>
            </a:r>
            <a:r>
              <a:rPr lang="ru-RU" sz="1800" dirty="0" smtClean="0"/>
              <a:t> у детей развиваются универсальные умения, такие как:</a:t>
            </a:r>
          </a:p>
          <a:p>
            <a:pPr>
              <a:spcBef>
                <a:spcPts val="0"/>
              </a:spcBef>
            </a:pPr>
            <a:r>
              <a:rPr lang="ru-RU" sz="1800" dirty="0" smtClean="0"/>
              <a:t>умение планировать предстоящую деятельность;</a:t>
            </a:r>
          </a:p>
          <a:p>
            <a:pPr>
              <a:spcBef>
                <a:spcPts val="0"/>
              </a:spcBef>
            </a:pPr>
            <a:r>
              <a:rPr lang="ru-RU" sz="1800" dirty="0" smtClean="0"/>
              <a:t>договариваться со сверстниками;</a:t>
            </a:r>
          </a:p>
          <a:p>
            <a:pPr>
              <a:spcBef>
                <a:spcPts val="0"/>
              </a:spcBef>
            </a:pPr>
            <a:r>
              <a:rPr lang="ru-RU" sz="1800" dirty="0" smtClean="0"/>
              <a:t>распределять обязанности;</a:t>
            </a:r>
          </a:p>
          <a:p>
            <a:pPr>
              <a:spcBef>
                <a:spcPts val="0"/>
              </a:spcBef>
            </a:pPr>
            <a:r>
              <a:rPr lang="ru-RU" sz="1800" dirty="0" smtClean="0"/>
              <a:t>искать нужную информацию, обобщать её, систематизировать;</a:t>
            </a:r>
          </a:p>
          <a:p>
            <a:pPr>
              <a:spcBef>
                <a:spcPts val="0"/>
              </a:spcBef>
            </a:pPr>
            <a:r>
              <a:rPr lang="ru-RU" sz="1800" dirty="0" smtClean="0"/>
              <a:t>самостоятельно давать объяснения на возникающие вопросы;</a:t>
            </a:r>
          </a:p>
          <a:p>
            <a:pPr>
              <a:spcBef>
                <a:spcPts val="0"/>
              </a:spcBef>
            </a:pPr>
            <a:r>
              <a:rPr lang="ru-RU" sz="1800" dirty="0" smtClean="0"/>
              <a:t>принимать собственные решения, опираясь на свои знания и умения.</a:t>
            </a:r>
          </a:p>
          <a:p>
            <a:endParaRPr lang="ru-RU" sz="1600" dirty="0" smtClean="0"/>
          </a:p>
          <a:p>
            <a:r>
              <a:rPr lang="ru-RU" sz="1600" dirty="0" smtClean="0"/>
              <a:t>. </a:t>
            </a:r>
            <a:endParaRPr lang="ru-RU" sz="1600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33054" y="4221088"/>
            <a:ext cx="3384376" cy="20423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203894"/>
            <a:ext cx="6842720" cy="128089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Игровые технологии</a:t>
            </a:r>
            <a:br>
              <a:rPr lang="ru-RU" dirty="0" smtClean="0"/>
            </a:br>
            <a:r>
              <a:rPr lang="ru-RU" dirty="0" smtClean="0"/>
              <a:t> «Круги </a:t>
            </a:r>
            <a:r>
              <a:rPr lang="ru-RU" dirty="0" err="1" smtClean="0"/>
              <a:t>Луллия</a:t>
            </a:r>
            <a:r>
              <a:rPr lang="ru-RU" dirty="0" smtClean="0"/>
              <a:t>»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84167" y="2566244"/>
            <a:ext cx="3028291" cy="33143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284076" y="1345811"/>
            <a:ext cx="5800091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/>
              <a:t>Французский монах Раймонд </a:t>
            </a:r>
            <a:r>
              <a:rPr lang="ru-RU" sz="1600" b="1" dirty="0" err="1" smtClean="0"/>
              <a:t>Луллий</a:t>
            </a:r>
            <a:r>
              <a:rPr lang="ru-RU" sz="1600" b="1" dirty="0" smtClean="0"/>
              <a:t> </a:t>
            </a:r>
            <a:r>
              <a:rPr lang="ru-RU" sz="1600" i="1" dirty="0" smtClean="0"/>
              <a:t>(13 – 14 век)</a:t>
            </a:r>
            <a:r>
              <a:rPr lang="ru-RU" sz="1600" dirty="0" smtClean="0"/>
              <a:t> создал </a:t>
            </a:r>
            <a:r>
              <a:rPr lang="ru-RU" sz="1600" b="1" dirty="0" smtClean="0"/>
              <a:t>приспособление</a:t>
            </a:r>
            <a:r>
              <a:rPr lang="ru-RU" sz="1600" dirty="0" smtClean="0"/>
              <a:t>, которое представляет собой несколько </a:t>
            </a:r>
            <a:r>
              <a:rPr lang="ru-RU" sz="1600" b="1" dirty="0" smtClean="0"/>
              <a:t>кругов разного диаметра</a:t>
            </a:r>
            <a:r>
              <a:rPr lang="ru-RU" sz="1600" dirty="0" smtClean="0"/>
              <a:t>, нанизанных на общий стержень</a:t>
            </a:r>
            <a:r>
              <a:rPr lang="ru-RU" sz="1600" i="1" dirty="0" smtClean="0"/>
              <a:t>(по типу пирамидки)</a:t>
            </a:r>
            <a:r>
              <a:rPr lang="ru-RU" sz="1600" dirty="0" smtClean="0"/>
              <a:t>. </a:t>
            </a:r>
          </a:p>
          <a:p>
            <a:pPr algn="just"/>
            <a:r>
              <a:rPr lang="ru-RU" sz="1600" dirty="0" smtClean="0"/>
              <a:t>Круги </a:t>
            </a:r>
            <a:r>
              <a:rPr lang="ru-RU" sz="1600" dirty="0" err="1" smtClean="0"/>
              <a:t>Луллия</a:t>
            </a:r>
            <a:r>
              <a:rPr lang="ru-RU" sz="1600" dirty="0" smtClean="0"/>
              <a:t> - Это игровая методика, направленная на обогащение словаря ребенка, развитие познавательной активности, расширение представлений о предметах</a:t>
            </a:r>
          </a:p>
          <a:p>
            <a:pPr algn="just"/>
            <a:r>
              <a:rPr lang="ru-RU" sz="1600" b="1" dirty="0" smtClean="0"/>
              <a:t> Цель</a:t>
            </a:r>
            <a:r>
              <a:rPr lang="ru-RU" sz="1600" dirty="0" smtClean="0"/>
              <a:t>: содействовать расширению представлений о предметах (объектах) через признаки и их проявления.</a:t>
            </a:r>
            <a:r>
              <a:rPr lang="ru-RU" sz="1600" b="1" dirty="0" smtClean="0"/>
              <a:t> </a:t>
            </a:r>
          </a:p>
          <a:p>
            <a:pPr algn="just"/>
            <a:r>
              <a:rPr lang="ru-RU" sz="1600" b="1" dirty="0" smtClean="0"/>
              <a:t>Задачи:</a:t>
            </a:r>
            <a:endParaRPr lang="ru-RU" sz="1600" dirty="0" smtClean="0"/>
          </a:p>
          <a:p>
            <a:pPr algn="just"/>
            <a:r>
              <a:rPr lang="ru-RU" sz="1600" dirty="0" smtClean="0"/>
              <a:t>развитие познавательной активности;</a:t>
            </a:r>
          </a:p>
          <a:p>
            <a:pPr algn="just"/>
            <a:r>
              <a:rPr lang="ru-RU" sz="1600" dirty="0" smtClean="0"/>
              <a:t>развитие представлении о сенсорных эталонах (восприятие цвета, формы);</a:t>
            </a:r>
          </a:p>
          <a:p>
            <a:pPr algn="just"/>
            <a:r>
              <a:rPr lang="ru-RU" sz="1600" dirty="0" smtClean="0"/>
              <a:t>формирование элементарных математических представлений;</a:t>
            </a:r>
          </a:p>
          <a:p>
            <a:pPr algn="just"/>
            <a:r>
              <a:rPr lang="ru-RU" sz="1600" dirty="0" smtClean="0"/>
              <a:t>обогащение активного и пассивного словаря;</a:t>
            </a:r>
          </a:p>
          <a:p>
            <a:pPr algn="just"/>
            <a:r>
              <a:rPr lang="ru-RU" sz="1600" dirty="0" smtClean="0"/>
              <a:t>развитие связной речи;</a:t>
            </a:r>
          </a:p>
          <a:p>
            <a:pPr algn="just"/>
            <a:r>
              <a:rPr lang="ru-RU" sz="1600" dirty="0" smtClean="0"/>
              <a:t>развитие мелкой моторики и координации движений рук.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0"/>
            <a:ext cx="7355160" cy="14176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Результат: развитие творческого мышления и воображения, обогащение словарного запаса, свобода  в своих высказываниях, формулировка и решение проблем.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99592" y="2003932"/>
            <a:ext cx="2880319" cy="32939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27984" y="1922714"/>
            <a:ext cx="3960440" cy="34563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err="1" smtClean="0"/>
              <a:t>Здоровьесберегающие</a:t>
            </a:r>
            <a:r>
              <a:rPr lang="ru-RU" sz="2800" dirty="0" smtClean="0"/>
              <a:t> технологии </a:t>
            </a:r>
            <a:br>
              <a:rPr lang="ru-RU" sz="2800" dirty="0" smtClean="0"/>
            </a:br>
            <a:r>
              <a:rPr lang="ru-RU" sz="2800" dirty="0" smtClean="0"/>
              <a:t> « использование нетрадиционного оборудования»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48447" y="2564904"/>
            <a:ext cx="6591985" cy="3777622"/>
          </a:xfrm>
        </p:spPr>
        <p:txBody>
          <a:bodyPr>
            <a:normAutofit/>
          </a:bodyPr>
          <a:lstStyle/>
          <a:p>
            <a:r>
              <a:rPr lang="ru-RU" b="1" dirty="0" smtClean="0"/>
              <a:t>                          Цель:</a:t>
            </a:r>
            <a:endParaRPr lang="ru-RU" dirty="0" smtClean="0"/>
          </a:p>
          <a:p>
            <a:r>
              <a:rPr lang="ru-RU" dirty="0" smtClean="0"/>
              <a:t>Создать развивающую среду, внедряя нетрадиционное оборудование;</a:t>
            </a:r>
          </a:p>
          <a:p>
            <a:r>
              <a:rPr lang="ru-RU" dirty="0" smtClean="0"/>
              <a:t>Обеспечить высокую двигательную активность, совершенствуя движения детей и их физические качества;</a:t>
            </a:r>
          </a:p>
          <a:p>
            <a:r>
              <a:rPr lang="ru-RU" dirty="0" smtClean="0"/>
              <a:t>Развивать творческое воображение, стремление к активности, самостоятельности;</a:t>
            </a:r>
          </a:p>
          <a:p>
            <a:r>
              <a:rPr lang="ru-RU" dirty="0" smtClean="0"/>
              <a:t>Развивать у детей интерес к процессу движений с использованием нетрадиционного оборудования;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864</TotalTime>
  <Words>343</Words>
  <Application>Microsoft Office PowerPoint</Application>
  <PresentationFormat>Экран (4:3)</PresentationFormat>
  <Paragraphs>67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 Gothic</vt:lpstr>
      <vt:lpstr>Wingdings 3</vt:lpstr>
      <vt:lpstr>Легкий дым</vt:lpstr>
      <vt:lpstr>Муниципальное бюджетное дошкольное образовательное учреждение «Детский сад № 72»</vt:lpstr>
      <vt:lpstr>Актуальность</vt:lpstr>
      <vt:lpstr>Теоретическое обоснование</vt:lpstr>
      <vt:lpstr>Практическая значимость</vt:lpstr>
      <vt:lpstr> Технология проектной                                                         деятельности :  «лепбук»</vt:lpstr>
      <vt:lpstr>         Лепбук</vt:lpstr>
      <vt:lpstr>Игровые технологии  «Круги Луллия»</vt:lpstr>
      <vt:lpstr> Результат: развитие творческого мышления и воображения, обогащение словарного запаса, свобода  в своих высказываниях, формулировка и решение проблем. </vt:lpstr>
      <vt:lpstr>Здоровьесберегающие технологии   « использование нетрадиционного оборудования»</vt:lpstr>
      <vt:lpstr>Презентация PowerPoint</vt:lpstr>
      <vt:lpstr>Здоровьесберегающие технологии   « использование нетрадиционного оборудования»</vt:lpstr>
      <vt:lpstr>результат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</dc:creator>
  <cp:lastModifiedBy>User</cp:lastModifiedBy>
  <cp:revision>87</cp:revision>
  <dcterms:created xsi:type="dcterms:W3CDTF">2017-04-11T09:31:04Z</dcterms:created>
  <dcterms:modified xsi:type="dcterms:W3CDTF">2022-12-05T08:46:05Z</dcterms:modified>
</cp:coreProperties>
</file>