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8" r:id="rId10"/>
    <p:sldId id="269" r:id="rId11"/>
    <p:sldId id="270" r:id="rId12"/>
    <p:sldId id="271" r:id="rId13"/>
    <p:sldId id="272" r:id="rId14"/>
    <p:sldId id="263" r:id="rId15"/>
    <p:sldId id="264" r:id="rId16"/>
    <p:sldId id="265" r:id="rId17"/>
    <p:sldId id="266" r:id="rId18"/>
    <p:sldId id="267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20:00:38.0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20:00:43.7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FE822-D344-7626-599C-43FC6A0A4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646ADC-DCA6-96FA-573C-1945CE6F7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49DF1-603D-9622-CF34-3540150B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F74EA-7EDE-FACB-B16D-23D25EE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1071D-77EA-F4DA-F60E-BE8F22B0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7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B20A3-8EF2-333F-6619-E8469200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6D8ACD-7B71-7A3E-F609-E47DE405C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524F0-2BF2-FE65-8B44-5EF498BB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34D18-FC3C-2A94-637A-33B77315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F27C3-533B-EAF3-7067-3397F73A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6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044B54-C5E0-E843-D71A-F51A8F4BA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75ADCD-5EAB-012D-2E03-04C4E2E64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75FD5-1F0E-2AFD-96D1-00D21BCF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1D9B6-B3AE-7DA2-2EC3-45ACE5AC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77F4B-185C-608C-4B85-A0831AB7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9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1289-3794-C31F-7C63-C8F41DCF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43B72A-0A06-D4FC-D726-CF5E87BE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C4CB8-0573-48BF-6140-66F66DA8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1C1A2-C04C-6C7C-6A14-19F1A390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EE46D-C363-9CB1-3CEF-9E47E33F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6CDDD-50CD-3294-02C3-B0E69B2F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11FBED-BBED-FDC8-6EB9-E4FB310BC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3AA78-54F6-07B2-3CD3-5F64A794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60CCD-A209-8F29-526F-95F5586E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14FDB-309A-4311-A53D-CE59DC09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8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FBBE7-0878-971B-1D8A-652BBE1B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290B2-D9D8-36C3-5F0B-7548A3FA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4F4FA-C377-9D82-066D-6A247BE23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A7136-D560-5C93-EA3A-55CDCD12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4ACCE-2559-5F98-BC2A-06DEAC13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9BE65-4F7A-B385-76EB-8D928855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1AF86-A066-6BA6-07E7-808272D2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1BFDD-D35D-59E1-B29F-F80F52BFF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80D022-574B-E9CF-128E-4AFBE4BAB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3CCA16-485B-53F2-9BAA-E511D2EC6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4A1C70-BA7F-9661-40A7-DEB55AA18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A038B5-1739-1F2B-0300-DFCAFAB2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BB6FB2-BCCF-7950-5A2F-EE31B81F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6AE50C-DB9C-4AA9-D901-C0D1B331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6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CE5F5-2BE5-A16A-8C62-9E53C4BB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83DB89-3B90-28FA-3403-CC9C1BAA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BA9B64-C010-749D-EB06-3D1A7ADB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3C92F3-8751-1535-5468-7F8ABBC4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70201D-C07C-0DFE-3E2E-FEC384EB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4E65C3-D870-6BDF-3D80-51BE6D41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150820-CD7D-9902-2A5C-A0E92E1C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4D84-D6C4-F90B-9F59-9397F08A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BABED-129A-E3B7-5B69-5F1A6C45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FDA06B-6F77-9B42-666A-0B13F836E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9B839F-027A-251E-B229-E77CA3D0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F71FE-4287-B302-3F8A-7F8B3E2E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C2001C-D0D0-173E-ADD5-3A3CA67B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EAED1-C7F6-C6EE-999A-9BA3C6B3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EFC0AF-83E6-B953-E13F-6D6FF3D0C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1362B-ADAE-DA6F-F975-E575D257B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5BC85-0F9C-D9D6-84C9-C02BB4CB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2BEDBF-62D9-76E9-414D-C6325961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14413C-9F35-9025-5DC8-CE95BD73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8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08949-9132-093A-D659-7865A0BC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6FADEE-132A-8936-10E3-4543DE846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91120-4148-4CCA-E6BB-98D0B79D1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47CA-4D0B-42F6-AE2F-550B8F07390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46386-5687-C457-92E6-EF9B81404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3B789-630B-B94D-71C4-B76151838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EDBA-D0CC-4ED9-8BD6-62750A4CA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3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67F4760B-A3E5-817E-A921-E3E6BEE06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функциональной грамотности на уроках русского языка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4CCD00-D60E-73F7-3049-4BFB06B2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532" y="2168348"/>
            <a:ext cx="11492089" cy="4582407"/>
          </a:xfrm>
        </p:spPr>
        <p:txBody>
          <a:bodyPr>
            <a:normAutofit fontScale="25000" lnSpcReduction="20000"/>
          </a:bodyPr>
          <a:lstStyle/>
          <a:p>
            <a:pPr marL="114300">
              <a:lnSpc>
                <a:spcPct val="95000"/>
              </a:lnSpc>
              <a:spcBef>
                <a:spcPts val="830"/>
              </a:spcBef>
              <a:spcAft>
                <a:spcPts val="1000"/>
              </a:spcAft>
            </a:pPr>
            <a:r>
              <a:rPr lang="ru-RU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изучения русского языка по программе основного общего образования являются:</a:t>
            </a:r>
            <a:endParaRPr lang="ru-RU" sz="1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tabLst>
                <a:tab pos="114300" algn="l"/>
              </a:tabLst>
            </a:pPr>
            <a:r>
              <a:rPr lang="ru-RU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развитие функциональной грамотности: умений осуществлять информационный поиск, извлекать и преобразовывать необходимую информацию, интерпретировать, понимать и использовать тексты разных форматов (сплошной, несплошной текст, инфографика и др.); освоение стратегий и тактик информационно-смысловой переработки текста, овладение способами понимания текста, его назначения, общего смысла, коммуникативного намерения автора; логической структуры, роли языковых средств.</a:t>
            </a:r>
            <a:endParaRPr lang="ru-RU" sz="1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D1B05149-5BCF-D866-C237-B4CDA725E1FD}"/>
                  </a:ext>
                </a:extLst>
              </p14:cNvPr>
              <p14:cNvContentPartPr/>
              <p14:nvPr/>
            </p14:nvContentPartPr>
            <p14:xfrm>
              <a:off x="-1027511" y="428756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1B05149-5BCF-D866-C237-B4CDA725E1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45151" y="41111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6E69DF19-D9EF-9282-1C8A-D939CB5CDD40}"/>
                  </a:ext>
                </a:extLst>
              </p14:cNvPr>
              <p14:cNvContentPartPr/>
              <p14:nvPr/>
            </p14:nvContentPartPr>
            <p14:xfrm>
              <a:off x="13128409" y="631796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E69DF19-D9EF-9282-1C8A-D939CB5CDD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10769" y="61415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46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E5B3F1-E6CF-9B3C-6E75-A3577D241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252413"/>
            <a:ext cx="5950226" cy="3471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057A59-6C3C-5CB6-DD85-D03A91A1C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6" y="252413"/>
            <a:ext cx="5287618" cy="3564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F16D88-4971-FA76-D032-2C1B894F7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429000"/>
            <a:ext cx="5817704" cy="317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D4C574-19DA-F439-BF7D-3855D2ECA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3816626"/>
            <a:ext cx="5194852" cy="2788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8C3226C8-4A5A-DC00-259C-69F52829D8A8}"/>
              </a:ext>
            </a:extLst>
          </p:cNvPr>
          <p:cNvSpPr/>
          <p:nvPr/>
        </p:nvSpPr>
        <p:spPr>
          <a:xfrm>
            <a:off x="5582478" y="278476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E01E813E-A5CF-45BC-6921-F33BF6BC16B4}"/>
              </a:ext>
            </a:extLst>
          </p:cNvPr>
          <p:cNvSpPr/>
          <p:nvPr/>
        </p:nvSpPr>
        <p:spPr>
          <a:xfrm>
            <a:off x="10942982" y="32004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19F017A7-6956-BF05-65B5-4FEF383D7ADE}"/>
              </a:ext>
            </a:extLst>
          </p:cNvPr>
          <p:cNvSpPr/>
          <p:nvPr/>
        </p:nvSpPr>
        <p:spPr>
          <a:xfrm flipV="1">
            <a:off x="5473148" y="619410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10C24351-42DA-0D1D-7534-1C1AF8C2570F}"/>
              </a:ext>
            </a:extLst>
          </p:cNvPr>
          <p:cNvSpPr/>
          <p:nvPr/>
        </p:nvSpPr>
        <p:spPr>
          <a:xfrm>
            <a:off x="5527662" y="59655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DE1CD7A1-E97D-C1BC-6C70-351CE6E73F59}"/>
              </a:ext>
            </a:extLst>
          </p:cNvPr>
          <p:cNvSpPr/>
          <p:nvPr/>
        </p:nvSpPr>
        <p:spPr>
          <a:xfrm>
            <a:off x="11062252" y="59655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712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5C40BE-E558-C338-992D-01DEAF8B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52412"/>
            <a:ext cx="6811617" cy="6453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8DA51-D232-E7B4-12B9-8FB54B2EA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1" y="252412"/>
            <a:ext cx="4651513" cy="635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EA3F503B-B1C0-BE02-825F-FBD5778C37DD}"/>
              </a:ext>
            </a:extLst>
          </p:cNvPr>
          <p:cNvSpPr/>
          <p:nvPr/>
        </p:nvSpPr>
        <p:spPr>
          <a:xfrm>
            <a:off x="6452754" y="597477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83C536CA-2BC3-A90C-A594-73E5338D5FBF}"/>
              </a:ext>
            </a:extLst>
          </p:cNvPr>
          <p:cNvSpPr/>
          <p:nvPr/>
        </p:nvSpPr>
        <p:spPr>
          <a:xfrm>
            <a:off x="11315700" y="58500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8037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5FC1-BEF9-48B1-CDFD-0219D93F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32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Опишите фотографию(и)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E86F9-D54A-0E72-3B0E-9D733AD27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922"/>
            <a:ext cx="10515600" cy="513004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вы на ней видите?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какое время года сделана фотография?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место изображено на ней?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404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общей темой объединены фотографии?</a:t>
            </a:r>
            <a:endParaRPr lang="ru-RU" b="1" dirty="0">
              <a:solidFill>
                <a:srgbClr val="04040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5000"/>
              </a:lnSpc>
              <a:spcBef>
                <a:spcPts val="830"/>
              </a:spcBef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фотография отражает содержание текста?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узнали о Байкале?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 вас создаётся впечатление от увиденного?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настроение передаёт снимок?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29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DDBBA-1D30-C3EB-36C3-FA59FB43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Описывая, фотографию следует придерживаться следующего плана: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116A48-87A2-7A8C-27CB-CED4447A5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4"/>
            <a:ext cx="10515600" cy="5605669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 представление об изображаемом;</a:t>
            </a:r>
          </a:p>
          <a:p>
            <a:pPr marL="0" indent="0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детали (особенные качества, свойства, признаки изображаемого);</a:t>
            </a:r>
          </a:p>
          <a:p>
            <a:pPr marL="0" indent="0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впечатление от увиденного.</a:t>
            </a:r>
          </a:p>
          <a:p>
            <a:pPr marL="0" indent="0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Используйте синонимы:</a:t>
            </a:r>
            <a:endParaRPr lang="ru-R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фотография, кадр, снимок</a:t>
            </a: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фотограф, фотохудожник, автор снимка, мастер</a:t>
            </a: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запечатлел, зафиксировал, подметил, передал, показал, уловил</a:t>
            </a: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вижу, наблюдаю, рассматриваю, замечаю, чувствую, ощущаю, любуюсь</a:t>
            </a: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поражает, удивляет, восхищает, заставляет улыбнуться/почувствовать/вспомнить...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92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23E79-B977-8F65-FA31-5F1032A5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69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E574B-A32B-CCE0-4B92-7175468A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словосочетания с числительными, заменяя цифры словами, и определите их падеж.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Укажите предложения с однородными членами и составьте их схемы.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Укажите сложное предложение с союзом и, выпишите его грамматические основы.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8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87786-9F9F-62C2-6222-976657C2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98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01A69-A697-E36B-5D66-C3066D8A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3111"/>
            <a:ext cx="10515600" cy="5273852"/>
          </a:xfrm>
        </p:spPr>
        <p:txBody>
          <a:bodyPr>
            <a:normAutofit fontScale="55000" lnSpcReduction="20000"/>
          </a:bodyPr>
          <a:lstStyle/>
          <a:p>
            <a:pPr marL="0" indent="0" algn="ctr" fontAlgn="base">
              <a:buNone/>
            </a:pP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Байкал – жемчужина Сибири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1.На те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итории России, на границе между Иркутской областью и Республикой Бурятия, среди горных хребтов и сопок ра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 прекрасный удивительный и таинственный мир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ый самой природой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озеро Байкал – жемчужина Сибири.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2. В окружении величестве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 гор на протяжени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9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636 км разлита водная гладь в виде синего гиган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ского полумесяца. 3. Площадь поверхности Байкала приблизительно равна площади Бельгии. 4. Это самое глубокое из всех озёр в мире, его максимальная глубина 1642 м. 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5. Байкал хранит одну пятую всех запасов пресной воды на планете. 6. В это озеро стекаются воды более 300 рек и ручьёв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только одна река б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рёт свой исток у Байкала — Ангара.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7. Байкал по праву считается единстве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ым озером в мире, воду из которого можно пить, не подвергая предварительной обработке. 8. Весной воды Байкала настолько прозрачны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можно ра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мотреть дно озера на глубине 40 метров.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9. Благодаря гиган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скому объёму воды, в байкальском р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гионе климат мягче, чем в остальной Восточной Сибири. 10. Это обстоятельство объясняет богатство р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стительного и животного мира озера. 11. Многие виды флоры и фауны</a:t>
            </a:r>
            <a:r>
              <a:rPr lang="ru-RU" sz="29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эндемики.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В Байкальских водах обитают рыба-омуль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полутораметровый осётр и нерпа — пресноводный тюлень.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13. В заповедниках можно увидеть самого маленького сибирского оленя — кабаргу и бурых медведей. 14. Среди р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стений встречается 550-летний кедр и такого же возраста лиственница. 15.Уникальность этого озера ещё и в том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большую часть года над ним царит безоблачная погода.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16. Разнообразие и великолепие ландшафтов вокруг этого огромного вод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ёма потрясает вообр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жение. 17. Чистейшая прозрачная водная гладь б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рюзового цвета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окружё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 живописными горами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покрытыми лесом. 18. Байкал — жемчужина Сибири, подлинное сокровище края. 19. Это особый мир, где и по сей день природа озера сохранила свою первозда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ость, где правит г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рмония и красота.</a:t>
            </a:r>
            <a:endParaRPr lang="ru-RU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98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D04F1-29CA-2DA1-02CC-D6B2CBEF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Взаимопроверка. 2. Предложения с однородными членами.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07BFA-2A4E-AFDB-1088-1DB30B0EF0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???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600" b="1" u="dash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dash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u="dash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800" b="1" u="w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b="1" u="w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  </a:t>
            </a:r>
            <a:r>
              <a:rPr lang="ru-RU" sz="4800" b="1" u="dash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b="1" u="dash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5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861840-C809-18F8-7A79-0EC29F2148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  </a:t>
            </a:r>
            <a:r>
              <a:rPr lang="ru-RU" sz="4800" b="1" u="dash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b="1" u="dash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  </a:t>
            </a:r>
            <a:r>
              <a:rPr lang="ru-RU" sz="4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   </a:t>
            </a:r>
            <a:r>
              <a:rPr lang="ru-RU" sz="4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  </a:t>
            </a:r>
            <a:r>
              <a:rPr lang="ru-RU" sz="4800" b="1" u="db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u="db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9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F6767E-8833-CAE3-1238-E0C88CE6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Взаимопроверка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209C88-0238-76B9-2BE0-11E66507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ПРЕДЛОЖЕНИЕ –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</a:t>
            </a:r>
            <a:r>
              <a:rPr lang="ru-RU" sz="5400" b="1" dirty="0"/>
              <a:t>, 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7F667E-F48F-D1AC-FD6F-3A4162E356C9}"/>
              </a:ext>
            </a:extLst>
          </p:cNvPr>
          <p:cNvSpPr/>
          <p:nvPr/>
        </p:nvSpPr>
        <p:spPr>
          <a:xfrm>
            <a:off x="1715911" y="2822223"/>
            <a:ext cx="2641601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1) Стекаются воды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CAB4D7-2B53-A9AE-B075-BE2E15C053EC}"/>
              </a:ext>
            </a:extLst>
          </p:cNvPr>
          <p:cNvSpPr/>
          <p:nvPr/>
        </p:nvSpPr>
        <p:spPr>
          <a:xfrm>
            <a:off x="5542844" y="2822222"/>
            <a:ext cx="2517423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2) Одна река берёт  </a:t>
            </a:r>
          </a:p>
        </p:txBody>
      </p:sp>
    </p:spTree>
    <p:extLst>
      <p:ext uri="{BB962C8B-B14F-4D97-AF65-F5344CB8AC3E}">
        <p14:creationId xmlns:p14="http://schemas.microsoft.com/office/powerpoint/2010/main" val="309136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90E3-CC5E-6094-3236-6CC544BE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групп.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4DF0F-5D1C-FD10-24F5-3024CAB1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9556"/>
            <a:ext cx="10515600" cy="5640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Составьте диалог двух друзей, один из которых побывал на Байкале, поделился своими впечатлениями, вызвав интерес у собеседника и желание посетить те же места.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Предположим, что вы работаете в туристическом агентстве. Вам необходимо создать буклет или рекламный ролик для привлечения туристов на Байкал.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Копирайтер -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специалист, который занимается написанием уникальных текстов для сайтов, печатных изданий, рекламных буклетов, слоганов, роликов, поздравительных открыток и т.д.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Сочинение – рассуждение.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5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C821-3E6F-75F9-FE35-1CCAA7D0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Инфографика. Визуализация статьи.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F230A6-3406-A6C2-C37F-E25D2AD13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1" y="1007918"/>
            <a:ext cx="10647218" cy="5484957"/>
          </a:xfrm>
        </p:spPr>
      </p:pic>
    </p:spTree>
    <p:extLst>
      <p:ext uri="{BB962C8B-B14F-4D97-AF65-F5344CB8AC3E}">
        <p14:creationId xmlns:p14="http://schemas.microsoft.com/office/powerpoint/2010/main" val="417590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BB71C-8B44-A168-49AE-9203349D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89" y="274812"/>
            <a:ext cx="10515600" cy="4476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CE4E8-8972-6F12-2B7B-F2394FBD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799"/>
            <a:ext cx="10515600" cy="5680075"/>
          </a:xfrm>
        </p:spPr>
        <p:txBody>
          <a:bodyPr>
            <a:normAutofit fontScale="92500" lnSpcReduction="20000"/>
          </a:bodyPr>
          <a:lstStyle/>
          <a:p>
            <a:pPr indent="0" algn="ctr" fontAlgn="base">
              <a:buNone/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Байкал – жемчужина Сибири</a:t>
            </a:r>
          </a:p>
          <a:p>
            <a:pPr indent="0" fontAlgn="base">
              <a:buNone/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 территории России, на границе между Иркутской областью и Республикой Бурятия, среди горных хребтов и сопок расположен прекрасный, удивительный и таинственный мир, созданный самой природой, озеро Байкал – жемчужина Сибири.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2. В окружении величественных гор на протяжении 636 км разлита водная гладь в виде синего гигантского полумесяца. 3. Площадь поверхности Байкала приблизительно равна площади Бельгии. 4. Это самое глубокое из всех озёр в мире, его максимальная глубина 1642 м.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7. Байкал по праву считается единственным озером в мире, воду из которого можно пить, не подвергая предварительной обработке. 8. Весной воды Байкала настолько прозрачны, что можно рассмотреть дно озера на глубине 40 метров.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9. Благодаря гигантскому объёму воды, в байкальском регионе климат мягче, чем в остальной Восточной Сибири. 10. Это обстоятельство объясняет богатство растительного и животного мира озера. 11. Многие виды флоры и фауны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эндемики.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В Байкальских водах обитают рыба-омуль, полутораметровый осётр и нерпа — пресноводный тюлень.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В заповедниках можно увидеть самого маленького сибирского оленя — кабаргу и бурых медведей.14. Среди растений встречается 550-летний кедр и такого же возраста лиственница. 15. Уникальность этого озера ещё и в том, что большую часть года над ним царит безоблачная погода.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5. Байкал хранит одну пятую всех запасов пресной воды на планете. 6. В это озеро стекаются воды более 300 рек и ручьёв, и только одна река берет свой исток у Байкала — Ангара.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16. Разнообразие и великолепие ландшафтов вокруг этого огромного водоёма потрясает воображение. 17. Чистейшая прозрачная водная гладь бирюзового цвета, окружённая живописными горами, покрытыми лесом. 18. Байкал — жемчужина Сибири, подлинное сокровище края. 19. Это особый мир, где и по сей день природа озера сохранила свою первозданность, где правит гармония и красота.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6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2B129-E6CC-7232-7595-CF7F1815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831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Прочитайте текст. Отметьте, что вам знакомо, что вам незнакомо, что вас удивило (+, -, !)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230D7-C901-0CB4-B7CC-1361B20C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956"/>
            <a:ext cx="10515600" cy="5634919"/>
          </a:xfrm>
        </p:spPr>
        <p:txBody>
          <a:bodyPr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Байкал – жемчужина Сибири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1.На те..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итории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России, на границе между Иркутской областью и Республикой Бурятия, среди горных хребтов и сопок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..положен прекрасный удивительный и таинственный мир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самой природой озеро Байкал – жемчужина Сибири.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2. В окружении величестве(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 на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протяжени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636 км разлита водная гладь в виде синего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гиган.ского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полумесяца. 3. Площадь поверхности Байкала приблизительно равна площади Бельгии. 4. Это самое глубокое из всех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озер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мире, его максимальная глубина 1642 м. 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5. Байкал хранит одну пятую всех запасов пресной воды на планете. 6. В это озеро стекаются воды более 300 рек и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ручьев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только одна река б..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 исток у Байкала — Ангара.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7. Байкал по праву считается единстве(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озером в мире, воду из которого можно пить, не подвергая предварительной обработке. 8. Весной воды Байкала настолько прозрачны что можно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с,сс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мотреть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дно озера на глубине 40 метров.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9. Благодаря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гиган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скому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воды, в байкальском р..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гионе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климат мягче, чем в остальной Восточной Сибири. 10. Это обстоятельство объясняет богатство р..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стительного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животного мира озера. 11. Многие виды флоры и фауны</a:t>
            </a:r>
            <a:r>
              <a:rPr lang="ru-RU" sz="6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эндемики.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В Байкальских водах обитают рыба-омуль полутораметровый осётр и нерпа — пресноводный тюлень.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13. В заповедниках можно увидеть самого маленького сибирского оленя — кабаргу и бурых медведей. 14. Среди р..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стений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встречается 550-летний кедр и такого же возраста лиственница. 15.Уникальность этого озера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том что большую часть года над ним царит безоблачная погода.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16. Разнообразие и великолепие ландшафтов вокруг этого огромного вод..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ёма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потрясает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17. Чистейшая прозрачная водная гладь б..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рюзового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цвета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окружё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н,нная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живописными горами покрытыми лесом. 18. Байкал — жемчужина Сибири, подлинное сокровище края. 19. Это особый мир, где и по сей день природа озера сохранила свою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первозда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)ость, где правит г..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рмония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красота.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45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09E51-4C14-9B06-CCAD-FDA3FA79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эндемик?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75C5B-734B-ABEE-6108-14A2842C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можем узнать значение этого слова?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словарю нужно обратиться?</a:t>
            </a:r>
          </a:p>
          <a:p>
            <a:pPr>
              <a:buFontTx/>
              <a:buChar char="-"/>
            </a:pPr>
            <a:r>
              <a:rPr lang="ru-RU" sz="2000" b="1" i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 нам помочь словарь иностранных слов? Почему?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термин произошёл от греческого слова </a:t>
            </a:r>
            <a:r>
              <a:rPr lang="ru-RU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endemos</a:t>
            </a:r>
            <a:r>
              <a:rPr lang="ru-RU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переводится как «местный». Эндемиками называют виды или семейства растений и животных, живущих в строго определённых районах и не встречающихся больше нигде на планете.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2F101-D0EC-35E7-4F87-CDE7DE06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к тексту.</a:t>
            </a: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45AB5-0030-7181-0D5F-160C9816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178"/>
            <a:ext cx="10515600" cy="50367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Какие слова вам непонятны, требуют разъяснения. Найдите в словаре это слово. К какому словарю необходимо обратиться?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Сформулируйте основную мысль текста.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тип текста (докажите своё мнение).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Определите стиль текста (докажите своё мнение).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Подберите синонимы к слову </a:t>
            </a:r>
            <a:r>
              <a:rPr lang="ru-RU" sz="3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гигантский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антоним к слову</a:t>
            </a:r>
            <a:r>
              <a:rPr lang="ru-RU" sz="3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максимальный.</a:t>
            </a:r>
            <a:endParaRPr lang="ru-R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значение слов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уникальность, первозданность</a:t>
            </a:r>
          </a:p>
        </p:txBody>
      </p:sp>
    </p:spTree>
    <p:extLst>
      <p:ext uri="{BB962C8B-B14F-4D97-AF65-F5344CB8AC3E}">
        <p14:creationId xmlns:p14="http://schemas.microsoft.com/office/powerpoint/2010/main" val="360596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A3BD8-E262-E2EA-8A30-2CEB57DE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34"/>
            <a:ext cx="10515600" cy="914399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Ответьте на вопросы(приём «тонкие, толстые вопросы»)</a:t>
            </a:r>
            <a:br>
              <a:rPr lang="ru-RU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184FB-24D1-8A46-BEB1-B2EA1B47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622"/>
            <a:ext cx="10515600" cy="548834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 нового вы узнали о Байкале?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Байкал называют жемчужиной Сибири?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Благодаря чему климат в байкальском регионе мягче?.....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«Веришь или не веришь?»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1.Байкал находится на территории центральной России.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2.Байкал самое мелкое озеро в мире.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Площадь поверхности Байкала приблизительно равна площади Бельгии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4.Воду из Байкала нельзя пить, так как она солёная.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Байкальских водах обитает полутораметровый осётр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5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9D628-B992-6897-2327-89CD9237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380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«лови ошибку».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A06D7-AEF4-5739-5C60-97499927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928"/>
            <a:ext cx="10515600" cy="5408035"/>
          </a:xfrm>
        </p:spPr>
        <p:txBody>
          <a:bodyPr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7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Байкал – жемчужина Сибири</a:t>
            </a:r>
            <a:endParaRPr lang="ru-RU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1.На те..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итории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России, на границе между Иркутской областью и Республикой Бурятия, среди горных хребтов и сопок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..положен прекрасный удивительный и таинственный мир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самой природой озеро Байкал – жемчужина Сибири.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2. В окружении величестве(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 на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протяжени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636 км разлита водная гладь в виде синего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гиган.ского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полумесяца. 3. Площадь поверхности Байкала приблизительно равна площади Великобритании. 4. Это самое глубокое из всех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озер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мире, его максимальная глубина 1642 м. 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5. Байкал хранит одну пятую всех запасов пресной воды на планете. 6. В это озеро стекаются воды более 300 рек и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ручьев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только одна река б..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 исток у Байкала — Ангара.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7. Байкал по праву считается единстве(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озером в мире, воду из которого нельзя пить, не подвергая предварительной обработке. 8. Весной воды Байкала настолько прозрачны что можно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с,сс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мотреть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дно озера на глубине 40 метров.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9. Благодаря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гиган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скому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воды, в байкальском р..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гионе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климат суровее, чем в остальной Восточной Сибири. 10. Это обстоятельство объясняет богатство р..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стительного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животного мира озера. 11. Многие виды флоры и фауны</a:t>
            </a:r>
            <a:r>
              <a:rPr lang="ru-RU" sz="6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эндемики.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В Байкальских водах обитают рыба-омуль полутораметровый осётр и нерпа — пресноводный тюлень.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13. В заповедниках можно увидеть самого маленького сибирского оленя — кабаргу и бурых медведей. 14. Среди р..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стений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встречается 550-летний кедр и такого же возраста лиственница. 15.Уникальность этого озера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том что большую часть года над ним царит безоблачная погода.</a:t>
            </a:r>
            <a:endParaRPr lang="ru-RU" sz="6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16. Разнообразие и великолепие ландшафтов вокруг этого огромного вод..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ёма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потрясает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17. Чистейшая прозрачная водная гладь б..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рюзового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цвета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окружё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н,нная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живописными горами покрытыми лесом. 18. Байкал — жемчужина Сибири, подлинное сокровище края. 19. Это особый мир, где и по сей день природа озера сохранила свою 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первозда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н,нн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)ость, где правит г..</a:t>
            </a:r>
            <a:r>
              <a:rPr lang="ru-RU" sz="6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рмония</a:t>
            </a:r>
            <a:r>
              <a:rPr lang="ru-RU" sz="6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красота.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8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0786-385A-0E05-7795-3133D1D6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58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«лови ошибку».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F4ED9-F2D3-DF05-C1BD-9A731F51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1822"/>
            <a:ext cx="10515600" cy="5601052"/>
          </a:xfrm>
        </p:spPr>
        <p:txBody>
          <a:bodyPr>
            <a:normAutofit fontScale="32500" lnSpcReduction="20000"/>
          </a:bodyPr>
          <a:lstStyle/>
          <a:p>
            <a:pPr indent="449580" fontAlgn="base"/>
            <a:endParaRPr lang="ru-RU" sz="4900" b="1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 территории России, на границе между Иркутской областью и Республикой Бурятия, среди горных хребтов и сопок расположен прекрасный, удивительный и таинственный мир, созданный самой природой, озеро Байкал – жемчужина Сибири.</a:t>
            </a: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окружении величественных гор на протяжении 636 км разлита водная гладь в виде синего гигантского полумесяца. 3. Площадь поверхности Байкала приблизительно равна площади </a:t>
            </a:r>
            <a:r>
              <a:rPr lang="ru-RU" sz="49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Великобритании</a:t>
            </a:r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4. Это самое глубокое из всех озёр в мире, его максимальная глубина 1642 м. </a:t>
            </a: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Байкал хранит одну пятую всех запасов пресной воды на планете. 6. В это озеро стекаются воды более 300 рек и ручьёв, и только одна река берет свой исток у Байкала — Ангара.</a:t>
            </a: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Байкал по праву считается единственным озером в мире, воду из которого </a:t>
            </a:r>
            <a:r>
              <a:rPr lang="ru-RU" sz="49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пить, не подвергая предварительной обработке. 8. Весной воды Байкала настолько прозрачны, что можно рассмотреть дно озера на глубине 40 метров.</a:t>
            </a: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Благодаря гигантскому объёму воды, в байкальском регионе климат </a:t>
            </a:r>
            <a:r>
              <a:rPr lang="ru-RU" sz="49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суровее</a:t>
            </a:r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в остальной Восточной Сибири. 10. Это обстоятельство объясняет богатство растительного и животного мира озера. 11. Многие виды флоры и фауны</a:t>
            </a:r>
            <a:r>
              <a:rPr lang="ru-RU" sz="49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эндемики.</a:t>
            </a:r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В Байкальских водах обитают рыба-омуль, полутораметровый осётр и нерпа — пресноводный тюлень.</a:t>
            </a: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13. В заповедниках можно увидеть самого маленького сибирского оленя — кабаргу и бурых медведей.14. Среди растений встречается 550-летний кедр и такого же возраста лиственница. 15. Уникальность этого озера ещё и в том, что большую часть года над ним царит безоблачная погода.</a:t>
            </a: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Разнообразие и великолепие ландшафтов вокруг этого огромного </a:t>
            </a:r>
            <a:r>
              <a:rPr lang="ru-RU" sz="49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водоема</a:t>
            </a:r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потрясает воображение. 17. Чистейшая прозрачная водная гладь бирюзового цвета, </a:t>
            </a:r>
            <a:r>
              <a:rPr lang="ru-RU" sz="49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окруженная</a:t>
            </a:r>
            <a:r>
              <a:rPr lang="ru-RU" sz="49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живописными горами, покрытыми лесом. 18. Байкал — жемчужина Сибири, подлинное сокровище края. 19. Это особый мир, где и по сей день природа озера сохранила свою первозданность, где правит гармония и красота.</a:t>
            </a: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7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928A6-3345-6887-B648-0B6B1ACD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8964"/>
          </a:xfrm>
        </p:spPr>
        <p:txBody>
          <a:bodyPr>
            <a:normAutofit fontScale="90000"/>
          </a:bodyPr>
          <a:lstStyle/>
          <a:p>
            <a:r>
              <a:rPr lang="ru-RU" dirty="0"/>
              <a:t>Байкал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1D364C-13EC-F2CB-173B-6EFDF1A47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823913"/>
            <a:ext cx="5897217" cy="535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47C43E-5075-0DA7-6EC0-B81A4C0DC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7" y="823913"/>
            <a:ext cx="4909930" cy="535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73BC2E51-E64D-67E8-07A5-F808C80CC1AE}"/>
              </a:ext>
            </a:extLst>
          </p:cNvPr>
          <p:cNvSpPr/>
          <p:nvPr/>
        </p:nvSpPr>
        <p:spPr>
          <a:xfrm>
            <a:off x="5527964" y="53928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F95FC869-1F97-55ED-B06F-C4DB6216FB6B}"/>
              </a:ext>
            </a:extLst>
          </p:cNvPr>
          <p:cNvSpPr/>
          <p:nvPr/>
        </p:nvSpPr>
        <p:spPr>
          <a:xfrm>
            <a:off x="11035899" y="54136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7601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2527</Words>
  <Application>Microsoft Office PowerPoint</Application>
  <PresentationFormat>Широкоэкранный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YS Text</vt:lpstr>
      <vt:lpstr>Тема Office</vt:lpstr>
      <vt:lpstr>Развитие функциональной грамотности на уроках русского языка</vt:lpstr>
      <vt:lpstr>Работа с текстом.</vt:lpstr>
      <vt:lpstr>Прочитайте текст. Отметьте, что вам знакомо, что вам незнакомо, что вас удивило (+, -, !) </vt:lpstr>
      <vt:lpstr>Что такое эндемик?</vt:lpstr>
      <vt:lpstr>Задания к тексту. </vt:lpstr>
      <vt:lpstr>Ответьте на вопросы(приём «тонкие, толстые вопросы») </vt:lpstr>
      <vt:lpstr>Приём «лови ошибку».</vt:lpstr>
      <vt:lpstr>Приём «лови ошибку».</vt:lpstr>
      <vt:lpstr>Байкал</vt:lpstr>
      <vt:lpstr>Презентация PowerPoint</vt:lpstr>
      <vt:lpstr>Презентация PowerPoint</vt:lpstr>
      <vt:lpstr>Опишите фотографию(и)</vt:lpstr>
      <vt:lpstr>Описывая, фотографию следует придерживаться следующего плана:</vt:lpstr>
      <vt:lpstr>Грамматические задания</vt:lpstr>
      <vt:lpstr>Взаимопроверка</vt:lpstr>
      <vt:lpstr>Взаимопроверка. 2. Предложения с однородными членами. </vt:lpstr>
      <vt:lpstr>Взаимопроверка</vt:lpstr>
      <vt:lpstr>Задание для групп.</vt:lpstr>
      <vt:lpstr>Инфографика. Визуализация статьи.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на уроках русского языка</dc:title>
  <dc:creator>Людмила Ремизова</dc:creator>
  <cp:lastModifiedBy>Людмила Ремизова</cp:lastModifiedBy>
  <cp:revision>45</cp:revision>
  <dcterms:created xsi:type="dcterms:W3CDTF">2023-03-18T19:49:11Z</dcterms:created>
  <dcterms:modified xsi:type="dcterms:W3CDTF">2023-03-23T18:14:02Z</dcterms:modified>
</cp:coreProperties>
</file>