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05A32-3A56-482B-8E5D-F64E929DE7B5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2DC86-E0AA-484A-81C9-2FC53971B3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2DC86-E0AA-484A-81C9-2FC53971B34A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D1FB265-9CBB-4667-97BC-D26E70415B31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66549A-3BF9-455D-BA04-2DE164BB47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B265-9CBB-4667-97BC-D26E70415B31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549A-3BF9-455D-BA04-2DE164BB47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B265-9CBB-4667-97BC-D26E70415B31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549A-3BF9-455D-BA04-2DE164BB47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B265-9CBB-4667-97BC-D26E70415B31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549A-3BF9-455D-BA04-2DE164BB47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B265-9CBB-4667-97BC-D26E70415B31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549A-3BF9-455D-BA04-2DE164BB47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B265-9CBB-4667-97BC-D26E70415B31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549A-3BF9-455D-BA04-2DE164BB47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1FB265-9CBB-4667-97BC-D26E70415B31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66549A-3BF9-455D-BA04-2DE164BB47D9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D1FB265-9CBB-4667-97BC-D26E70415B31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66549A-3BF9-455D-BA04-2DE164BB47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B265-9CBB-4667-97BC-D26E70415B31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549A-3BF9-455D-BA04-2DE164BB47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B265-9CBB-4667-97BC-D26E70415B31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549A-3BF9-455D-BA04-2DE164BB47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B265-9CBB-4667-97BC-D26E70415B31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549A-3BF9-455D-BA04-2DE164BB47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D1FB265-9CBB-4667-97BC-D26E70415B31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66549A-3BF9-455D-BA04-2DE164BB47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Либеральные реформы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1860-1870-е </a:t>
            </a:r>
            <a:r>
              <a:rPr lang="ru-RU" dirty="0" err="1" smtClean="0">
                <a:latin typeface="Arial Black" pitchFamily="34" charset="0"/>
              </a:rPr>
              <a:t>гг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XIX </a:t>
            </a:r>
            <a:r>
              <a:rPr lang="ru-RU" dirty="0" smtClean="0">
                <a:latin typeface="Arial Black" pitchFamily="34" charset="0"/>
              </a:rPr>
              <a:t>века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Судебная реформа 1864 г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Принципы буржуазного права</a:t>
            </a:r>
          </a:p>
          <a:p>
            <a:r>
              <a:rPr lang="ru-RU" b="1" dirty="0" smtClean="0"/>
              <a:t>Равенство сословий перед законом</a:t>
            </a:r>
          </a:p>
          <a:p>
            <a:r>
              <a:rPr lang="ru-RU" b="1" dirty="0" smtClean="0"/>
              <a:t>Гласность суда</a:t>
            </a:r>
          </a:p>
          <a:p>
            <a:r>
              <a:rPr lang="ru-RU" b="1" dirty="0" smtClean="0"/>
              <a:t>Независимость судей</a:t>
            </a:r>
          </a:p>
          <a:p>
            <a:r>
              <a:rPr lang="ru-RU" b="1" dirty="0" smtClean="0"/>
              <a:t>Состязательность обвинения и защиты</a:t>
            </a:r>
          </a:p>
          <a:p>
            <a:r>
              <a:rPr lang="ru-RU" b="1" dirty="0" smtClean="0"/>
              <a:t>Выборность некоторых судебных органов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180321"/>
            <a:ext cx="40386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Суд присяжных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Рассмотрение уголовных дел происходило с участием 12 присяжных заседателей. Присяжным мог быть подданный России в возрасте от 25 до 70 лет с безупречной личной характеристикой. Устанавливался имущественный ценз не менее 2 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350385"/>
            <a:ext cx="4038600" cy="232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Новая судебная система сохраняла некоторые </a:t>
            </a:r>
            <a:r>
              <a:rPr lang="ru-RU" b="1" dirty="0" smtClean="0"/>
              <a:t>пережитки прошлого</a:t>
            </a:r>
            <a:r>
              <a:rPr lang="ru-RU" dirty="0" smtClean="0"/>
              <a:t>:</a:t>
            </a:r>
          </a:p>
          <a:p>
            <a:r>
              <a:rPr lang="ru-RU" dirty="0" smtClean="0"/>
              <a:t>Особые волостные суды для крестьян</a:t>
            </a:r>
          </a:p>
          <a:p>
            <a:r>
              <a:rPr lang="ru-RU" dirty="0" smtClean="0"/>
              <a:t>Суды для духовенства</a:t>
            </a:r>
          </a:p>
          <a:p>
            <a:r>
              <a:rPr lang="ru-RU" dirty="0" smtClean="0"/>
              <a:t>Суды для военных</a:t>
            </a:r>
          </a:p>
          <a:p>
            <a:r>
              <a:rPr lang="ru-RU" dirty="0" smtClean="0"/>
              <a:t>Суды для высших чиновников</a:t>
            </a:r>
          </a:p>
          <a:p>
            <a:pPr>
              <a:buNone/>
            </a:pPr>
            <a:r>
              <a:rPr lang="ru-RU" b="1" u="sng" dirty="0" smtClean="0"/>
              <a:t>Самая передовая судебная система в мире</a:t>
            </a:r>
            <a:endParaRPr lang="ru-RU" b="1" u="sng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98275"/>
            <a:ext cx="4038600" cy="322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066800"/>
          </a:xfrm>
        </p:spPr>
        <p:txBody>
          <a:bodyPr/>
          <a:lstStyle/>
          <a:p>
            <a:r>
              <a:rPr lang="ru-RU" dirty="0" smtClean="0"/>
              <a:t>Военные реформы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Arial Black" pitchFamily="34" charset="0"/>
              </a:rPr>
              <a:t>Реформированы военно-учебные заведения, созданы военные гимназии и военные училища.</a:t>
            </a:r>
          </a:p>
          <a:p>
            <a:r>
              <a:rPr lang="ru-RU" dirty="0" smtClean="0">
                <a:latin typeface="Arial Black" pitchFamily="34" charset="0"/>
              </a:rPr>
              <a:t>Юнкерские училища – в них принимали представителей всех сословий</a:t>
            </a:r>
          </a:p>
          <a:p>
            <a:r>
              <a:rPr lang="ru-RU" dirty="0" smtClean="0">
                <a:latin typeface="Arial Black" pitchFamily="34" charset="0"/>
              </a:rPr>
              <a:t>Введена всесословная воинская повинность вместо рекрутских наборов.</a:t>
            </a:r>
          </a:p>
          <a:p>
            <a:r>
              <a:rPr lang="ru-RU" dirty="0" smtClean="0">
                <a:latin typeface="Arial Black" pitchFamily="34" charset="0"/>
              </a:rPr>
              <a:t>Призыву подлежали лица всех сословий с 20 лет.</a:t>
            </a:r>
          </a:p>
          <a:p>
            <a:r>
              <a:rPr lang="ru-RU" dirty="0" smtClean="0">
                <a:latin typeface="Arial Black" pitchFamily="34" charset="0"/>
              </a:rPr>
              <a:t>Срок службы в сухопутных войсках – 15 лет (6 лет действительной службы, 9 лет в запасе).</a:t>
            </a:r>
          </a:p>
          <a:p>
            <a:r>
              <a:rPr lang="ru-RU" dirty="0" smtClean="0">
                <a:latin typeface="Arial Black" pitchFamily="34" charset="0"/>
              </a:rPr>
              <a:t>Во флоте 10 лет: 7 лет действительной, 3 -  в запасе.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7750" y="2607469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Военные реформы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В армии отменены телесные наказания</a:t>
            </a:r>
          </a:p>
          <a:p>
            <a:r>
              <a:rPr lang="ru-RU" b="1" dirty="0" smtClean="0"/>
              <a:t>Улучшено питание</a:t>
            </a:r>
          </a:p>
          <a:p>
            <a:r>
              <a:rPr lang="ru-RU" b="1" dirty="0" smtClean="0"/>
              <a:t>Переоборудованы казармы</a:t>
            </a:r>
          </a:p>
          <a:p>
            <a:r>
              <a:rPr lang="ru-RU" b="1" dirty="0" smtClean="0"/>
              <a:t>Расширилась сеть солдатских школ</a:t>
            </a:r>
          </a:p>
          <a:p>
            <a:r>
              <a:rPr lang="ru-RU" b="1" dirty="0" smtClean="0"/>
              <a:t>Происходило перевооружение армии и флота, менялась система боевой подготовки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4620757" cy="297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Военные реформы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Россия получила массовую армию современного типа</a:t>
            </a:r>
          </a:p>
          <a:p>
            <a:r>
              <a:rPr lang="ru-RU" b="1" dirty="0" smtClean="0"/>
              <a:t>Из армии изгнаны муштра и палочная дисциплина с жестокими телесными наказаниями</a:t>
            </a:r>
          </a:p>
          <a:p>
            <a:r>
              <a:rPr lang="ru-RU" b="1" dirty="0" smtClean="0"/>
              <a:t>Солдат учили не только военному делу, но и грамоте – существенно вырос авторитет воинской службы</a:t>
            </a:r>
            <a:endParaRPr lang="ru-RU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76642"/>
            <a:ext cx="4038600" cy="287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Реформы в области просвещения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Создание начальных школ различных типов – государственные, земские, церковно-приходские, воскресные (обучение – 3 года)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1257" y="2249488"/>
            <a:ext cx="245048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Реформы в области просвещения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b="1" dirty="0" smtClean="0"/>
              <a:t>Средняя ступень – гимназии: классические и </a:t>
            </a:r>
            <a:r>
              <a:rPr lang="ru-RU" sz="2800" b="1" dirty="0" smtClean="0"/>
              <a:t>реальные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Новый устав для университетов - автономия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86058"/>
            <a:ext cx="4420782" cy="317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Реформы в области просвещения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Открыты высшие женские курсы в Москве, Петербурге, Казани, Киеве.</a:t>
            </a:r>
          </a:p>
          <a:p>
            <a:r>
              <a:rPr lang="ru-RU" sz="2400" b="1" dirty="0" smtClean="0"/>
              <a:t>Девушек стали допускать в университеты в качестве </a:t>
            </a:r>
            <a:r>
              <a:rPr lang="ru-RU" sz="2300" b="1" dirty="0" smtClean="0"/>
              <a:t>вольнослушательниц</a:t>
            </a:r>
            <a:endParaRPr lang="ru-RU" sz="2300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5387" y="2436019"/>
            <a:ext cx="25622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29642" cy="43577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период правления Александра </a:t>
            </a:r>
            <a:r>
              <a:rPr lang="en-US" dirty="0" smtClean="0"/>
              <a:t>II</a:t>
            </a:r>
            <a:r>
              <a:rPr lang="ru-RU" dirty="0" smtClean="0"/>
              <a:t> </a:t>
            </a:r>
            <a:r>
              <a:rPr lang="ru-RU" dirty="0" smtClean="0"/>
              <a:t>в России были проведены либеральные реформы, затронувшие все стороны общественной жизни. Однако завершить экономические и политические преобразования императору не удалось.</a:t>
            </a:r>
            <a:br>
              <a:rPr lang="ru-RU" dirty="0" smtClean="0"/>
            </a:br>
            <a:r>
              <a:rPr lang="ru-RU" dirty="0" smtClean="0"/>
              <a:t>1 марта 1881 года император Александр </a:t>
            </a:r>
            <a:r>
              <a:rPr lang="en-US" dirty="0" smtClean="0"/>
              <a:t>II</a:t>
            </a:r>
            <a:r>
              <a:rPr lang="ru-RU" dirty="0" smtClean="0"/>
              <a:t> был убит террористами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Земская реформа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 Black" pitchFamily="34" charset="0"/>
              </a:rPr>
              <a:t>1 января 1864 г император Александр </a:t>
            </a:r>
            <a:r>
              <a:rPr lang="en-US" sz="2400" dirty="0" smtClean="0">
                <a:latin typeface="Arial Black" pitchFamily="34" charset="0"/>
              </a:rPr>
              <a:t>II </a:t>
            </a:r>
            <a:r>
              <a:rPr lang="ru-RU" sz="2400" dirty="0" smtClean="0">
                <a:latin typeface="Arial Black" pitchFamily="34" charset="0"/>
              </a:rPr>
              <a:t>подписал указ  о создании губернских и уездных земских учреждений.</a:t>
            </a:r>
          </a:p>
          <a:p>
            <a:r>
              <a:rPr lang="ru-RU" sz="2400" dirty="0" smtClean="0">
                <a:latin typeface="Arial Black" pitchFamily="34" charset="0"/>
              </a:rPr>
              <a:t>Земства – выборные органы местного самоуправления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2014538"/>
            <a:ext cx="47625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Земская реформа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Не получили органов местного самоуправления:</a:t>
            </a:r>
          </a:p>
          <a:p>
            <a:r>
              <a:rPr lang="ru-RU" dirty="0" smtClean="0"/>
              <a:t>Архангельская, Астраханская, Оренбургская губернии</a:t>
            </a:r>
          </a:p>
          <a:p>
            <a:r>
              <a:rPr lang="ru-RU" dirty="0" smtClean="0"/>
              <a:t>Сибирь</a:t>
            </a:r>
          </a:p>
          <a:p>
            <a:r>
              <a:rPr lang="ru-RU" dirty="0" smtClean="0"/>
              <a:t>Средняя Азия</a:t>
            </a:r>
          </a:p>
          <a:p>
            <a:r>
              <a:rPr lang="ru-RU" dirty="0" smtClean="0"/>
              <a:t>Польша, Литва</a:t>
            </a:r>
          </a:p>
          <a:p>
            <a:r>
              <a:rPr lang="ru-RU" dirty="0" smtClean="0"/>
              <a:t>Белоруссия</a:t>
            </a:r>
          </a:p>
          <a:p>
            <a:r>
              <a:rPr lang="ru-RU" dirty="0" smtClean="0"/>
              <a:t>Правобережная Украина</a:t>
            </a:r>
          </a:p>
          <a:p>
            <a:r>
              <a:rPr lang="ru-RU" dirty="0" smtClean="0"/>
              <a:t>Кавказ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Земская реформа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/>
              <a:t>Недостатки:</a:t>
            </a:r>
          </a:p>
          <a:p>
            <a:r>
              <a:rPr lang="ru-RU" sz="3600" dirty="0" smtClean="0"/>
              <a:t>Выборы строились по сословному признаку</a:t>
            </a:r>
          </a:p>
          <a:p>
            <a:r>
              <a:rPr lang="ru-RU" sz="3600" dirty="0" smtClean="0"/>
              <a:t>Преимущества – у дворян</a:t>
            </a:r>
          </a:p>
          <a:p>
            <a:r>
              <a:rPr lang="ru-RU" sz="3600" dirty="0" smtClean="0"/>
              <a:t>Круг вопросов, решаемых земствами - ограничен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Земская реформа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Создание земств – успех сторонников конституционного правления</a:t>
            </a:r>
          </a:p>
          <a:p>
            <a:pPr>
              <a:buNone/>
            </a:pPr>
            <a:r>
              <a:rPr lang="ru-RU" dirty="0" smtClean="0"/>
              <a:t>Сплотилась энергичная, демократически настроенная интеллигенция</a:t>
            </a:r>
          </a:p>
          <a:p>
            <a:pPr>
              <a:buNone/>
            </a:pPr>
            <a:r>
              <a:rPr lang="ru-RU" dirty="0" smtClean="0"/>
              <a:t>Земства подняли уровень образования и народного здравоохранения, улучшили дороги, расширили агрономическую помощь крестьянам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Г. Г. Мясоедов Земство обедает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85918"/>
            <a:ext cx="6643734" cy="37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Городская реформа 1870 г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Созданы городские думы и городские управы – всесословные выборные городские учреждения</a:t>
            </a:r>
          </a:p>
          <a:p>
            <a:r>
              <a:rPr lang="ru-RU" b="1" dirty="0" smtClean="0"/>
              <a:t>Городское самоуправление решало хозяйственные вопросы: благоустройство города, развитие местной торговли, промышленности, здравоохранения и народного образования, содержанием полиции, тюрем.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Городская реформа способствовала приобщению широких слоев населения к решению вопросов управления</a:t>
            </a:r>
          </a:p>
          <a:p>
            <a:r>
              <a:rPr lang="ru-RU" b="1" dirty="0" smtClean="0"/>
              <a:t>Предпосылка для формирования в России гражданского общества и правового государства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Апекс">
      <a:dk1>
        <a:sysClr val="windowText" lastClr="000000"/>
      </a:dk1>
      <a:lt1>
        <a:sysClr val="window" lastClr="FFFE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267</TotalTime>
  <Words>492</Words>
  <Application>Microsoft Office PowerPoint</Application>
  <PresentationFormat>Экран (4:3)</PresentationFormat>
  <Paragraphs>72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Либеральные реформы </vt:lpstr>
      <vt:lpstr>Земская реформа</vt:lpstr>
      <vt:lpstr>Слайд 3</vt:lpstr>
      <vt:lpstr>Слайд 4</vt:lpstr>
      <vt:lpstr>Земская реформа</vt:lpstr>
      <vt:lpstr>Земская реформа</vt:lpstr>
      <vt:lpstr>Земская реформа</vt:lpstr>
      <vt:lpstr>Г. Г. Мясоедов Земство обедает</vt:lpstr>
      <vt:lpstr>Городская реформа 1870 г</vt:lpstr>
      <vt:lpstr>Судебная реформа 1864 г</vt:lpstr>
      <vt:lpstr>Суд присяжных</vt:lpstr>
      <vt:lpstr>Слайд 12</vt:lpstr>
      <vt:lpstr>Военные реформы</vt:lpstr>
      <vt:lpstr>Военные реформы</vt:lpstr>
      <vt:lpstr>Военные реформы</vt:lpstr>
      <vt:lpstr>Реформы в области просвещения</vt:lpstr>
      <vt:lpstr>Реформы в области просвещения</vt:lpstr>
      <vt:lpstr>Реформы в области просвещения</vt:lpstr>
      <vt:lpstr>В период правления Александра II в России были проведены либеральные реформы, затронувшие все стороны общественной жизни. Однако завершить экономические и политические преобразования императору не удалось. 1 марта 1881 года император Александр II был убит террористами 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Cеверная война</dc:title>
  <dc:creator>User</dc:creator>
  <cp:lastModifiedBy>User</cp:lastModifiedBy>
  <cp:revision>20</cp:revision>
  <dcterms:created xsi:type="dcterms:W3CDTF">2012-02-11T08:39:57Z</dcterms:created>
  <dcterms:modified xsi:type="dcterms:W3CDTF">2012-02-11T13:07:16Z</dcterms:modified>
</cp:coreProperties>
</file>