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2" r:id="rId4"/>
    <p:sldId id="293" r:id="rId5"/>
    <p:sldId id="256" r:id="rId6"/>
    <p:sldId id="257" r:id="rId7"/>
    <p:sldId id="258" r:id="rId8"/>
    <p:sldId id="259" r:id="rId9"/>
    <p:sldId id="261" r:id="rId10"/>
    <p:sldId id="294" r:id="rId11"/>
    <p:sldId id="295" r:id="rId12"/>
    <p:sldId id="262" r:id="rId13"/>
    <p:sldId id="263" r:id="rId14"/>
    <p:sldId id="270" r:id="rId15"/>
    <p:sldId id="273" r:id="rId16"/>
    <p:sldId id="283" r:id="rId17"/>
    <p:sldId id="274" r:id="rId18"/>
    <p:sldId id="284" r:id="rId19"/>
    <p:sldId id="285" r:id="rId20"/>
    <p:sldId id="291" r:id="rId21"/>
    <p:sldId id="292" r:id="rId22"/>
    <p:sldId id="290" r:id="rId23"/>
    <p:sldId id="287" r:id="rId24"/>
    <p:sldId id="289" r:id="rId25"/>
    <p:sldId id="288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ECA8CA"/>
    <a:srgbClr val="4EBE89"/>
    <a:srgbClr val="705500"/>
    <a:srgbClr val="377948"/>
    <a:srgbClr val="A0E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52E97-0830-4127-AE12-C90D988F3B7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88AED-F2D0-40ED-9563-3650C10C663F}">
      <dgm:prSet phldrT="[Текст]" custT="1"/>
      <dgm:spPr>
        <a:solidFill>
          <a:srgbClr val="FF5B5B"/>
        </a:solidFill>
      </dgm:spPr>
      <dgm:t>
        <a:bodyPr/>
        <a:lstStyle/>
        <a:p>
          <a:r>
            <a:rPr lang="ru-RU" sz="2000" dirty="0" smtClean="0"/>
            <a:t>УЗНАВАНИЕ</a:t>
          </a:r>
          <a:endParaRPr lang="ru-RU" sz="2000" dirty="0"/>
        </a:p>
      </dgm:t>
    </dgm:pt>
    <dgm:pt modelId="{84C0AA30-063D-4A3E-A607-A75F70E510C5}" type="parTrans" cxnId="{1A8B4CE9-F55D-4110-8D45-98D6EBB25238}">
      <dgm:prSet/>
      <dgm:spPr/>
      <dgm:t>
        <a:bodyPr/>
        <a:lstStyle/>
        <a:p>
          <a:endParaRPr lang="ru-RU"/>
        </a:p>
      </dgm:t>
    </dgm:pt>
    <dgm:pt modelId="{AB88312F-7806-4A3C-BC41-1723B258DE3A}" type="sibTrans" cxnId="{1A8B4CE9-F55D-4110-8D45-98D6EBB25238}">
      <dgm:prSet/>
      <dgm:spPr/>
      <dgm:t>
        <a:bodyPr/>
        <a:lstStyle/>
        <a:p>
          <a:endParaRPr lang="ru-RU"/>
        </a:p>
      </dgm:t>
    </dgm:pt>
    <dgm:pt modelId="{8AED201F-87B8-4012-B57B-9781015CB0DE}">
      <dgm:prSet phldrT="[Текст]"/>
      <dgm:spPr/>
      <dgm:t>
        <a:bodyPr/>
        <a:lstStyle/>
        <a:p>
          <a:r>
            <a:rPr lang="ru-RU" dirty="0" smtClean="0"/>
            <a:t>актуализация </a:t>
          </a:r>
          <a:r>
            <a:rPr lang="ru-RU" dirty="0" smtClean="0">
              <a:solidFill>
                <a:srgbClr val="C00000"/>
              </a:solidFill>
            </a:rPr>
            <a:t>закрепленного</a:t>
          </a:r>
          <a:r>
            <a:rPr lang="ru-RU" dirty="0" smtClean="0"/>
            <a:t> ранее материала при его повторном предъявлении</a:t>
          </a:r>
          <a:endParaRPr lang="ru-RU" dirty="0"/>
        </a:p>
      </dgm:t>
    </dgm:pt>
    <dgm:pt modelId="{1265F315-A964-4998-A7DE-72B900255F91}" type="parTrans" cxnId="{52061B79-B846-4D47-8A3A-835FA824417F}">
      <dgm:prSet/>
      <dgm:spPr/>
      <dgm:t>
        <a:bodyPr/>
        <a:lstStyle/>
        <a:p>
          <a:endParaRPr lang="ru-RU"/>
        </a:p>
      </dgm:t>
    </dgm:pt>
    <dgm:pt modelId="{0DF0D7A5-2E99-45E3-A2EB-C875E7261F68}" type="sibTrans" cxnId="{52061B79-B846-4D47-8A3A-835FA824417F}">
      <dgm:prSet/>
      <dgm:spPr/>
      <dgm:t>
        <a:bodyPr/>
        <a:lstStyle/>
        <a:p>
          <a:endParaRPr lang="ru-RU"/>
        </a:p>
      </dgm:t>
    </dgm:pt>
    <dgm:pt modelId="{C3A339A4-19C5-4A52-82D8-B2663698AE35}" type="pres">
      <dgm:prSet presAssocID="{EC752E97-0830-4127-AE12-C90D988F3B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9C57E-9057-42D5-82EA-C6FEBDCEB38A}" type="pres">
      <dgm:prSet presAssocID="{8AED201F-87B8-4012-B57B-9781015CB0DE}" presName="boxAndChildren" presStyleCnt="0"/>
      <dgm:spPr/>
    </dgm:pt>
    <dgm:pt modelId="{53025CB9-1A2F-4CD4-9D45-E969939B6E88}" type="pres">
      <dgm:prSet presAssocID="{8AED201F-87B8-4012-B57B-9781015CB0DE}" presName="parentTextBox" presStyleLbl="node1" presStyleIdx="0" presStyleCnt="2"/>
      <dgm:spPr/>
      <dgm:t>
        <a:bodyPr/>
        <a:lstStyle/>
        <a:p>
          <a:endParaRPr lang="ru-RU"/>
        </a:p>
      </dgm:t>
    </dgm:pt>
    <dgm:pt modelId="{209ACA47-1236-4363-B0B1-47AB4387C3FA}" type="pres">
      <dgm:prSet presAssocID="{AB88312F-7806-4A3C-BC41-1723B258DE3A}" presName="sp" presStyleCnt="0"/>
      <dgm:spPr/>
    </dgm:pt>
    <dgm:pt modelId="{96349A7B-E95E-460A-8574-E6651F97F3D7}" type="pres">
      <dgm:prSet presAssocID="{D9588AED-F2D0-40ED-9563-3650C10C663F}" presName="arrowAndChildren" presStyleCnt="0"/>
      <dgm:spPr/>
    </dgm:pt>
    <dgm:pt modelId="{5DF30B7A-F45C-49F5-A720-ED3D7F1385E3}" type="pres">
      <dgm:prSet presAssocID="{D9588AED-F2D0-40ED-9563-3650C10C663F}" presName="parentTextArrow" presStyleLbl="node1" presStyleIdx="1" presStyleCnt="2" custLinFactX="22333" custLinFactNeighborX="100000" custLinFactNeighborY="-3351"/>
      <dgm:spPr/>
      <dgm:t>
        <a:bodyPr/>
        <a:lstStyle/>
        <a:p>
          <a:endParaRPr lang="ru-RU"/>
        </a:p>
      </dgm:t>
    </dgm:pt>
  </dgm:ptLst>
  <dgm:cxnLst>
    <dgm:cxn modelId="{4ED9CD2C-A43B-440D-A40D-651B7D31E5F3}" type="presOf" srcId="{D9588AED-F2D0-40ED-9563-3650C10C663F}" destId="{5DF30B7A-F45C-49F5-A720-ED3D7F1385E3}" srcOrd="0" destOrd="0" presId="urn:microsoft.com/office/officeart/2005/8/layout/process4"/>
    <dgm:cxn modelId="{19B92623-BA09-4167-94C3-55A65783D01D}" type="presOf" srcId="{8AED201F-87B8-4012-B57B-9781015CB0DE}" destId="{53025CB9-1A2F-4CD4-9D45-E969939B6E88}" srcOrd="0" destOrd="0" presId="urn:microsoft.com/office/officeart/2005/8/layout/process4"/>
    <dgm:cxn modelId="{52061B79-B846-4D47-8A3A-835FA824417F}" srcId="{EC752E97-0830-4127-AE12-C90D988F3B72}" destId="{8AED201F-87B8-4012-B57B-9781015CB0DE}" srcOrd="1" destOrd="0" parTransId="{1265F315-A964-4998-A7DE-72B900255F91}" sibTransId="{0DF0D7A5-2E99-45E3-A2EB-C875E7261F68}"/>
    <dgm:cxn modelId="{FD1E0D67-2C09-420D-9AC0-5AF3271911FC}" type="presOf" srcId="{EC752E97-0830-4127-AE12-C90D988F3B72}" destId="{C3A339A4-19C5-4A52-82D8-B2663698AE35}" srcOrd="0" destOrd="0" presId="urn:microsoft.com/office/officeart/2005/8/layout/process4"/>
    <dgm:cxn modelId="{1A8B4CE9-F55D-4110-8D45-98D6EBB25238}" srcId="{EC752E97-0830-4127-AE12-C90D988F3B72}" destId="{D9588AED-F2D0-40ED-9563-3650C10C663F}" srcOrd="0" destOrd="0" parTransId="{84C0AA30-063D-4A3E-A607-A75F70E510C5}" sibTransId="{AB88312F-7806-4A3C-BC41-1723B258DE3A}"/>
    <dgm:cxn modelId="{65B7DA4C-BFA7-4C8F-8102-2BF3EC35BA92}" type="presParOf" srcId="{C3A339A4-19C5-4A52-82D8-B2663698AE35}" destId="{49E9C57E-9057-42D5-82EA-C6FEBDCEB38A}" srcOrd="0" destOrd="0" presId="urn:microsoft.com/office/officeart/2005/8/layout/process4"/>
    <dgm:cxn modelId="{3A185030-BB45-4006-8226-3057FC409C76}" type="presParOf" srcId="{49E9C57E-9057-42D5-82EA-C6FEBDCEB38A}" destId="{53025CB9-1A2F-4CD4-9D45-E969939B6E88}" srcOrd="0" destOrd="0" presId="urn:microsoft.com/office/officeart/2005/8/layout/process4"/>
    <dgm:cxn modelId="{0E91BCA3-5CFC-41D9-AE28-DEA6ABFD66C7}" type="presParOf" srcId="{C3A339A4-19C5-4A52-82D8-B2663698AE35}" destId="{209ACA47-1236-4363-B0B1-47AB4387C3FA}" srcOrd="1" destOrd="0" presId="urn:microsoft.com/office/officeart/2005/8/layout/process4"/>
    <dgm:cxn modelId="{E9F0339A-65B8-491D-AFB0-C472FBDE244D}" type="presParOf" srcId="{C3A339A4-19C5-4A52-82D8-B2663698AE35}" destId="{96349A7B-E95E-460A-8574-E6651F97F3D7}" srcOrd="2" destOrd="0" presId="urn:microsoft.com/office/officeart/2005/8/layout/process4"/>
    <dgm:cxn modelId="{E73E7C71-EC0D-47A2-9EAE-54B6B5380405}" type="presParOf" srcId="{96349A7B-E95E-460A-8574-E6651F97F3D7}" destId="{5DF30B7A-F45C-49F5-A720-ED3D7F1385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52E97-0830-4127-AE12-C90D988F3B7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88AED-F2D0-40ED-9563-3650C10C663F}">
      <dgm:prSet phldrT="[Текст]" custT="1"/>
      <dgm:spPr>
        <a:solidFill>
          <a:srgbClr val="FF5B5B"/>
        </a:solidFill>
      </dgm:spPr>
      <dgm:t>
        <a:bodyPr/>
        <a:lstStyle/>
        <a:p>
          <a:r>
            <a:rPr lang="ru-RU" sz="2000" dirty="0" smtClean="0"/>
            <a:t>ПРИПОМИНАНИЕ</a:t>
          </a:r>
          <a:endParaRPr lang="ru-RU" sz="2000" dirty="0"/>
        </a:p>
      </dgm:t>
    </dgm:pt>
    <dgm:pt modelId="{84C0AA30-063D-4A3E-A607-A75F70E510C5}" type="parTrans" cxnId="{1A8B4CE9-F55D-4110-8D45-98D6EBB25238}">
      <dgm:prSet/>
      <dgm:spPr/>
      <dgm:t>
        <a:bodyPr/>
        <a:lstStyle/>
        <a:p>
          <a:endParaRPr lang="ru-RU"/>
        </a:p>
      </dgm:t>
    </dgm:pt>
    <dgm:pt modelId="{AB88312F-7806-4A3C-BC41-1723B258DE3A}" type="sibTrans" cxnId="{1A8B4CE9-F55D-4110-8D45-98D6EBB25238}">
      <dgm:prSet/>
      <dgm:spPr/>
      <dgm:t>
        <a:bodyPr/>
        <a:lstStyle/>
        <a:p>
          <a:endParaRPr lang="ru-RU"/>
        </a:p>
      </dgm:t>
    </dgm:pt>
    <dgm:pt modelId="{8AED201F-87B8-4012-B57B-9781015CB0DE}">
      <dgm:prSet phldrT="[Текст]"/>
      <dgm:spPr/>
      <dgm:t>
        <a:bodyPr/>
        <a:lstStyle/>
        <a:p>
          <a:r>
            <a:rPr lang="ru-RU" dirty="0" smtClean="0"/>
            <a:t>активное воспроизведение, связанное с напряжением, преодолением трудностей и требующее иногда значительных волевых и мыслительных  усилий</a:t>
          </a:r>
          <a:endParaRPr lang="ru-RU" dirty="0"/>
        </a:p>
      </dgm:t>
    </dgm:pt>
    <dgm:pt modelId="{0DF0D7A5-2E99-45E3-A2EB-C875E7261F68}" type="sibTrans" cxnId="{52061B79-B846-4D47-8A3A-835FA824417F}">
      <dgm:prSet/>
      <dgm:spPr/>
      <dgm:t>
        <a:bodyPr/>
        <a:lstStyle/>
        <a:p>
          <a:endParaRPr lang="ru-RU"/>
        </a:p>
      </dgm:t>
    </dgm:pt>
    <dgm:pt modelId="{1265F315-A964-4998-A7DE-72B900255F91}" type="parTrans" cxnId="{52061B79-B846-4D47-8A3A-835FA824417F}">
      <dgm:prSet/>
      <dgm:spPr/>
      <dgm:t>
        <a:bodyPr/>
        <a:lstStyle/>
        <a:p>
          <a:endParaRPr lang="ru-RU"/>
        </a:p>
      </dgm:t>
    </dgm:pt>
    <dgm:pt modelId="{E0BC5667-4622-4D72-BA8F-9089FFA611C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Успех зависит от понимания того, в какой логической связи забытый материал находится с остальным материалом</a:t>
          </a:r>
          <a:r>
            <a:rPr lang="ru-RU" smtClean="0"/>
            <a:t>, сохранившимся </a:t>
          </a:r>
          <a:r>
            <a:rPr lang="ru-RU" dirty="0" smtClean="0"/>
            <a:t>в памяти</a:t>
          </a:r>
          <a:endParaRPr lang="ru-RU" dirty="0"/>
        </a:p>
      </dgm:t>
    </dgm:pt>
    <dgm:pt modelId="{A655F217-EB37-4B90-9EAA-6A3F64AC5FD0}" type="parTrans" cxnId="{80F97AD0-3769-4E64-A6D6-D3EC4CAAED09}">
      <dgm:prSet/>
      <dgm:spPr/>
      <dgm:t>
        <a:bodyPr/>
        <a:lstStyle/>
        <a:p>
          <a:endParaRPr lang="ru-RU"/>
        </a:p>
      </dgm:t>
    </dgm:pt>
    <dgm:pt modelId="{B6E813C1-8E75-4563-A76A-DF78DCE53828}" type="sibTrans" cxnId="{80F97AD0-3769-4E64-A6D6-D3EC4CAAED09}">
      <dgm:prSet/>
      <dgm:spPr/>
      <dgm:t>
        <a:bodyPr/>
        <a:lstStyle/>
        <a:p>
          <a:endParaRPr lang="ru-RU"/>
        </a:p>
      </dgm:t>
    </dgm:pt>
    <dgm:pt modelId="{C3A339A4-19C5-4A52-82D8-B2663698AE35}" type="pres">
      <dgm:prSet presAssocID="{EC752E97-0830-4127-AE12-C90D988F3B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7A8DB-B9C6-45B0-8DEB-094B993F08C9}" type="pres">
      <dgm:prSet presAssocID="{E0BC5667-4622-4D72-BA8F-9089FFA611C7}" presName="boxAndChildren" presStyleCnt="0"/>
      <dgm:spPr/>
    </dgm:pt>
    <dgm:pt modelId="{FCAC3826-17BE-4E63-9719-60611552F346}" type="pres">
      <dgm:prSet presAssocID="{E0BC5667-4622-4D72-BA8F-9089FFA611C7}" presName="parentTextBox" presStyleLbl="node1" presStyleIdx="0" presStyleCnt="3"/>
      <dgm:spPr/>
      <dgm:t>
        <a:bodyPr/>
        <a:lstStyle/>
        <a:p>
          <a:endParaRPr lang="ru-RU"/>
        </a:p>
      </dgm:t>
    </dgm:pt>
    <dgm:pt modelId="{621F8F63-3395-427B-8A18-65A0EA6F9EEE}" type="pres">
      <dgm:prSet presAssocID="{0DF0D7A5-2E99-45E3-A2EB-C875E7261F68}" presName="sp" presStyleCnt="0"/>
      <dgm:spPr/>
    </dgm:pt>
    <dgm:pt modelId="{1C386D48-B796-48AA-B835-0D3E1864F619}" type="pres">
      <dgm:prSet presAssocID="{8AED201F-87B8-4012-B57B-9781015CB0DE}" presName="arrowAndChildren" presStyleCnt="0"/>
      <dgm:spPr/>
    </dgm:pt>
    <dgm:pt modelId="{4FBACB24-6A16-4AB0-B01D-D7A4A4E7F6C4}" type="pres">
      <dgm:prSet presAssocID="{8AED201F-87B8-4012-B57B-9781015CB0D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09ACA47-1236-4363-B0B1-47AB4387C3FA}" type="pres">
      <dgm:prSet presAssocID="{AB88312F-7806-4A3C-BC41-1723B258DE3A}" presName="sp" presStyleCnt="0"/>
      <dgm:spPr/>
    </dgm:pt>
    <dgm:pt modelId="{96349A7B-E95E-460A-8574-E6651F97F3D7}" type="pres">
      <dgm:prSet presAssocID="{D9588AED-F2D0-40ED-9563-3650C10C663F}" presName="arrowAndChildren" presStyleCnt="0"/>
      <dgm:spPr/>
    </dgm:pt>
    <dgm:pt modelId="{5DF30B7A-F45C-49F5-A720-ED3D7F1385E3}" type="pres">
      <dgm:prSet presAssocID="{D9588AED-F2D0-40ED-9563-3650C10C663F}" presName="parentTextArrow" presStyleLbl="node1" presStyleIdx="2" presStyleCnt="3" custLinFactX="22333" custLinFactNeighborX="100000" custLinFactNeighborY="-3351"/>
      <dgm:spPr/>
      <dgm:t>
        <a:bodyPr/>
        <a:lstStyle/>
        <a:p>
          <a:endParaRPr lang="ru-RU"/>
        </a:p>
      </dgm:t>
    </dgm:pt>
  </dgm:ptLst>
  <dgm:cxnLst>
    <dgm:cxn modelId="{A3239BE2-E7B4-454D-8C35-C5FF45456CDA}" type="presOf" srcId="{D9588AED-F2D0-40ED-9563-3650C10C663F}" destId="{5DF30B7A-F45C-49F5-A720-ED3D7F1385E3}" srcOrd="0" destOrd="0" presId="urn:microsoft.com/office/officeart/2005/8/layout/process4"/>
    <dgm:cxn modelId="{52061B79-B846-4D47-8A3A-835FA824417F}" srcId="{EC752E97-0830-4127-AE12-C90D988F3B72}" destId="{8AED201F-87B8-4012-B57B-9781015CB0DE}" srcOrd="1" destOrd="0" parTransId="{1265F315-A964-4998-A7DE-72B900255F91}" sibTransId="{0DF0D7A5-2E99-45E3-A2EB-C875E7261F68}"/>
    <dgm:cxn modelId="{FCD332F3-EA68-45D4-B421-A1D611BF3F1C}" type="presOf" srcId="{8AED201F-87B8-4012-B57B-9781015CB0DE}" destId="{4FBACB24-6A16-4AB0-B01D-D7A4A4E7F6C4}" srcOrd="0" destOrd="0" presId="urn:microsoft.com/office/officeart/2005/8/layout/process4"/>
    <dgm:cxn modelId="{80F97AD0-3769-4E64-A6D6-D3EC4CAAED09}" srcId="{EC752E97-0830-4127-AE12-C90D988F3B72}" destId="{E0BC5667-4622-4D72-BA8F-9089FFA611C7}" srcOrd="2" destOrd="0" parTransId="{A655F217-EB37-4B90-9EAA-6A3F64AC5FD0}" sibTransId="{B6E813C1-8E75-4563-A76A-DF78DCE53828}"/>
    <dgm:cxn modelId="{6926FF4D-BF94-40EC-B28A-F6338AEC4A54}" type="presOf" srcId="{E0BC5667-4622-4D72-BA8F-9089FFA611C7}" destId="{FCAC3826-17BE-4E63-9719-60611552F346}" srcOrd="0" destOrd="0" presId="urn:microsoft.com/office/officeart/2005/8/layout/process4"/>
    <dgm:cxn modelId="{1A8B4CE9-F55D-4110-8D45-98D6EBB25238}" srcId="{EC752E97-0830-4127-AE12-C90D988F3B72}" destId="{D9588AED-F2D0-40ED-9563-3650C10C663F}" srcOrd="0" destOrd="0" parTransId="{84C0AA30-063D-4A3E-A607-A75F70E510C5}" sibTransId="{AB88312F-7806-4A3C-BC41-1723B258DE3A}"/>
    <dgm:cxn modelId="{B0932AEE-EEC9-4EB9-B751-881C39A9151C}" type="presOf" srcId="{EC752E97-0830-4127-AE12-C90D988F3B72}" destId="{C3A339A4-19C5-4A52-82D8-B2663698AE35}" srcOrd="0" destOrd="0" presId="urn:microsoft.com/office/officeart/2005/8/layout/process4"/>
    <dgm:cxn modelId="{8F589A66-57F4-4335-91E3-25E7FB0BF891}" type="presParOf" srcId="{C3A339A4-19C5-4A52-82D8-B2663698AE35}" destId="{1E07A8DB-B9C6-45B0-8DEB-094B993F08C9}" srcOrd="0" destOrd="0" presId="urn:microsoft.com/office/officeart/2005/8/layout/process4"/>
    <dgm:cxn modelId="{C00E46E4-A720-4450-B2E9-15AF3E8FA7C6}" type="presParOf" srcId="{1E07A8DB-B9C6-45B0-8DEB-094B993F08C9}" destId="{FCAC3826-17BE-4E63-9719-60611552F346}" srcOrd="0" destOrd="0" presId="urn:microsoft.com/office/officeart/2005/8/layout/process4"/>
    <dgm:cxn modelId="{6D886F72-B7BC-462A-9558-E750A98684FA}" type="presParOf" srcId="{C3A339A4-19C5-4A52-82D8-B2663698AE35}" destId="{621F8F63-3395-427B-8A18-65A0EA6F9EEE}" srcOrd="1" destOrd="0" presId="urn:microsoft.com/office/officeart/2005/8/layout/process4"/>
    <dgm:cxn modelId="{EBF0246C-0295-4BA2-B4E7-577C08BDE4CF}" type="presParOf" srcId="{C3A339A4-19C5-4A52-82D8-B2663698AE35}" destId="{1C386D48-B796-48AA-B835-0D3E1864F619}" srcOrd="2" destOrd="0" presId="urn:microsoft.com/office/officeart/2005/8/layout/process4"/>
    <dgm:cxn modelId="{4A45CD88-7EEF-4F30-9DF8-83AD8480A2DB}" type="presParOf" srcId="{1C386D48-B796-48AA-B835-0D3E1864F619}" destId="{4FBACB24-6A16-4AB0-B01D-D7A4A4E7F6C4}" srcOrd="0" destOrd="0" presId="urn:microsoft.com/office/officeart/2005/8/layout/process4"/>
    <dgm:cxn modelId="{96BCD10F-EF82-40FE-A65F-086EEE936B96}" type="presParOf" srcId="{C3A339A4-19C5-4A52-82D8-B2663698AE35}" destId="{209ACA47-1236-4363-B0B1-47AB4387C3FA}" srcOrd="3" destOrd="0" presId="urn:microsoft.com/office/officeart/2005/8/layout/process4"/>
    <dgm:cxn modelId="{500787B4-3AD4-4FB5-9C32-08C0D973FD9D}" type="presParOf" srcId="{C3A339A4-19C5-4A52-82D8-B2663698AE35}" destId="{96349A7B-E95E-460A-8574-E6651F97F3D7}" srcOrd="4" destOrd="0" presId="urn:microsoft.com/office/officeart/2005/8/layout/process4"/>
    <dgm:cxn modelId="{1E409B92-F590-4F30-A941-2F9CCE73DADF}" type="presParOf" srcId="{96349A7B-E95E-460A-8574-E6651F97F3D7}" destId="{5DF30B7A-F45C-49F5-A720-ED3D7F1385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EFE95-F4BE-4D37-ABB6-49446962B1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F16474A-54D0-476C-B7EC-E082F7BB2637}">
      <dgm:prSet phldrT="[Текст]"/>
      <dgm:spPr/>
      <dgm:t>
        <a:bodyPr/>
        <a:lstStyle/>
        <a:p>
          <a:r>
            <a:rPr lang="ru-RU" dirty="0" smtClean="0"/>
            <a:t>объект</a:t>
          </a:r>
        </a:p>
        <a:p>
          <a:r>
            <a:rPr lang="ru-RU" dirty="0" smtClean="0"/>
            <a:t>явление</a:t>
          </a:r>
          <a:endParaRPr lang="ru-RU" dirty="0"/>
        </a:p>
      </dgm:t>
    </dgm:pt>
    <dgm:pt modelId="{0A241849-364B-4378-942A-8D1F74893ECC}" type="parTrans" cxnId="{C76E22B1-D40C-4535-89B4-4D70EFD4A5C2}">
      <dgm:prSet/>
      <dgm:spPr/>
      <dgm:t>
        <a:bodyPr/>
        <a:lstStyle/>
        <a:p>
          <a:endParaRPr lang="ru-RU"/>
        </a:p>
      </dgm:t>
    </dgm:pt>
    <dgm:pt modelId="{E6179E50-7158-471C-B111-DD853BE7421A}" type="sibTrans" cxnId="{C76E22B1-D40C-4535-89B4-4D70EFD4A5C2}">
      <dgm:prSet/>
      <dgm:spPr/>
      <dgm:t>
        <a:bodyPr/>
        <a:lstStyle/>
        <a:p>
          <a:endParaRPr lang="ru-RU"/>
        </a:p>
      </dgm:t>
    </dgm:pt>
    <dgm:pt modelId="{45FD44AA-392E-4634-8EB4-47BBF645E3E0}">
      <dgm:prSet phldrT="[Текст]"/>
      <dgm:spPr/>
      <dgm:t>
        <a:bodyPr/>
        <a:lstStyle/>
        <a:p>
          <a:r>
            <a:rPr lang="ru-RU" dirty="0" smtClean="0"/>
            <a:t>опорный</a:t>
          </a:r>
        </a:p>
        <a:p>
          <a:r>
            <a:rPr lang="ru-RU" dirty="0" smtClean="0"/>
            <a:t>образ</a:t>
          </a:r>
          <a:endParaRPr lang="ru-RU" dirty="0"/>
        </a:p>
      </dgm:t>
    </dgm:pt>
    <dgm:pt modelId="{29FEC20A-B5B2-4DF8-899F-EFC490ECEB84}" type="parTrans" cxnId="{EDC4339D-009C-4A3D-976D-E5729EE1EF35}">
      <dgm:prSet/>
      <dgm:spPr/>
      <dgm:t>
        <a:bodyPr/>
        <a:lstStyle/>
        <a:p>
          <a:endParaRPr lang="ru-RU"/>
        </a:p>
      </dgm:t>
    </dgm:pt>
    <dgm:pt modelId="{9CEC09A8-E02E-4179-86C8-3EB78F37F846}" type="sibTrans" cxnId="{EDC4339D-009C-4A3D-976D-E5729EE1EF35}">
      <dgm:prSet/>
      <dgm:spPr/>
      <dgm:t>
        <a:bodyPr/>
        <a:lstStyle/>
        <a:p>
          <a:endParaRPr lang="ru-RU"/>
        </a:p>
      </dgm:t>
    </dgm:pt>
    <dgm:pt modelId="{E087E4CB-9D09-4A26-B321-D8F556BDA090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5C6BAEE2-2AA0-4A32-A928-DB28653F089D}" type="parTrans" cxnId="{E66E9BA9-2155-404F-B16A-4DA4260DE144}">
      <dgm:prSet/>
      <dgm:spPr/>
      <dgm:t>
        <a:bodyPr/>
        <a:lstStyle/>
        <a:p>
          <a:endParaRPr lang="ru-RU"/>
        </a:p>
      </dgm:t>
    </dgm:pt>
    <dgm:pt modelId="{C3E4B351-5AE5-4451-9D75-30C4551D1019}" type="sibTrans" cxnId="{E66E9BA9-2155-404F-B16A-4DA4260DE144}">
      <dgm:prSet/>
      <dgm:spPr/>
      <dgm:t>
        <a:bodyPr/>
        <a:lstStyle/>
        <a:p>
          <a:endParaRPr lang="ru-RU"/>
        </a:p>
      </dgm:t>
    </dgm:pt>
    <dgm:pt modelId="{BBB522A0-C86D-4FE4-8D34-21E2BF28416D}" type="pres">
      <dgm:prSet presAssocID="{56CEFE95-F4BE-4D37-ABB6-49446962B18B}" presName="CompostProcess" presStyleCnt="0">
        <dgm:presLayoutVars>
          <dgm:dir/>
          <dgm:resizeHandles val="exact"/>
        </dgm:presLayoutVars>
      </dgm:prSet>
      <dgm:spPr/>
    </dgm:pt>
    <dgm:pt modelId="{114ADDF4-37CE-4C78-968E-86135AFB87C1}" type="pres">
      <dgm:prSet presAssocID="{56CEFE95-F4BE-4D37-ABB6-49446962B18B}" presName="arrow" presStyleLbl="bgShp" presStyleIdx="0" presStyleCnt="1" custScaleX="117647"/>
      <dgm:spPr>
        <a:solidFill>
          <a:srgbClr val="00B0F0"/>
        </a:solidFill>
      </dgm:spPr>
    </dgm:pt>
    <dgm:pt modelId="{CA737488-721D-449A-AFD6-48FAE194687F}" type="pres">
      <dgm:prSet presAssocID="{56CEFE95-F4BE-4D37-ABB6-49446962B18B}" presName="linearProcess" presStyleCnt="0"/>
      <dgm:spPr/>
    </dgm:pt>
    <dgm:pt modelId="{19AE1939-0846-4E75-A744-DAA973A764D9}" type="pres">
      <dgm:prSet presAssocID="{BF16474A-54D0-476C-B7EC-E082F7BB263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345B1-5FB8-4F1B-A51C-081A326A2038}" type="pres">
      <dgm:prSet presAssocID="{E6179E50-7158-471C-B111-DD853BE7421A}" presName="sibTrans" presStyleCnt="0"/>
      <dgm:spPr/>
    </dgm:pt>
    <dgm:pt modelId="{FB144872-F046-45E0-B614-4FA56C6530EB}" type="pres">
      <dgm:prSet presAssocID="{45FD44AA-392E-4634-8EB4-47BBF645E3E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69992-E861-43AB-A9DB-C893F0FDA16C}" type="pres">
      <dgm:prSet presAssocID="{9CEC09A8-E02E-4179-86C8-3EB78F37F846}" presName="sibTrans" presStyleCnt="0"/>
      <dgm:spPr/>
    </dgm:pt>
    <dgm:pt modelId="{F4D99B6F-5E63-4EA0-B376-540DFC0B3576}" type="pres">
      <dgm:prSet presAssocID="{E087E4CB-9D09-4A26-B321-D8F556BDA0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B15A6-5D0B-40BA-A59A-FDEF88D7E5E0}" type="presOf" srcId="{E087E4CB-9D09-4A26-B321-D8F556BDA090}" destId="{F4D99B6F-5E63-4EA0-B376-540DFC0B3576}" srcOrd="0" destOrd="0" presId="urn:microsoft.com/office/officeart/2005/8/layout/hProcess9"/>
    <dgm:cxn modelId="{EDC4339D-009C-4A3D-976D-E5729EE1EF35}" srcId="{56CEFE95-F4BE-4D37-ABB6-49446962B18B}" destId="{45FD44AA-392E-4634-8EB4-47BBF645E3E0}" srcOrd="1" destOrd="0" parTransId="{29FEC20A-B5B2-4DF8-899F-EFC490ECEB84}" sibTransId="{9CEC09A8-E02E-4179-86C8-3EB78F37F846}"/>
    <dgm:cxn modelId="{9D1B8F16-8421-4577-AADC-14553046FB45}" type="presOf" srcId="{45FD44AA-392E-4634-8EB4-47BBF645E3E0}" destId="{FB144872-F046-45E0-B614-4FA56C6530EB}" srcOrd="0" destOrd="0" presId="urn:microsoft.com/office/officeart/2005/8/layout/hProcess9"/>
    <dgm:cxn modelId="{EAE9E35D-BF7D-4ABF-BD41-06078A482682}" type="presOf" srcId="{56CEFE95-F4BE-4D37-ABB6-49446962B18B}" destId="{BBB522A0-C86D-4FE4-8D34-21E2BF28416D}" srcOrd="0" destOrd="0" presId="urn:microsoft.com/office/officeart/2005/8/layout/hProcess9"/>
    <dgm:cxn modelId="{E66E9BA9-2155-404F-B16A-4DA4260DE144}" srcId="{56CEFE95-F4BE-4D37-ABB6-49446962B18B}" destId="{E087E4CB-9D09-4A26-B321-D8F556BDA090}" srcOrd="2" destOrd="0" parTransId="{5C6BAEE2-2AA0-4A32-A928-DB28653F089D}" sibTransId="{C3E4B351-5AE5-4451-9D75-30C4551D1019}"/>
    <dgm:cxn modelId="{BF196357-2A08-4714-9381-DDDD6E171A72}" type="presOf" srcId="{BF16474A-54D0-476C-B7EC-E082F7BB2637}" destId="{19AE1939-0846-4E75-A744-DAA973A764D9}" srcOrd="0" destOrd="0" presId="urn:microsoft.com/office/officeart/2005/8/layout/hProcess9"/>
    <dgm:cxn modelId="{C76E22B1-D40C-4535-89B4-4D70EFD4A5C2}" srcId="{56CEFE95-F4BE-4D37-ABB6-49446962B18B}" destId="{BF16474A-54D0-476C-B7EC-E082F7BB2637}" srcOrd="0" destOrd="0" parTransId="{0A241849-364B-4378-942A-8D1F74893ECC}" sibTransId="{E6179E50-7158-471C-B111-DD853BE7421A}"/>
    <dgm:cxn modelId="{E96D7983-F81E-438E-8689-A03AD7EDCB38}" type="presParOf" srcId="{BBB522A0-C86D-4FE4-8D34-21E2BF28416D}" destId="{114ADDF4-37CE-4C78-968E-86135AFB87C1}" srcOrd="0" destOrd="0" presId="urn:microsoft.com/office/officeart/2005/8/layout/hProcess9"/>
    <dgm:cxn modelId="{BFD9D98A-74F3-4DE1-90CD-C3ED35AFB06D}" type="presParOf" srcId="{BBB522A0-C86D-4FE4-8D34-21E2BF28416D}" destId="{CA737488-721D-449A-AFD6-48FAE194687F}" srcOrd="1" destOrd="0" presId="urn:microsoft.com/office/officeart/2005/8/layout/hProcess9"/>
    <dgm:cxn modelId="{32B5327C-D623-4484-9DA8-3F0706F1EF25}" type="presParOf" srcId="{CA737488-721D-449A-AFD6-48FAE194687F}" destId="{19AE1939-0846-4E75-A744-DAA973A764D9}" srcOrd="0" destOrd="0" presId="urn:microsoft.com/office/officeart/2005/8/layout/hProcess9"/>
    <dgm:cxn modelId="{2BBD233D-3B38-4887-90CC-C330E94C2CBA}" type="presParOf" srcId="{CA737488-721D-449A-AFD6-48FAE194687F}" destId="{EC2345B1-5FB8-4F1B-A51C-081A326A2038}" srcOrd="1" destOrd="0" presId="urn:microsoft.com/office/officeart/2005/8/layout/hProcess9"/>
    <dgm:cxn modelId="{CBAB27BD-F4A8-451F-8AF1-6AFDF954390B}" type="presParOf" srcId="{CA737488-721D-449A-AFD6-48FAE194687F}" destId="{FB144872-F046-45E0-B614-4FA56C6530EB}" srcOrd="2" destOrd="0" presId="urn:microsoft.com/office/officeart/2005/8/layout/hProcess9"/>
    <dgm:cxn modelId="{616FFB23-E12D-4235-9DBA-9FFAB44C5492}" type="presParOf" srcId="{CA737488-721D-449A-AFD6-48FAE194687F}" destId="{08F69992-E861-43AB-A9DB-C893F0FDA16C}" srcOrd="3" destOrd="0" presId="urn:microsoft.com/office/officeart/2005/8/layout/hProcess9"/>
    <dgm:cxn modelId="{EA7D087C-BB9F-4E74-A246-36593280B3B7}" type="presParOf" srcId="{CA737488-721D-449A-AFD6-48FAE194687F}" destId="{F4D99B6F-5E63-4EA0-B376-540DFC0B357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F74C9-8A57-4554-966C-E4B1F7CD93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F201E-8C82-4F60-9663-A1FC6263A9D3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70C0"/>
              </a:solidFill>
            </a:rPr>
            <a:t>Двигательная</a:t>
          </a:r>
          <a:endParaRPr lang="ru-RU" dirty="0">
            <a:solidFill>
              <a:srgbClr val="0070C0"/>
            </a:solidFill>
          </a:endParaRPr>
        </a:p>
      </dgm:t>
    </dgm:pt>
    <dgm:pt modelId="{5AF26093-4018-4AC3-852A-E837C7C1130C}" type="parTrans" cxnId="{C33163B9-8B60-4019-AE87-9F67D32D4D59}">
      <dgm:prSet/>
      <dgm:spPr/>
      <dgm:t>
        <a:bodyPr/>
        <a:lstStyle/>
        <a:p>
          <a:endParaRPr lang="ru-RU"/>
        </a:p>
      </dgm:t>
    </dgm:pt>
    <dgm:pt modelId="{3C25B06C-E66F-42C4-A4BF-85646867C7B8}" type="sibTrans" cxnId="{C33163B9-8B60-4019-AE87-9F67D32D4D59}">
      <dgm:prSet/>
      <dgm:spPr/>
      <dgm:t>
        <a:bodyPr/>
        <a:lstStyle/>
        <a:p>
          <a:endParaRPr lang="ru-RU"/>
        </a:p>
      </dgm:t>
    </dgm:pt>
    <dgm:pt modelId="{2D89648D-333D-4CDB-A8B3-C8EF5539801B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70C0"/>
              </a:solidFill>
            </a:rPr>
            <a:t>Образная</a:t>
          </a:r>
          <a:r>
            <a:rPr lang="ru-RU" dirty="0" smtClean="0"/>
            <a:t>(зрительная/ обонятельная/ слуховая/ вкусовая /осязательная)</a:t>
          </a:r>
          <a:endParaRPr lang="ru-RU" dirty="0"/>
        </a:p>
      </dgm:t>
    </dgm:pt>
    <dgm:pt modelId="{1251E233-ACA5-4BC3-BD90-09084D40EF88}" type="parTrans" cxnId="{3BF94BDC-C29A-4176-A9BF-35AE77308E39}">
      <dgm:prSet/>
      <dgm:spPr/>
      <dgm:t>
        <a:bodyPr/>
        <a:lstStyle/>
        <a:p>
          <a:endParaRPr lang="ru-RU"/>
        </a:p>
      </dgm:t>
    </dgm:pt>
    <dgm:pt modelId="{15386ECB-DE93-4572-AFA9-39C5EBAFA0CB}" type="sibTrans" cxnId="{3BF94BDC-C29A-4176-A9BF-35AE77308E39}">
      <dgm:prSet/>
      <dgm:spPr/>
      <dgm:t>
        <a:bodyPr/>
        <a:lstStyle/>
        <a:p>
          <a:endParaRPr lang="ru-RU"/>
        </a:p>
      </dgm:t>
    </dgm:pt>
    <dgm:pt modelId="{BD93265D-FA92-4061-9295-E3DFD01CFB4C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0070C0"/>
              </a:solidFill>
            </a:rPr>
            <a:t>Эмоциональная</a:t>
          </a:r>
          <a:endParaRPr lang="ru-RU" dirty="0">
            <a:solidFill>
              <a:srgbClr val="0070C0"/>
            </a:solidFill>
          </a:endParaRPr>
        </a:p>
      </dgm:t>
    </dgm:pt>
    <dgm:pt modelId="{57019D84-B42D-4AEC-9D49-38592403371C}" type="parTrans" cxnId="{5A34BE02-6F51-4053-ADCF-BE05DBEC35D4}">
      <dgm:prSet/>
      <dgm:spPr/>
      <dgm:t>
        <a:bodyPr/>
        <a:lstStyle/>
        <a:p>
          <a:endParaRPr lang="ru-RU"/>
        </a:p>
      </dgm:t>
    </dgm:pt>
    <dgm:pt modelId="{DB3B4330-C9A5-4AB7-91A0-F8950B8C3D8E}" type="sibTrans" cxnId="{5A34BE02-6F51-4053-ADCF-BE05DBEC35D4}">
      <dgm:prSet/>
      <dgm:spPr/>
      <dgm:t>
        <a:bodyPr/>
        <a:lstStyle/>
        <a:p>
          <a:endParaRPr lang="ru-RU"/>
        </a:p>
      </dgm:t>
    </dgm:pt>
    <dgm:pt modelId="{E5807B13-9366-4F50-B52E-FFB4B0CC8019}">
      <dgm:prSet phldrT="[Текст]"/>
      <dgm:spPr/>
      <dgm:t>
        <a:bodyPr/>
        <a:lstStyle/>
        <a:p>
          <a:pPr algn="ctr"/>
          <a:endParaRPr lang="ru-RU" dirty="0" smtClean="0"/>
        </a:p>
        <a:p>
          <a:pPr algn="l"/>
          <a:r>
            <a:rPr lang="ru-RU" dirty="0" smtClean="0">
              <a:solidFill>
                <a:srgbClr val="0070C0"/>
              </a:solidFill>
            </a:rPr>
            <a:t>Словесно-логическая</a:t>
          </a:r>
        </a:p>
        <a:p>
          <a:pPr algn="ctr"/>
          <a:endParaRPr lang="ru-RU" dirty="0">
            <a:solidFill>
              <a:srgbClr val="0070C0"/>
            </a:solidFill>
          </a:endParaRPr>
        </a:p>
      </dgm:t>
    </dgm:pt>
    <dgm:pt modelId="{AD45A6D4-4269-4B18-9000-06AF40CCAFCB}" type="sibTrans" cxnId="{3BE38191-ACC2-4606-BE4A-9577F6C3AA5E}">
      <dgm:prSet/>
      <dgm:spPr/>
      <dgm:t>
        <a:bodyPr/>
        <a:lstStyle/>
        <a:p>
          <a:endParaRPr lang="ru-RU"/>
        </a:p>
      </dgm:t>
    </dgm:pt>
    <dgm:pt modelId="{2780575C-865B-482C-8600-88EA3DFC3C76}" type="parTrans" cxnId="{3BE38191-ACC2-4606-BE4A-9577F6C3AA5E}">
      <dgm:prSet/>
      <dgm:spPr/>
      <dgm:t>
        <a:bodyPr/>
        <a:lstStyle/>
        <a:p>
          <a:endParaRPr lang="ru-RU"/>
        </a:p>
      </dgm:t>
    </dgm:pt>
    <dgm:pt modelId="{0FE442B1-698D-4793-B7CF-6C24B43D09F3}" type="pres">
      <dgm:prSet presAssocID="{A0BF74C9-8A57-4554-966C-E4B1F7CD93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7B7AF9-B798-4537-A7AC-61FB8620C343}" type="pres">
      <dgm:prSet presAssocID="{5BAF201E-8C82-4F60-9663-A1FC6263A9D3}" presName="parentLin" presStyleCnt="0"/>
      <dgm:spPr/>
    </dgm:pt>
    <dgm:pt modelId="{D8434D34-907F-4FCF-BE0A-E03B5EE7AD6D}" type="pres">
      <dgm:prSet presAssocID="{5BAF201E-8C82-4F60-9663-A1FC6263A9D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ACDC1B-AB62-49B8-87AE-95374AADF88E}" type="pres">
      <dgm:prSet presAssocID="{5BAF201E-8C82-4F60-9663-A1FC6263A9D3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FAFF7-D101-46B6-8070-34651F4F2908}" type="pres">
      <dgm:prSet presAssocID="{5BAF201E-8C82-4F60-9663-A1FC6263A9D3}" presName="negativeSpace" presStyleCnt="0"/>
      <dgm:spPr/>
    </dgm:pt>
    <dgm:pt modelId="{85C35451-1D67-419A-A96A-8C7E59F376BB}" type="pres">
      <dgm:prSet presAssocID="{5BAF201E-8C82-4F60-9663-A1FC6263A9D3}" presName="childText" presStyleLbl="conFgAcc1" presStyleIdx="0" presStyleCnt="4">
        <dgm:presLayoutVars>
          <dgm:bulletEnabled val="1"/>
        </dgm:presLayoutVars>
      </dgm:prSet>
      <dgm:spPr/>
    </dgm:pt>
    <dgm:pt modelId="{0443D13B-C190-4D02-961F-885264B91783}" type="pres">
      <dgm:prSet presAssocID="{3C25B06C-E66F-42C4-A4BF-85646867C7B8}" presName="spaceBetweenRectangles" presStyleCnt="0"/>
      <dgm:spPr/>
    </dgm:pt>
    <dgm:pt modelId="{4D2F48F3-89BC-40C1-85E6-E1EE44FFBE02}" type="pres">
      <dgm:prSet presAssocID="{2D89648D-333D-4CDB-A8B3-C8EF5539801B}" presName="parentLin" presStyleCnt="0"/>
      <dgm:spPr/>
    </dgm:pt>
    <dgm:pt modelId="{C15650C4-A662-409A-987F-55889600261F}" type="pres">
      <dgm:prSet presAssocID="{2D89648D-333D-4CDB-A8B3-C8EF5539801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4AFA948-5918-4F3A-819B-5524398397BB}" type="pres">
      <dgm:prSet presAssocID="{2D89648D-333D-4CDB-A8B3-C8EF5539801B}" presName="parentText" presStyleLbl="node1" presStyleIdx="1" presStyleCnt="4" custScaleX="135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1536-042B-4BC9-8FC5-70797D24B25C}" type="pres">
      <dgm:prSet presAssocID="{2D89648D-333D-4CDB-A8B3-C8EF5539801B}" presName="negativeSpace" presStyleCnt="0"/>
      <dgm:spPr/>
    </dgm:pt>
    <dgm:pt modelId="{C82B4A6F-CEFF-4C57-8D0A-38F115CA7519}" type="pres">
      <dgm:prSet presAssocID="{2D89648D-333D-4CDB-A8B3-C8EF5539801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5D9FB-DA89-4409-B0A6-2E0295BC8966}" type="pres">
      <dgm:prSet presAssocID="{15386ECB-DE93-4572-AFA9-39C5EBAFA0CB}" presName="spaceBetweenRectangles" presStyleCnt="0"/>
      <dgm:spPr/>
    </dgm:pt>
    <dgm:pt modelId="{BFC2CF8F-5902-4954-AB2E-B00BD41912B0}" type="pres">
      <dgm:prSet presAssocID="{BD93265D-FA92-4061-9295-E3DFD01CFB4C}" presName="parentLin" presStyleCnt="0"/>
      <dgm:spPr/>
    </dgm:pt>
    <dgm:pt modelId="{4E0197D5-80D7-452C-9508-956259D019A8}" type="pres">
      <dgm:prSet presAssocID="{BD93265D-FA92-4061-9295-E3DFD01CFB4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EC7F36B-9E62-4E89-B3C5-848C255623B2}" type="pres">
      <dgm:prSet presAssocID="{BD93265D-FA92-4061-9295-E3DFD01CFB4C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FDFFF-8E0B-447B-A986-4749D0859839}" type="pres">
      <dgm:prSet presAssocID="{BD93265D-FA92-4061-9295-E3DFD01CFB4C}" presName="negativeSpace" presStyleCnt="0"/>
      <dgm:spPr/>
    </dgm:pt>
    <dgm:pt modelId="{03E41119-C757-4370-B726-E3992D4AC52D}" type="pres">
      <dgm:prSet presAssocID="{BD93265D-FA92-4061-9295-E3DFD01CFB4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90E78-E795-4A60-B00B-C4D323BD2101}" type="pres">
      <dgm:prSet presAssocID="{DB3B4330-C9A5-4AB7-91A0-F8950B8C3D8E}" presName="spaceBetweenRectangles" presStyleCnt="0"/>
      <dgm:spPr/>
    </dgm:pt>
    <dgm:pt modelId="{F8754B9A-0714-421D-835C-6DEA84848811}" type="pres">
      <dgm:prSet presAssocID="{E5807B13-9366-4F50-B52E-FFB4B0CC8019}" presName="parentLin" presStyleCnt="0"/>
      <dgm:spPr/>
    </dgm:pt>
    <dgm:pt modelId="{7AE17544-D2EB-4E48-8889-9AA9B0EEBBF6}" type="pres">
      <dgm:prSet presAssocID="{E5807B13-9366-4F50-B52E-FFB4B0CC801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8B7D7CC-6ADA-4382-82C3-F130D6603733}" type="pres">
      <dgm:prSet presAssocID="{E5807B13-9366-4F50-B52E-FFB4B0CC8019}" presName="parentText" presStyleLbl="node1" presStyleIdx="3" presStyleCnt="4" custScaleX="142857" custScaleY="1131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335D8-20F9-4DD7-9F2A-20860017D413}" type="pres">
      <dgm:prSet presAssocID="{E5807B13-9366-4F50-B52E-FFB4B0CC8019}" presName="negativeSpace" presStyleCnt="0"/>
      <dgm:spPr/>
    </dgm:pt>
    <dgm:pt modelId="{80B21D8A-0039-4EEE-A8A5-BF7516C82050}" type="pres">
      <dgm:prSet presAssocID="{E5807B13-9366-4F50-B52E-FFB4B0CC801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F94BDC-C29A-4176-A9BF-35AE77308E39}" srcId="{A0BF74C9-8A57-4554-966C-E4B1F7CD9360}" destId="{2D89648D-333D-4CDB-A8B3-C8EF5539801B}" srcOrd="1" destOrd="0" parTransId="{1251E233-ACA5-4BC3-BD90-09084D40EF88}" sibTransId="{15386ECB-DE93-4572-AFA9-39C5EBAFA0CB}"/>
    <dgm:cxn modelId="{2F59CB03-29EA-4BA5-BB32-8DF831252A00}" type="presOf" srcId="{E5807B13-9366-4F50-B52E-FFB4B0CC8019}" destId="{B8B7D7CC-6ADA-4382-82C3-F130D6603733}" srcOrd="1" destOrd="0" presId="urn:microsoft.com/office/officeart/2005/8/layout/list1"/>
    <dgm:cxn modelId="{6EBF7199-8BFE-4DBB-861D-57F80A90F135}" type="presOf" srcId="{BD93265D-FA92-4061-9295-E3DFD01CFB4C}" destId="{4EC7F36B-9E62-4E89-B3C5-848C255623B2}" srcOrd="1" destOrd="0" presId="urn:microsoft.com/office/officeart/2005/8/layout/list1"/>
    <dgm:cxn modelId="{C33163B9-8B60-4019-AE87-9F67D32D4D59}" srcId="{A0BF74C9-8A57-4554-966C-E4B1F7CD9360}" destId="{5BAF201E-8C82-4F60-9663-A1FC6263A9D3}" srcOrd="0" destOrd="0" parTransId="{5AF26093-4018-4AC3-852A-E837C7C1130C}" sibTransId="{3C25B06C-E66F-42C4-A4BF-85646867C7B8}"/>
    <dgm:cxn modelId="{D50E7208-80B7-4752-986B-75EFD8745E14}" type="presOf" srcId="{5BAF201E-8C82-4F60-9663-A1FC6263A9D3}" destId="{15ACDC1B-AB62-49B8-87AE-95374AADF88E}" srcOrd="1" destOrd="0" presId="urn:microsoft.com/office/officeart/2005/8/layout/list1"/>
    <dgm:cxn modelId="{5A34BE02-6F51-4053-ADCF-BE05DBEC35D4}" srcId="{A0BF74C9-8A57-4554-966C-E4B1F7CD9360}" destId="{BD93265D-FA92-4061-9295-E3DFD01CFB4C}" srcOrd="2" destOrd="0" parTransId="{57019D84-B42D-4AEC-9D49-38592403371C}" sibTransId="{DB3B4330-C9A5-4AB7-91A0-F8950B8C3D8E}"/>
    <dgm:cxn modelId="{E92C9A96-469B-4DDB-A9A7-75F6617640FD}" type="presOf" srcId="{E5807B13-9366-4F50-B52E-FFB4B0CC8019}" destId="{7AE17544-D2EB-4E48-8889-9AA9B0EEBBF6}" srcOrd="0" destOrd="0" presId="urn:microsoft.com/office/officeart/2005/8/layout/list1"/>
    <dgm:cxn modelId="{49A065FE-E881-453B-9BB9-E07D764B3009}" type="presOf" srcId="{2D89648D-333D-4CDB-A8B3-C8EF5539801B}" destId="{B4AFA948-5918-4F3A-819B-5524398397BB}" srcOrd="1" destOrd="0" presId="urn:microsoft.com/office/officeart/2005/8/layout/list1"/>
    <dgm:cxn modelId="{3BE38191-ACC2-4606-BE4A-9577F6C3AA5E}" srcId="{A0BF74C9-8A57-4554-966C-E4B1F7CD9360}" destId="{E5807B13-9366-4F50-B52E-FFB4B0CC8019}" srcOrd="3" destOrd="0" parTransId="{2780575C-865B-482C-8600-88EA3DFC3C76}" sibTransId="{AD45A6D4-4269-4B18-9000-06AF40CCAFCB}"/>
    <dgm:cxn modelId="{C5990876-0DB0-4C94-998B-1A641A6B861A}" type="presOf" srcId="{BD93265D-FA92-4061-9295-E3DFD01CFB4C}" destId="{4E0197D5-80D7-452C-9508-956259D019A8}" srcOrd="0" destOrd="0" presId="urn:microsoft.com/office/officeart/2005/8/layout/list1"/>
    <dgm:cxn modelId="{B29B210E-C7FB-44B2-B289-C6FFA19EBCA7}" type="presOf" srcId="{5BAF201E-8C82-4F60-9663-A1FC6263A9D3}" destId="{D8434D34-907F-4FCF-BE0A-E03B5EE7AD6D}" srcOrd="0" destOrd="0" presId="urn:microsoft.com/office/officeart/2005/8/layout/list1"/>
    <dgm:cxn modelId="{40F698F0-FEF1-4B87-8956-859E9278BCFA}" type="presOf" srcId="{2D89648D-333D-4CDB-A8B3-C8EF5539801B}" destId="{C15650C4-A662-409A-987F-55889600261F}" srcOrd="0" destOrd="0" presId="urn:microsoft.com/office/officeart/2005/8/layout/list1"/>
    <dgm:cxn modelId="{0A436D55-C3E9-4761-8ED9-7750D79B3586}" type="presOf" srcId="{A0BF74C9-8A57-4554-966C-E4B1F7CD9360}" destId="{0FE442B1-698D-4793-B7CF-6C24B43D09F3}" srcOrd="0" destOrd="0" presId="urn:microsoft.com/office/officeart/2005/8/layout/list1"/>
    <dgm:cxn modelId="{97C04E9C-0E05-4DF3-BA56-F28074FBB353}" type="presParOf" srcId="{0FE442B1-698D-4793-B7CF-6C24B43D09F3}" destId="{067B7AF9-B798-4537-A7AC-61FB8620C343}" srcOrd="0" destOrd="0" presId="urn:microsoft.com/office/officeart/2005/8/layout/list1"/>
    <dgm:cxn modelId="{8BE27FD5-0C6D-4C98-9F15-FAB68B6DA49F}" type="presParOf" srcId="{067B7AF9-B798-4537-A7AC-61FB8620C343}" destId="{D8434D34-907F-4FCF-BE0A-E03B5EE7AD6D}" srcOrd="0" destOrd="0" presId="urn:microsoft.com/office/officeart/2005/8/layout/list1"/>
    <dgm:cxn modelId="{E48C8421-06D1-4073-904B-C7C49D0C3B10}" type="presParOf" srcId="{067B7AF9-B798-4537-A7AC-61FB8620C343}" destId="{15ACDC1B-AB62-49B8-87AE-95374AADF88E}" srcOrd="1" destOrd="0" presId="urn:microsoft.com/office/officeart/2005/8/layout/list1"/>
    <dgm:cxn modelId="{F440152F-E4B7-4413-B997-4254FD96D935}" type="presParOf" srcId="{0FE442B1-698D-4793-B7CF-6C24B43D09F3}" destId="{63EFAFF7-D101-46B6-8070-34651F4F2908}" srcOrd="1" destOrd="0" presId="urn:microsoft.com/office/officeart/2005/8/layout/list1"/>
    <dgm:cxn modelId="{0825D278-821E-4EE5-911E-D0F332B108E5}" type="presParOf" srcId="{0FE442B1-698D-4793-B7CF-6C24B43D09F3}" destId="{85C35451-1D67-419A-A96A-8C7E59F376BB}" srcOrd="2" destOrd="0" presId="urn:microsoft.com/office/officeart/2005/8/layout/list1"/>
    <dgm:cxn modelId="{5957E82C-9BF7-40F8-A646-640216875666}" type="presParOf" srcId="{0FE442B1-698D-4793-B7CF-6C24B43D09F3}" destId="{0443D13B-C190-4D02-961F-885264B91783}" srcOrd="3" destOrd="0" presId="urn:microsoft.com/office/officeart/2005/8/layout/list1"/>
    <dgm:cxn modelId="{0B542729-74F9-4ACC-AF4F-512D6C6E9460}" type="presParOf" srcId="{0FE442B1-698D-4793-B7CF-6C24B43D09F3}" destId="{4D2F48F3-89BC-40C1-85E6-E1EE44FFBE02}" srcOrd="4" destOrd="0" presId="urn:microsoft.com/office/officeart/2005/8/layout/list1"/>
    <dgm:cxn modelId="{358C80B7-8260-4827-B613-3F95FA5DC3C6}" type="presParOf" srcId="{4D2F48F3-89BC-40C1-85E6-E1EE44FFBE02}" destId="{C15650C4-A662-409A-987F-55889600261F}" srcOrd="0" destOrd="0" presId="urn:microsoft.com/office/officeart/2005/8/layout/list1"/>
    <dgm:cxn modelId="{CAA05997-5A31-4939-ACC9-4AD51815BA30}" type="presParOf" srcId="{4D2F48F3-89BC-40C1-85E6-E1EE44FFBE02}" destId="{B4AFA948-5918-4F3A-819B-5524398397BB}" srcOrd="1" destOrd="0" presId="urn:microsoft.com/office/officeart/2005/8/layout/list1"/>
    <dgm:cxn modelId="{08515766-EADD-4B8C-B5CF-17FE3F77DC5A}" type="presParOf" srcId="{0FE442B1-698D-4793-B7CF-6C24B43D09F3}" destId="{EA1C1536-042B-4BC9-8FC5-70797D24B25C}" srcOrd="5" destOrd="0" presId="urn:microsoft.com/office/officeart/2005/8/layout/list1"/>
    <dgm:cxn modelId="{55E9D655-788F-4EC7-B370-2385448F8A56}" type="presParOf" srcId="{0FE442B1-698D-4793-B7CF-6C24B43D09F3}" destId="{C82B4A6F-CEFF-4C57-8D0A-38F115CA7519}" srcOrd="6" destOrd="0" presId="urn:microsoft.com/office/officeart/2005/8/layout/list1"/>
    <dgm:cxn modelId="{D9317C03-964F-428E-9881-5D11A0505E3E}" type="presParOf" srcId="{0FE442B1-698D-4793-B7CF-6C24B43D09F3}" destId="{2295D9FB-DA89-4409-B0A6-2E0295BC8966}" srcOrd="7" destOrd="0" presId="urn:microsoft.com/office/officeart/2005/8/layout/list1"/>
    <dgm:cxn modelId="{136E10DD-A4AC-4B4D-98E9-5E41368D76B6}" type="presParOf" srcId="{0FE442B1-698D-4793-B7CF-6C24B43D09F3}" destId="{BFC2CF8F-5902-4954-AB2E-B00BD41912B0}" srcOrd="8" destOrd="0" presId="urn:microsoft.com/office/officeart/2005/8/layout/list1"/>
    <dgm:cxn modelId="{FB81BC96-4430-48EE-933D-31B24563CDF1}" type="presParOf" srcId="{BFC2CF8F-5902-4954-AB2E-B00BD41912B0}" destId="{4E0197D5-80D7-452C-9508-956259D019A8}" srcOrd="0" destOrd="0" presId="urn:microsoft.com/office/officeart/2005/8/layout/list1"/>
    <dgm:cxn modelId="{3292300B-FC16-4E17-9151-6F0F5C9AAA16}" type="presParOf" srcId="{BFC2CF8F-5902-4954-AB2E-B00BD41912B0}" destId="{4EC7F36B-9E62-4E89-B3C5-848C255623B2}" srcOrd="1" destOrd="0" presId="urn:microsoft.com/office/officeart/2005/8/layout/list1"/>
    <dgm:cxn modelId="{2581D65A-EB55-4198-8649-D64AA7507032}" type="presParOf" srcId="{0FE442B1-698D-4793-B7CF-6C24B43D09F3}" destId="{6A7FDFFF-8E0B-447B-A986-4749D0859839}" srcOrd="9" destOrd="0" presId="urn:microsoft.com/office/officeart/2005/8/layout/list1"/>
    <dgm:cxn modelId="{F9B1BD27-CDA5-44BA-B3FC-600E36C9C67F}" type="presParOf" srcId="{0FE442B1-698D-4793-B7CF-6C24B43D09F3}" destId="{03E41119-C757-4370-B726-E3992D4AC52D}" srcOrd="10" destOrd="0" presId="urn:microsoft.com/office/officeart/2005/8/layout/list1"/>
    <dgm:cxn modelId="{2BD5225E-BB2A-4DFF-B0AB-F307DACBFD15}" type="presParOf" srcId="{0FE442B1-698D-4793-B7CF-6C24B43D09F3}" destId="{27290E78-E795-4A60-B00B-C4D323BD2101}" srcOrd="11" destOrd="0" presId="urn:microsoft.com/office/officeart/2005/8/layout/list1"/>
    <dgm:cxn modelId="{7DA0DBE2-082F-4886-90CB-B037271DE34D}" type="presParOf" srcId="{0FE442B1-698D-4793-B7CF-6C24B43D09F3}" destId="{F8754B9A-0714-421D-835C-6DEA84848811}" srcOrd="12" destOrd="0" presId="urn:microsoft.com/office/officeart/2005/8/layout/list1"/>
    <dgm:cxn modelId="{EDBEDCC8-6FFE-4AA9-9A0C-E61299BC77FC}" type="presParOf" srcId="{F8754B9A-0714-421D-835C-6DEA84848811}" destId="{7AE17544-D2EB-4E48-8889-9AA9B0EEBBF6}" srcOrd="0" destOrd="0" presId="urn:microsoft.com/office/officeart/2005/8/layout/list1"/>
    <dgm:cxn modelId="{C7611735-932A-4577-A247-CA6636C6350F}" type="presParOf" srcId="{F8754B9A-0714-421D-835C-6DEA84848811}" destId="{B8B7D7CC-6ADA-4382-82C3-F130D6603733}" srcOrd="1" destOrd="0" presId="urn:microsoft.com/office/officeart/2005/8/layout/list1"/>
    <dgm:cxn modelId="{2D31DA36-17E5-41FA-B4B5-F00D51688E1B}" type="presParOf" srcId="{0FE442B1-698D-4793-B7CF-6C24B43D09F3}" destId="{187335D8-20F9-4DD7-9F2A-20860017D413}" srcOrd="13" destOrd="0" presId="urn:microsoft.com/office/officeart/2005/8/layout/list1"/>
    <dgm:cxn modelId="{92913555-079A-4851-9B35-271A417EFB89}" type="presParOf" srcId="{0FE442B1-698D-4793-B7CF-6C24B43D09F3}" destId="{80B21D8A-0039-4EEE-A8A5-BF7516C8205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25CB9-1A2F-4CD4-9D45-E969939B6E88}">
      <dsp:nvSpPr>
        <dsp:cNvPr id="0" name=""/>
        <dsp:cNvSpPr/>
      </dsp:nvSpPr>
      <dsp:spPr>
        <a:xfrm>
          <a:off x="0" y="1465965"/>
          <a:ext cx="4052886" cy="961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актуализация </a:t>
          </a:r>
          <a:r>
            <a:rPr lang="ru-RU" sz="1700" kern="1200" dirty="0" smtClean="0">
              <a:solidFill>
                <a:srgbClr val="C00000"/>
              </a:solidFill>
            </a:rPr>
            <a:t>закрепленного</a:t>
          </a:r>
          <a:r>
            <a:rPr lang="ru-RU" sz="1700" kern="1200" dirty="0" smtClean="0"/>
            <a:t> ранее материала при его повторном предъявлении</a:t>
          </a:r>
          <a:endParaRPr lang="ru-RU" sz="1700" kern="1200" dirty="0"/>
        </a:p>
      </dsp:txBody>
      <dsp:txXfrm>
        <a:off x="0" y="1465965"/>
        <a:ext cx="4052886" cy="961832"/>
      </dsp:txXfrm>
    </dsp:sp>
    <dsp:sp modelId="{5DF30B7A-F45C-49F5-A720-ED3D7F1385E3}">
      <dsp:nvSpPr>
        <dsp:cNvPr id="0" name=""/>
        <dsp:cNvSpPr/>
      </dsp:nvSpPr>
      <dsp:spPr>
        <a:xfrm rot="10800000">
          <a:off x="0" y="0"/>
          <a:ext cx="4052886" cy="1479297"/>
        </a:xfrm>
        <a:prstGeom prst="upArrowCallout">
          <a:avLst/>
        </a:prstGeom>
        <a:solidFill>
          <a:srgbClr val="FF5B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УЗНАВАНИЕ</a:t>
          </a:r>
          <a:endParaRPr lang="ru-RU" sz="2000" kern="1200" dirty="0"/>
        </a:p>
      </dsp:txBody>
      <dsp:txXfrm rot="10800000">
        <a:off x="0" y="0"/>
        <a:ext cx="4052886" cy="1479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C3826-17BE-4E63-9719-60611552F346}">
      <dsp:nvSpPr>
        <dsp:cNvPr id="0" name=""/>
        <dsp:cNvSpPr/>
      </dsp:nvSpPr>
      <dsp:spPr>
        <a:xfrm>
          <a:off x="0" y="2903858"/>
          <a:ext cx="3838572" cy="95311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Успех зависит от понимания того, в какой логической связи забытый материал находится с остальным материалом</a:t>
          </a:r>
          <a:r>
            <a:rPr lang="ru-RU" sz="1400" kern="1200" smtClean="0"/>
            <a:t>, сохранившимся </a:t>
          </a:r>
          <a:r>
            <a:rPr lang="ru-RU" sz="1400" kern="1200" dirty="0" smtClean="0"/>
            <a:t>в памяти</a:t>
          </a:r>
          <a:endParaRPr lang="ru-RU" sz="1400" kern="1200" dirty="0"/>
        </a:p>
      </dsp:txBody>
      <dsp:txXfrm>
        <a:off x="0" y="2903858"/>
        <a:ext cx="3838572" cy="953111"/>
      </dsp:txXfrm>
    </dsp:sp>
    <dsp:sp modelId="{4FBACB24-6A16-4AB0-B01D-D7A4A4E7F6C4}">
      <dsp:nvSpPr>
        <dsp:cNvPr id="0" name=""/>
        <dsp:cNvSpPr/>
      </dsp:nvSpPr>
      <dsp:spPr>
        <a:xfrm rot="10800000">
          <a:off x="0" y="1452270"/>
          <a:ext cx="3838572" cy="14658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активное воспроизведение, связанное с напряжением, преодолением трудностей и требующее иногда значительных волевых и мыслительных  усилий</a:t>
          </a:r>
          <a:endParaRPr lang="ru-RU" sz="1400" kern="1200" dirty="0"/>
        </a:p>
      </dsp:txBody>
      <dsp:txXfrm rot="10800000">
        <a:off x="0" y="1452270"/>
        <a:ext cx="3838572" cy="1465885"/>
      </dsp:txXfrm>
    </dsp:sp>
    <dsp:sp modelId="{5DF30B7A-F45C-49F5-A720-ED3D7F1385E3}">
      <dsp:nvSpPr>
        <dsp:cNvPr id="0" name=""/>
        <dsp:cNvSpPr/>
      </dsp:nvSpPr>
      <dsp:spPr>
        <a:xfrm rot="10800000">
          <a:off x="0" y="0"/>
          <a:ext cx="3838572" cy="1465885"/>
        </a:xfrm>
        <a:prstGeom prst="upArrowCallout">
          <a:avLst/>
        </a:prstGeom>
        <a:solidFill>
          <a:srgbClr val="FF5B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ПРИПОМИНАНИЕ</a:t>
          </a:r>
          <a:endParaRPr lang="ru-RU" sz="2000" kern="1200" dirty="0"/>
        </a:p>
      </dsp:txBody>
      <dsp:txXfrm rot="10800000">
        <a:off x="0" y="0"/>
        <a:ext cx="3838572" cy="14658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ADDF4-37CE-4C78-968E-86135AFB87C1}">
      <dsp:nvSpPr>
        <dsp:cNvPr id="0" name=""/>
        <dsp:cNvSpPr/>
      </dsp:nvSpPr>
      <dsp:spPr>
        <a:xfrm>
          <a:off x="2" y="0"/>
          <a:ext cx="8929713" cy="3303597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1939-0846-4E75-A744-DAA973A764D9}">
      <dsp:nvSpPr>
        <dsp:cNvPr id="0" name=""/>
        <dsp:cNvSpPr/>
      </dsp:nvSpPr>
      <dsp:spPr>
        <a:xfrm>
          <a:off x="126446" y="991079"/>
          <a:ext cx="2678915" cy="132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объект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явление</a:t>
          </a:r>
          <a:endParaRPr lang="ru-RU" sz="3000" kern="1200" dirty="0"/>
        </a:p>
      </dsp:txBody>
      <dsp:txXfrm>
        <a:off x="126446" y="991079"/>
        <a:ext cx="2678915" cy="1321438"/>
      </dsp:txXfrm>
    </dsp:sp>
    <dsp:sp modelId="{FB144872-F046-45E0-B614-4FA56C6530EB}">
      <dsp:nvSpPr>
        <dsp:cNvPr id="0" name=""/>
        <dsp:cNvSpPr/>
      </dsp:nvSpPr>
      <dsp:spPr>
        <a:xfrm>
          <a:off x="3125401" y="991079"/>
          <a:ext cx="2678915" cy="132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опорный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образ</a:t>
          </a:r>
          <a:endParaRPr lang="ru-RU" sz="3000" kern="1200" dirty="0"/>
        </a:p>
      </dsp:txBody>
      <dsp:txXfrm>
        <a:off x="3125401" y="991079"/>
        <a:ext cx="2678915" cy="1321438"/>
      </dsp:txXfrm>
    </dsp:sp>
    <dsp:sp modelId="{F4D99B6F-5E63-4EA0-B376-540DFC0B3576}">
      <dsp:nvSpPr>
        <dsp:cNvPr id="0" name=""/>
        <dsp:cNvSpPr/>
      </dsp:nvSpPr>
      <dsp:spPr>
        <a:xfrm>
          <a:off x="6124356" y="991079"/>
          <a:ext cx="2678915" cy="1321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слово</a:t>
          </a:r>
          <a:endParaRPr lang="ru-RU" sz="3000" kern="1200" dirty="0"/>
        </a:p>
      </dsp:txBody>
      <dsp:txXfrm>
        <a:off x="6124356" y="991079"/>
        <a:ext cx="2678915" cy="13214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35451-1D67-419A-A96A-8C7E59F376BB}">
      <dsp:nvSpPr>
        <dsp:cNvPr id="0" name=""/>
        <dsp:cNvSpPr/>
      </dsp:nvSpPr>
      <dsp:spPr>
        <a:xfrm>
          <a:off x="0" y="739950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CDC1B-AB62-49B8-87AE-95374AADF88E}">
      <dsp:nvSpPr>
        <dsp:cNvPr id="0" name=""/>
        <dsp:cNvSpPr/>
      </dsp:nvSpPr>
      <dsp:spPr>
        <a:xfrm>
          <a:off x="413556" y="385710"/>
          <a:ext cx="82711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Двигательная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413556" y="385710"/>
        <a:ext cx="8271114" cy="708480"/>
      </dsp:txXfrm>
    </dsp:sp>
    <dsp:sp modelId="{C82B4A6F-CEFF-4C57-8D0A-38F115CA7519}">
      <dsp:nvSpPr>
        <dsp:cNvPr id="0" name=""/>
        <dsp:cNvSpPr/>
      </dsp:nvSpPr>
      <dsp:spPr>
        <a:xfrm>
          <a:off x="0" y="1828590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FA948-5918-4F3A-819B-5524398397BB}">
      <dsp:nvSpPr>
        <dsp:cNvPr id="0" name=""/>
        <dsp:cNvSpPr/>
      </dsp:nvSpPr>
      <dsp:spPr>
        <a:xfrm>
          <a:off x="434340" y="1474350"/>
          <a:ext cx="822392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Образная</a:t>
          </a:r>
          <a:r>
            <a:rPr lang="ru-RU" sz="2400" kern="1200" dirty="0" smtClean="0"/>
            <a:t>(зрительная/ обонятельная/ слуховая/ вкусовая /осязательная)</a:t>
          </a:r>
          <a:endParaRPr lang="ru-RU" sz="2400" kern="1200" dirty="0"/>
        </a:p>
      </dsp:txBody>
      <dsp:txXfrm>
        <a:off x="434340" y="1474350"/>
        <a:ext cx="8223923" cy="708480"/>
      </dsp:txXfrm>
    </dsp:sp>
    <dsp:sp modelId="{03E41119-C757-4370-B726-E3992D4AC52D}">
      <dsp:nvSpPr>
        <dsp:cNvPr id="0" name=""/>
        <dsp:cNvSpPr/>
      </dsp:nvSpPr>
      <dsp:spPr>
        <a:xfrm>
          <a:off x="0" y="2917230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F36B-9E62-4E89-B3C5-848C255623B2}">
      <dsp:nvSpPr>
        <dsp:cNvPr id="0" name=""/>
        <dsp:cNvSpPr/>
      </dsp:nvSpPr>
      <dsp:spPr>
        <a:xfrm>
          <a:off x="413556" y="2562990"/>
          <a:ext cx="827111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Эмоциональная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413556" y="2562990"/>
        <a:ext cx="8271114" cy="708480"/>
      </dsp:txXfrm>
    </dsp:sp>
    <dsp:sp modelId="{80B21D8A-0039-4EEE-A8A5-BF7516C82050}">
      <dsp:nvSpPr>
        <dsp:cNvPr id="0" name=""/>
        <dsp:cNvSpPr/>
      </dsp:nvSpPr>
      <dsp:spPr>
        <a:xfrm>
          <a:off x="0" y="4099036"/>
          <a:ext cx="8686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7D7CC-6ADA-4382-82C3-F130D6603733}">
      <dsp:nvSpPr>
        <dsp:cNvPr id="0" name=""/>
        <dsp:cNvSpPr/>
      </dsp:nvSpPr>
      <dsp:spPr>
        <a:xfrm>
          <a:off x="413556" y="3651630"/>
          <a:ext cx="8271114" cy="801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70C0"/>
              </a:solidFill>
            </a:rPr>
            <a:t>Словесно-логическая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70C0"/>
            </a:solidFill>
          </a:endParaRPr>
        </a:p>
      </dsp:txBody>
      <dsp:txXfrm>
        <a:off x="413556" y="3651630"/>
        <a:ext cx="8271114" cy="80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 smtClean="0">
                <a:solidFill>
                  <a:srgbClr val="C00000"/>
                </a:solidFill>
              </a:rPr>
              <a:t>Эффективные приемы работы дефектолога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ГКУ СО ЯО СРЦ «НАСТАВНИК»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643998" cy="5286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thumbs.dreamstime.com/b/bright-idea-18178494.jpg"/>
          <p:cNvPicPr>
            <a:picLocks noChangeAspect="1" noChangeArrowheads="1"/>
          </p:cNvPicPr>
          <p:nvPr/>
        </p:nvPicPr>
        <p:blipFill>
          <a:blip r:embed="rId2" cstate="print"/>
          <a:srcRect l="16320" r="16289"/>
          <a:stretch>
            <a:fillRect/>
          </a:stretch>
        </p:blipFill>
        <p:spPr bwMode="auto">
          <a:xfrm>
            <a:off x="414202" y="2071678"/>
            <a:ext cx="2800476" cy="4373710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Использование визуальных и семантических подсказок для припоминания детьми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вербального обозначения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изучаемых понятий</a:t>
            </a:r>
          </a:p>
          <a:p>
            <a:pPr algn="r">
              <a:spcBef>
                <a:spcPts val="0"/>
              </a:spcBef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учитель-дефектолог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стационарного отделения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Рыжикова Д.С.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прямоугольник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12776"/>
            <a:ext cx="4248472" cy="4968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media.istockphoto.com/photos/two-hands-pull-in-different-directions-a-blue-paper-card-picture-id512351402?k=6&amp;m=512351402&amp;s=612x612&amp;w=0&amp;h=5O49X8A_rVa8NKrIGOXGCZKcKzUNyWWw7SUCGu1jp0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888432" cy="1773316"/>
          </a:xfrm>
          <a:prstGeom prst="rect">
            <a:avLst/>
          </a:prstGeom>
          <a:noFill/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5220072" y="1412776"/>
            <a:ext cx="3672408" cy="1143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Квадрат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тянем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прямо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за 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уг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лы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895528" y="4941168"/>
            <a:ext cx="4248472" cy="1143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Получаем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прямоуг</a:t>
            </a:r>
            <a:r>
              <a:rPr lang="ru-RU" sz="3600" b="1" cap="all" dirty="0" smtClean="0"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ольник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s://e7.pngegg.com/pngimages/318/787/png-clipart-brown-brick-engineering-brick-staffordshire-blue-brick-building-material-brick-rectangle-engine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1791544" cy="1656184"/>
          </a:xfrm>
          <a:prstGeom prst="rect">
            <a:avLst/>
          </a:prstGeom>
          <a:noFill/>
        </p:spPr>
      </p:pic>
      <p:pic>
        <p:nvPicPr>
          <p:cNvPr id="1032" name="Picture 8" descr="https://gas-kvas.com/uploads/posts/2023-02/1676514131_gas-kvas-com-p-illyustratsiya-detskoi-knigi-risunok-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68960"/>
            <a:ext cx="1888365" cy="1512168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3568" y="2492896"/>
            <a:ext cx="2664296" cy="23762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3528" y="2564904"/>
            <a:ext cx="3168352" cy="2088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3"/>
          <p:cNvSpPr txBox="1">
            <a:spLocks/>
          </p:cNvSpPr>
          <p:nvPr/>
        </p:nvSpPr>
        <p:spPr>
          <a:xfrm>
            <a:off x="251520" y="5013176"/>
            <a:ext cx="388843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кирпичик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323528" y="1340768"/>
            <a:ext cx="3096344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книжка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00694" y="2214554"/>
            <a:ext cx="2428892" cy="2357454"/>
          </a:xfrm>
          <a:prstGeom prst="triangle">
            <a:avLst>
              <a:gd name="adj" fmla="val 71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00694" y="4286256"/>
            <a:ext cx="357190" cy="2857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000892" y="2214554"/>
            <a:ext cx="357190" cy="357190"/>
          </a:xfrm>
          <a:prstGeom prst="triangle">
            <a:avLst>
              <a:gd name="adj" fmla="val 598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42926">
            <a:off x="7607251" y="4175671"/>
            <a:ext cx="340445" cy="362021"/>
          </a:xfrm>
          <a:prstGeom prst="triangle">
            <a:avLst>
              <a:gd name="adj" fmla="val 4756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000628" y="4286256"/>
            <a:ext cx="387970" cy="561814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429520" y="1928802"/>
            <a:ext cx="387970" cy="561814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001024" y="4286256"/>
            <a:ext cx="387970" cy="561814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500662" y="857232"/>
            <a:ext cx="3643338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Посчитаем уголки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929322" y="4643446"/>
            <a:ext cx="2000264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Три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уг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ла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500694" y="5429264"/>
            <a:ext cx="285752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Треуг</a:t>
            </a: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ольник 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18" name="Picture 14" descr="http://cdn3.vectorstock.com/i/1000x1000/03/02/children-toy-pyramid-vector-9800302.jpg"/>
          <p:cNvPicPr>
            <a:picLocks noChangeAspect="1" noChangeArrowheads="1"/>
          </p:cNvPicPr>
          <p:nvPr/>
        </p:nvPicPr>
        <p:blipFill>
          <a:blip r:embed="rId2" cstate="print"/>
          <a:srcRect b="10234"/>
          <a:stretch>
            <a:fillRect/>
          </a:stretch>
        </p:blipFill>
        <p:spPr bwMode="auto">
          <a:xfrm>
            <a:off x="1043608" y="2636912"/>
            <a:ext cx="1872208" cy="2592945"/>
          </a:xfrm>
          <a:prstGeom prst="rect">
            <a:avLst/>
          </a:prstGeom>
          <a:noFill/>
        </p:spPr>
      </p:pic>
      <p:pic>
        <p:nvPicPr>
          <p:cNvPr id="24" name="Picture 2" descr="https://www.pinclipart.com/picdir/big/144-1448433_com-laptop-b-3685433105-from-the-roof-ro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624689" cy="1451258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55576" y="2420888"/>
            <a:ext cx="2664296" cy="23762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95536" y="2492896"/>
            <a:ext cx="3168352" cy="2088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410472" cy="838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вал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1900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Интересное яйцо – </a:t>
            </a:r>
          </a:p>
          <a:p>
            <a:pPr>
              <a:buNone/>
            </a:pPr>
            <a:r>
              <a:rPr lang="ru-RU" sz="1800" b="1" dirty="0" smtClean="0"/>
              <a:t>Удивленное лицо</a:t>
            </a:r>
          </a:p>
          <a:p>
            <a:pPr>
              <a:buNone/>
            </a:pPr>
            <a:r>
              <a:rPr lang="ru-RU" sz="1800" b="1" dirty="0" smtClean="0"/>
              <a:t>Как овал фигурка будет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dirty="0" smtClean="0"/>
              <a:t>И в овал сложило губы:</a:t>
            </a:r>
          </a:p>
          <a:p>
            <a:pPr>
              <a:buNone/>
            </a:pPr>
            <a:r>
              <a:rPr lang="ru-RU" sz="1800" b="1" dirty="0" smtClean="0"/>
              <a:t>              </a:t>
            </a:r>
            <a:r>
              <a:rPr lang="ru-RU" sz="1800" b="1" dirty="0" smtClean="0">
                <a:solidFill>
                  <a:srgbClr val="FF0000"/>
                </a:solidFill>
              </a:rPr>
              <a:t>ОООО-О</a:t>
            </a:r>
            <a:r>
              <a:rPr lang="ru-RU" sz="1800" b="1" dirty="0" smtClean="0"/>
              <a:t>ВАЛ</a:t>
            </a:r>
            <a:endParaRPr lang="ru-RU" sz="1800" b="1" dirty="0"/>
          </a:p>
        </p:txBody>
      </p:sp>
      <p:pic>
        <p:nvPicPr>
          <p:cNvPr id="1026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28736"/>
            <a:ext cx="4164311" cy="4818679"/>
          </a:xfrm>
          <a:prstGeom prst="rect">
            <a:avLst/>
          </a:prstGeom>
          <a:noFill/>
        </p:spPr>
      </p:pic>
      <p:pic>
        <p:nvPicPr>
          <p:cNvPr id="6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 l="43229" t="48220" r="43431" b="41803"/>
          <a:stretch>
            <a:fillRect/>
          </a:stretch>
        </p:blipFill>
        <p:spPr bwMode="auto">
          <a:xfrm>
            <a:off x="2267744" y="4365104"/>
            <a:ext cx="1080120" cy="616068"/>
          </a:xfrm>
          <a:prstGeom prst="rect">
            <a:avLst/>
          </a:prstGeom>
          <a:noFill/>
        </p:spPr>
      </p:pic>
      <p:pic>
        <p:nvPicPr>
          <p:cNvPr id="8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 l="38042" t="69837" r="41208" b="25175"/>
          <a:stretch>
            <a:fillRect/>
          </a:stretch>
        </p:blipFill>
        <p:spPr bwMode="auto">
          <a:xfrm>
            <a:off x="2857488" y="4143380"/>
            <a:ext cx="576064" cy="785818"/>
          </a:xfrm>
          <a:prstGeom prst="rect">
            <a:avLst/>
          </a:prstGeom>
          <a:noFill/>
        </p:spPr>
      </p:pic>
      <p:pic>
        <p:nvPicPr>
          <p:cNvPr id="12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 l="29396" t="58197" r="61957" b="30164"/>
          <a:stretch>
            <a:fillRect/>
          </a:stretch>
        </p:blipFill>
        <p:spPr bwMode="auto">
          <a:xfrm>
            <a:off x="2214546" y="4143380"/>
            <a:ext cx="462909" cy="648072"/>
          </a:xfrm>
          <a:prstGeom prst="rect">
            <a:avLst/>
          </a:prstGeom>
          <a:noFill/>
        </p:spPr>
      </p:pic>
      <p:pic>
        <p:nvPicPr>
          <p:cNvPr id="9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 l="38042" t="69837" r="41208" b="25175"/>
          <a:stretch>
            <a:fillRect/>
          </a:stretch>
        </p:blipFill>
        <p:spPr bwMode="auto">
          <a:xfrm>
            <a:off x="2857488" y="4071942"/>
            <a:ext cx="642942" cy="1076700"/>
          </a:xfrm>
          <a:prstGeom prst="rect">
            <a:avLst/>
          </a:prstGeom>
          <a:noFill/>
        </p:spPr>
      </p:pic>
      <p:pic>
        <p:nvPicPr>
          <p:cNvPr id="10" name="Picture 2" descr="https://static.vecteezy.com/system/resources/previews/000/526/164/original/egg-with-face-and-hands-vector.jpg"/>
          <p:cNvPicPr>
            <a:picLocks noChangeAspect="1" noChangeArrowheads="1"/>
          </p:cNvPicPr>
          <p:nvPr/>
        </p:nvPicPr>
        <p:blipFill>
          <a:blip r:embed="rId2" cstate="print"/>
          <a:srcRect l="29396" t="58197" r="61957" b="30164"/>
          <a:stretch>
            <a:fillRect/>
          </a:stretch>
        </p:blipFill>
        <p:spPr bwMode="auto">
          <a:xfrm>
            <a:off x="2214546" y="4429132"/>
            <a:ext cx="459245" cy="64294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555776" y="4221088"/>
            <a:ext cx="504056" cy="86409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https://free-images.com/or/fae4/essen_food_meat_saus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77350" y="4864010"/>
            <a:ext cx="1383098" cy="1249381"/>
          </a:xfrm>
          <a:prstGeom prst="rect">
            <a:avLst/>
          </a:prstGeom>
          <a:noFill/>
        </p:spPr>
      </p:pic>
      <p:pic>
        <p:nvPicPr>
          <p:cNvPr id="13" name="Picture 4" descr="https://www.pngarts.com/files/10/Brown-Eggs-Transparent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77072"/>
            <a:ext cx="1662757" cy="1512168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940152" y="3933056"/>
            <a:ext cx="2520280" cy="24482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40152" y="4005064"/>
            <a:ext cx="2736304" cy="23762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357430"/>
            <a:ext cx="3024336" cy="18002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Пальчик – </a:t>
            </a:r>
            <a:br>
              <a:rPr lang="ru-RU" sz="2000" b="1" dirty="0" smtClean="0"/>
            </a:br>
            <a:r>
              <a:rPr lang="ru-RU" sz="2000" b="1" dirty="0" smtClean="0"/>
              <a:t>важный господин, </a:t>
            </a:r>
            <a:br>
              <a:rPr lang="ru-RU" sz="2000" b="1" dirty="0" smtClean="0"/>
            </a:br>
            <a:r>
              <a:rPr lang="ru-RU" sz="2000" b="1" dirty="0" smtClean="0"/>
              <a:t>Словно циферка «1».</a:t>
            </a:r>
            <a:br>
              <a:rPr lang="ru-RU" sz="2000" b="1" dirty="0" smtClean="0"/>
            </a:br>
            <a:r>
              <a:rPr lang="ru-RU" sz="2000" b="1" dirty="0" smtClean="0"/>
              <a:t>Голова и спинка – </a:t>
            </a:r>
            <a:br>
              <a:rPr lang="ru-RU" sz="2000" b="1" dirty="0" smtClean="0"/>
            </a:br>
            <a:r>
              <a:rPr lang="ru-RU" sz="2000" b="1" dirty="0" smtClean="0"/>
              <a:t>Вот его картинка!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2" descr="https://image.shutterstock.com/image-vector/counting-fingers-set-hands-numbers-260nw-293759729.jpg"/>
          <p:cNvPicPr>
            <a:picLocks noChangeAspect="1" noChangeArrowheads="1"/>
          </p:cNvPicPr>
          <p:nvPr/>
        </p:nvPicPr>
        <p:blipFill>
          <a:blip r:embed="rId2" cstate="print"/>
          <a:srcRect r="81273"/>
          <a:stretch>
            <a:fillRect/>
          </a:stretch>
        </p:blipFill>
        <p:spPr bwMode="auto">
          <a:xfrm>
            <a:off x="6500826" y="1643050"/>
            <a:ext cx="2286016" cy="4211053"/>
          </a:xfrm>
          <a:prstGeom prst="rect">
            <a:avLst/>
          </a:prstGeom>
          <a:noFill/>
        </p:spPr>
      </p:pic>
      <p:pic>
        <p:nvPicPr>
          <p:cNvPr id="5" name="Picture 2" descr="https://i.pinimg.com/originals/c2/86/df/c286df4b2db9f12563ffaeb2378bb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0"/>
            <a:ext cx="2525980" cy="4186497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Названия и</a:t>
            </a: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образ цифр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7166"/>
            <a:ext cx="671514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Внимание! Цифра «8» - неваляшку просим!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 descr="https://images.knopka.ca/media/profi/users/28/5575/5575_img_1936.jpg?v=142706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456384" cy="4791105"/>
          </a:xfrm>
          <a:prstGeom prst="rect">
            <a:avLst/>
          </a:prstGeom>
          <a:noFill/>
        </p:spPr>
      </p:pic>
      <p:pic>
        <p:nvPicPr>
          <p:cNvPr id="26628" name="Picture 4" descr="https://cdn.pixabay.com/photo/2016/02/05/15/51/number-118124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436096" cy="543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Названия рук 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285992"/>
            <a:ext cx="2285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Может ложку держать.</a:t>
            </a:r>
          </a:p>
          <a:p>
            <a:pPr>
              <a:buNone/>
            </a:pPr>
            <a:r>
              <a:rPr lang="ru-RU" dirty="0" smtClean="0"/>
              <a:t>Может рисовать.</a:t>
            </a:r>
          </a:p>
          <a:p>
            <a:pPr>
              <a:buNone/>
            </a:pPr>
            <a:r>
              <a:rPr lang="ru-RU" dirty="0" smtClean="0"/>
              <a:t>Может выстригать.</a:t>
            </a:r>
          </a:p>
          <a:p>
            <a:pPr>
              <a:buNone/>
            </a:pPr>
            <a:r>
              <a:rPr lang="ru-RU" dirty="0" smtClean="0"/>
              <a:t>Может здороваться и прощаться.</a:t>
            </a:r>
          </a:p>
          <a:p>
            <a:pPr>
              <a:buNone/>
            </a:pPr>
            <a:r>
              <a:rPr lang="ru-RU" dirty="0" smtClean="0"/>
              <a:t>Может ушко и носик почесать.</a:t>
            </a:r>
          </a:p>
          <a:p>
            <a:pPr>
              <a:buNone/>
            </a:pPr>
            <a:r>
              <a:rPr lang="ru-RU" dirty="0" smtClean="0"/>
              <a:t>Может что-то передать.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5500"/>
                </a:solidFill>
              </a:rPr>
              <a:t>Все умеет – </a:t>
            </a:r>
            <a:r>
              <a:rPr lang="ru-RU" dirty="0" smtClean="0">
                <a:solidFill>
                  <a:srgbClr val="FF0000"/>
                </a:solidFill>
              </a:rPr>
              <a:t>прав</a:t>
            </a:r>
            <a:r>
              <a:rPr lang="ru-RU" dirty="0" smtClean="0">
                <a:solidFill>
                  <a:srgbClr val="705500"/>
                </a:solidFill>
              </a:rPr>
              <a:t>ильная рука – </a:t>
            </a:r>
            <a:r>
              <a:rPr lang="ru-RU" dirty="0" smtClean="0">
                <a:solidFill>
                  <a:srgbClr val="FF0000"/>
                </a:solidFill>
              </a:rPr>
              <a:t>прав</a:t>
            </a:r>
            <a:r>
              <a:rPr lang="ru-RU" dirty="0" smtClean="0">
                <a:solidFill>
                  <a:srgbClr val="705500"/>
                </a:solidFill>
              </a:rPr>
              <a:t>ая!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3116"/>
            <a:ext cx="2571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Не может ложку держать.</a:t>
            </a:r>
          </a:p>
          <a:p>
            <a:pPr>
              <a:buNone/>
            </a:pPr>
            <a:r>
              <a:rPr lang="ru-RU" dirty="0" smtClean="0"/>
              <a:t>Не может рисовать.</a:t>
            </a:r>
          </a:p>
          <a:p>
            <a:pPr>
              <a:buNone/>
            </a:pPr>
            <a:r>
              <a:rPr lang="ru-RU" dirty="0" smtClean="0"/>
              <a:t>Не может выстригать.</a:t>
            </a:r>
          </a:p>
          <a:p>
            <a:pPr>
              <a:buNone/>
            </a:pPr>
            <a:r>
              <a:rPr lang="ru-RU" dirty="0" smtClean="0"/>
              <a:t>Не может здороваться и прощаться.</a:t>
            </a:r>
          </a:p>
          <a:p>
            <a:pPr>
              <a:buNone/>
            </a:pPr>
            <a:r>
              <a:rPr lang="ru-RU" dirty="0" smtClean="0"/>
              <a:t>Не может ушко и носик почесать.</a:t>
            </a:r>
          </a:p>
          <a:p>
            <a:pPr>
              <a:buNone/>
            </a:pPr>
            <a:r>
              <a:rPr lang="ru-RU" dirty="0" smtClean="0"/>
              <a:t>Не может что-то передать.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5500"/>
                </a:solidFill>
              </a:rPr>
              <a:t>Не хочет ничего делать –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</a:t>
            </a:r>
            <a:r>
              <a:rPr lang="ru-RU" dirty="0" smtClean="0">
                <a:solidFill>
                  <a:srgbClr val="705500"/>
                </a:solidFill>
              </a:rPr>
              <a:t>нтяйка–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</a:t>
            </a:r>
            <a:r>
              <a:rPr lang="ru-RU" dirty="0" smtClean="0">
                <a:solidFill>
                  <a:srgbClr val="705500"/>
                </a:solidFill>
              </a:rPr>
              <a:t>вая!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7430"/>
            <a:ext cx="4098543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6215074" y="2214554"/>
            <a:ext cx="785818" cy="57150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071670" y="2428868"/>
            <a:ext cx="1000132" cy="42862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/>
          <a:lstStyle/>
          <a:p>
            <a:r>
              <a:rPr lang="ru-RU" dirty="0" smtClean="0"/>
              <a:t>Названия дней недели</a:t>
            </a:r>
            <a:endParaRPr lang="ru-RU" dirty="0"/>
          </a:p>
        </p:txBody>
      </p:sp>
      <p:pic>
        <p:nvPicPr>
          <p:cNvPr id="1026" name="Picture 2" descr="F:\ПОДСКАЗКИ\1695734758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215106" cy="2729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572008"/>
            <a:ext cx="2111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/>
              <a:t>ервый в </a:t>
            </a:r>
            <a:r>
              <a:rPr lang="ru-RU" dirty="0" smtClean="0">
                <a:solidFill>
                  <a:srgbClr val="C00000"/>
                </a:solidFill>
              </a:rPr>
              <a:t>неделе: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</a:t>
            </a:r>
            <a:r>
              <a:rPr lang="ru-RU" dirty="0" smtClean="0"/>
              <a:t>о</a:t>
            </a:r>
            <a:r>
              <a:rPr lang="ru-RU" dirty="0" smtClean="0">
                <a:solidFill>
                  <a:srgbClr val="C00000"/>
                </a:solidFill>
              </a:rPr>
              <a:t>недель</a:t>
            </a:r>
            <a:r>
              <a:rPr lang="ru-RU" dirty="0" smtClean="0"/>
              <a:t>ник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572008"/>
            <a:ext cx="32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Сред</a:t>
            </a:r>
            <a:r>
              <a:rPr lang="ru-RU" dirty="0" smtClean="0"/>
              <a:t>ний из рабочих (синих):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сред</a:t>
            </a:r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643446"/>
            <a:ext cx="10111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Втор</a:t>
            </a:r>
            <a:r>
              <a:rPr lang="ru-RU" dirty="0" smtClean="0"/>
              <a:t>ой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втор</a:t>
            </a:r>
            <a:r>
              <a:rPr lang="ru-RU" dirty="0" smtClean="0"/>
              <a:t>ник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857224" y="3214686"/>
            <a:ext cx="1500198" cy="9286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393141" y="3536157"/>
            <a:ext cx="1643074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00496" y="2928934"/>
            <a:ext cx="2357454" cy="1714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месяцев года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786058"/>
            <a:ext cx="2905107" cy="37862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57161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571612"/>
            <a:ext cx="2357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вгуст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786058"/>
            <a:ext cx="30003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И А</a:t>
            </a:r>
          </a:p>
        </p:txBody>
      </p:sp>
      <p:sp>
        <p:nvSpPr>
          <p:cNvPr id="9" name="Овал 8"/>
          <p:cNvSpPr/>
          <p:nvPr/>
        </p:nvSpPr>
        <p:spPr>
          <a:xfrm>
            <a:off x="1857356" y="3714752"/>
            <a:ext cx="285752" cy="357190"/>
          </a:xfrm>
          <a:prstGeom prst="ellipse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B5B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14612" y="3714752"/>
            <a:ext cx="285752" cy="357190"/>
          </a:xfrm>
          <a:prstGeom prst="ellipse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B5B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3714752"/>
            <a:ext cx="285752" cy="357190"/>
          </a:xfrm>
          <a:prstGeom prst="ellipse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B5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4643446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Похоже на крик ослика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71501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Образ: ослик пасётся на зеленой летней лужайке и радостно кричит: «</a:t>
            </a:r>
            <a:r>
              <a:rPr lang="ru-RU" dirty="0" err="1" smtClean="0"/>
              <a:t>Ииа</a:t>
            </a:r>
            <a:r>
              <a:rPr lang="ru-RU" dirty="0" smtClean="0"/>
              <a:t>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1250133" y="2250273"/>
            <a:ext cx="71438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929058" y="2285992"/>
            <a:ext cx="714380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43174" y="2571744"/>
            <a:ext cx="71438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679687" y="4392619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679687" y="5464189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285984" y="2000240"/>
            <a:ext cx="4500594" cy="157163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58016" y="171448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>
                <a:solidFill>
                  <a:srgbClr val="C00000"/>
                </a:solidFill>
              </a:rPr>
              <a:t>Н</a:t>
            </a:r>
            <a:r>
              <a:rPr lang="ru-RU" dirty="0" smtClean="0"/>
              <a:t>ачале  - </a:t>
            </a:r>
            <a:r>
              <a:rPr lang="ru-RU" dirty="0" err="1" smtClean="0"/>
              <a:t>ию</a:t>
            </a:r>
            <a:r>
              <a:rPr lang="ru-RU" dirty="0" err="1" smtClean="0">
                <a:solidFill>
                  <a:srgbClr val="C00000"/>
                </a:solidFill>
              </a:rPr>
              <a:t>Н</a:t>
            </a:r>
            <a:r>
              <a:rPr lang="ru-RU" dirty="0" err="1" smtClean="0"/>
              <a:t>ь</a:t>
            </a:r>
            <a:endParaRPr lang="ru-RU" dirty="0" smtClean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57752" y="6215082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Названия букв </a:t>
            </a:r>
            <a:r>
              <a:rPr lang="ru-RU" sz="3100" dirty="0" smtClean="0"/>
              <a:t>(соответствующие им звуки)</a:t>
            </a:r>
            <a:endParaRPr lang="ru-RU" sz="3100" dirty="0"/>
          </a:p>
        </p:txBody>
      </p:sp>
      <p:pic>
        <p:nvPicPr>
          <p:cNvPr id="5" name="Содержимое 4" descr="https://1.bp.blogspot.com/-qvTC6hgkPtw/Xqg-hltczLI/AAAAAAAAKvU/y7QHwf4Q88QaD9f1tDF-qdqd-Rifdjb7wCLcBGAsYHQ/s1600/%25D0%25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f2.ppt-online.org/files2/slide/i/IGE0cDpegJvBaFlP9UKtXs5R8fhzViSyrdkTW7ZLo2/slide-29.jpg"/>
          <p:cNvPicPr/>
          <p:nvPr/>
        </p:nvPicPr>
        <p:blipFill>
          <a:blip r:embed="rId3" cstate="print"/>
          <a:srcRect l="23295" t="57141" r="61518" b="18481"/>
          <a:stretch>
            <a:fillRect/>
          </a:stretch>
        </p:blipFill>
        <p:spPr bwMode="auto">
          <a:xfrm>
            <a:off x="7429520" y="2786058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f2.ppt-online.org/files2/slide/i/IGE0cDpegJvBaFlP9UKtXs5R8fhzViSyrdkTW7ZLo2/slide-29.jpg"/>
          <p:cNvPicPr/>
          <p:nvPr/>
        </p:nvPicPr>
        <p:blipFill>
          <a:blip r:embed="rId3" cstate="print"/>
          <a:srcRect l="40888" r="36263" b="61386"/>
          <a:stretch>
            <a:fillRect/>
          </a:stretch>
        </p:blipFill>
        <p:spPr bwMode="auto">
          <a:xfrm>
            <a:off x="357158" y="3786190"/>
            <a:ext cx="235745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s://cf2.ppt-online.org/files2/slide/i/IGE0cDpegJvBaFlP9UKtXs5R8fhzViSyrdkTW7ZLo2/slide-29.jpg"/>
          <p:cNvPicPr/>
          <p:nvPr/>
        </p:nvPicPr>
        <p:blipFill>
          <a:blip r:embed="rId3" cstate="print"/>
          <a:srcRect l="64939" r="3794" b="63531"/>
          <a:stretch>
            <a:fillRect/>
          </a:stretch>
        </p:blipFill>
        <p:spPr bwMode="auto">
          <a:xfrm>
            <a:off x="3071802" y="3857628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larisazakirova.ucoz.net/rus_yaz/propis_buk/u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85860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f2.ppt-online.org/files2/slide/i/IGE0cDpegJvBaFlP9UKtXs5R8fhzViSyrdkTW7ZLo2/slide-29.jpg"/>
          <p:cNvPicPr/>
          <p:nvPr/>
        </p:nvPicPr>
        <p:blipFill>
          <a:blip r:embed="rId3" cstate="print"/>
          <a:srcRect l="7215" t="27888" r="78492" b="46109"/>
          <a:stretch>
            <a:fillRect/>
          </a:stretch>
        </p:blipFill>
        <p:spPr bwMode="auto">
          <a:xfrm>
            <a:off x="607219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f2.ppt-online.org/files2/slide/i/IGE0cDpegJvBaFlP9UKtXs5R8fhzViSyrdkTW7ZLo2/slide-29.jpg"/>
          <p:cNvPicPr/>
          <p:nvPr/>
        </p:nvPicPr>
        <p:blipFill>
          <a:blip r:embed="rId3" cstate="print"/>
          <a:srcRect l="7215" t="53891" r="77598" b="18481"/>
          <a:stretch>
            <a:fillRect/>
          </a:stretch>
        </p:blipFill>
        <p:spPr bwMode="auto">
          <a:xfrm>
            <a:off x="6000760" y="135729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14282" y="1214422"/>
            <a:ext cx="2643206" cy="2286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00364" y="1214422"/>
            <a:ext cx="2643206" cy="2286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71802" y="3786190"/>
            <a:ext cx="2643206" cy="2286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282" y="3714752"/>
            <a:ext cx="2643206" cy="2286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2844" y="1285860"/>
            <a:ext cx="2714644" cy="21431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43240" y="1357298"/>
            <a:ext cx="2714644" cy="21431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143240" y="3929066"/>
            <a:ext cx="2714644" cy="21431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2844" y="3714752"/>
            <a:ext cx="2714644" cy="21431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Картинка-Образ =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подсказка образа буквы и соответствующего ей звука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ПОДСКАЗКИ\1695733774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Процессы памяти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предъявлении ранее изученного  материала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2500305"/>
          <a:ext cx="4052886" cy="24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628" y="2500306"/>
          <a:ext cx="383857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2857488" y="1285860"/>
            <a:ext cx="1214446" cy="857256"/>
          </a:xfrm>
          <a:prstGeom prst="straightConnector1">
            <a:avLst/>
          </a:prstGeom>
          <a:ln w="158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29256" y="1357298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лако 7"/>
          <p:cNvSpPr/>
          <p:nvPr/>
        </p:nvSpPr>
        <p:spPr>
          <a:xfrm>
            <a:off x="571472" y="5143512"/>
            <a:ext cx="3929090" cy="1500174"/>
          </a:xfrm>
          <a:prstGeom prst="cloud">
            <a:avLst/>
          </a:prstGeom>
          <a:solidFill>
            <a:srgbClr val="A0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ysClr val="windowText" lastClr="000000"/>
                </a:solidFill>
              </a:rPr>
              <a:t>Для детей с нарушениями в развитии характерен длительный период автоматизации знаний 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Подсказки при формировании понятий и представлений </a:t>
            </a:r>
            <a:r>
              <a:rPr lang="ru-RU" dirty="0" smtClean="0">
                <a:solidFill>
                  <a:srgbClr val="C00000"/>
                </a:solidFill>
              </a:rPr>
              <a:t>(опорные образы)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ПОДСКАЗКИ\1695733775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0" t="9255" r="4587" b="6422"/>
          <a:stretch>
            <a:fillRect/>
          </a:stretch>
        </p:blipFill>
        <p:spPr bwMode="auto">
          <a:xfrm rot="10800000">
            <a:off x="1331640" y="1340767"/>
            <a:ext cx="710026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pic>
        <p:nvPicPr>
          <p:cNvPr id="7170" name="Picture 2" descr="F:\ПОДСКАЗКИ\1695733775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03" r="6122"/>
          <a:stretch>
            <a:fillRect/>
          </a:stretch>
        </p:blipFill>
        <p:spPr bwMode="auto">
          <a:xfrm rot="5400000">
            <a:off x="2070089" y="-333785"/>
            <a:ext cx="5219848" cy="828092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339752" y="5085184"/>
            <a:ext cx="1296144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499992" y="5085184"/>
            <a:ext cx="115212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abrakadabra.fun/uploads/posts/2022-01/1642105092_4-abrakadabra-fun-p-volnistie-linii-png-4.png"/>
          <p:cNvPicPr>
            <a:picLocks noChangeAspect="1" noChangeArrowheads="1"/>
          </p:cNvPicPr>
          <p:nvPr/>
        </p:nvPicPr>
        <p:blipFill>
          <a:blip r:embed="rId3" cstate="print"/>
          <a:srcRect l="48410" r="28309"/>
          <a:stretch>
            <a:fillRect/>
          </a:stretch>
        </p:blipFill>
        <p:spPr bwMode="auto">
          <a:xfrm rot="1862624">
            <a:off x="6068785" y="5314613"/>
            <a:ext cx="1030255" cy="505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380672"/>
            <a:ext cx="33089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Имя</a:t>
            </a:r>
            <a:r>
              <a:rPr lang="ru-RU" b="1" dirty="0" smtClean="0">
                <a:solidFill>
                  <a:srgbClr val="FF0000"/>
                </a:solidFill>
              </a:rPr>
              <a:t> существ</a:t>
            </a:r>
            <a:r>
              <a:rPr lang="ru-RU" b="1" dirty="0" smtClean="0"/>
              <a:t>ительное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Существ</a:t>
            </a:r>
            <a:r>
              <a:rPr lang="ru-RU" b="1" dirty="0" smtClean="0"/>
              <a:t>уют в реальности: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можно увидеть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можно нарисовать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99992" y="5013176"/>
            <a:ext cx="1152128" cy="720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47864" y="5380672"/>
            <a:ext cx="27979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Дядюшка Глагол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способен совершать </a:t>
            </a:r>
          </a:p>
          <a:p>
            <a:r>
              <a:rPr lang="ru-RU" b="1" dirty="0" smtClean="0"/>
              <a:t>множество действий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33658" y="5445224"/>
            <a:ext cx="32227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Имя </a:t>
            </a:r>
            <a:r>
              <a:rPr lang="ru-RU" b="1" dirty="0" smtClean="0">
                <a:solidFill>
                  <a:srgbClr val="FF0000"/>
                </a:solidFill>
              </a:rPr>
              <a:t>прилаг</a:t>
            </a:r>
            <a:r>
              <a:rPr lang="ru-RU" b="1" dirty="0" smtClean="0"/>
              <a:t>ательное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к предмету </a:t>
            </a:r>
            <a:r>
              <a:rPr lang="ru-RU" b="1" dirty="0" smtClean="0">
                <a:solidFill>
                  <a:srgbClr val="FF0000"/>
                </a:solidFill>
              </a:rPr>
              <a:t>прилаг</a:t>
            </a:r>
            <a:r>
              <a:rPr lang="ru-RU" b="1" dirty="0" smtClean="0"/>
              <a:t>аются </a:t>
            </a:r>
          </a:p>
          <a:p>
            <a:r>
              <a:rPr lang="ru-RU" b="1" dirty="0" smtClean="0"/>
              <a:t>различные признаки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СЛОВА</a:t>
            </a:r>
            <a:endParaRPr lang="ru-RU" dirty="0"/>
          </a:p>
        </p:txBody>
      </p:sp>
      <p:pic>
        <p:nvPicPr>
          <p:cNvPr id="4098" name="Picture 2" descr="F:\ПОДСКАЗКИ\1695733774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546"/>
          <a:stretch>
            <a:fillRect/>
          </a:stretch>
        </p:blipFill>
        <p:spPr bwMode="auto">
          <a:xfrm rot="10800000">
            <a:off x="611560" y="1556790"/>
            <a:ext cx="7992888" cy="5031611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4000496" y="1857364"/>
            <a:ext cx="200026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357686" y="3000372"/>
            <a:ext cx="164307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29322" y="2000240"/>
            <a:ext cx="29864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Отражает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последовательность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названия морфем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способы их обозначения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некоторые свойства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6215074" y="3857628"/>
            <a:ext cx="1285884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Опорный алгоритм действий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Фонетический разбор слова</a:t>
            </a:r>
            <a:endParaRPr lang="ru-RU" dirty="0"/>
          </a:p>
        </p:txBody>
      </p:sp>
      <p:pic>
        <p:nvPicPr>
          <p:cNvPr id="6146" name="Picture 2" descr="F:\ПОДСКАЗКИ\1695733775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72" t="3182" r="2607" b="10904"/>
          <a:stretch>
            <a:fillRect/>
          </a:stretch>
        </p:blipFill>
        <p:spPr bwMode="auto">
          <a:xfrm rot="16200000">
            <a:off x="112697" y="1911639"/>
            <a:ext cx="5369930" cy="40841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4048" y="2060848"/>
            <a:ext cx="39044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Отражает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последовательность действий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способ определения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образы - подсказки названий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подбора </a:t>
            </a:r>
            <a:r>
              <a:rPr lang="ru-RU" dirty="0" smtClean="0"/>
              <a:t> проверочных </a:t>
            </a:r>
            <a:r>
              <a:rPr lang="ru-RU" dirty="0" smtClean="0"/>
              <a:t>слов</a:t>
            </a:r>
            <a:endParaRPr lang="ru-RU" dirty="0"/>
          </a:p>
        </p:txBody>
      </p:sp>
      <p:pic>
        <p:nvPicPr>
          <p:cNvPr id="3074" name="Picture 2" descr="F:\ПОДСКАЗКИ\1695733774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68"/>
          <a:stretch>
            <a:fillRect/>
          </a:stretch>
        </p:blipFill>
        <p:spPr bwMode="auto">
          <a:xfrm>
            <a:off x="467544" y="1268760"/>
            <a:ext cx="8340614" cy="525658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971600" y="16288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07704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9752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71800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9592" y="2708920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2708920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2708920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99792" y="2708920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9592" y="4005064"/>
            <a:ext cx="720080" cy="720080"/>
          </a:xfrm>
          <a:prstGeom prst="ellipse">
            <a:avLst/>
          </a:prstGeom>
          <a:solidFill>
            <a:srgbClr val="4EB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95736" y="4293096"/>
            <a:ext cx="504056" cy="432048"/>
          </a:xfrm>
          <a:prstGeom prst="ellipse">
            <a:avLst/>
          </a:prstGeom>
          <a:solidFill>
            <a:srgbClr val="4EB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051720" y="5373216"/>
            <a:ext cx="720080" cy="720080"/>
          </a:xfrm>
          <a:prstGeom prst="ellipse">
            <a:avLst/>
          </a:prstGeom>
          <a:solidFill>
            <a:srgbClr val="ECA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71600" y="5589240"/>
            <a:ext cx="504056" cy="432048"/>
          </a:xfrm>
          <a:prstGeom prst="ellipse">
            <a:avLst/>
          </a:prstGeom>
          <a:solidFill>
            <a:srgbClr val="ECA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16016" y="1772816"/>
            <a:ext cx="504056" cy="432048"/>
          </a:xfrm>
          <a:prstGeom prst="ellipse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43636" y="1785926"/>
            <a:ext cx="504056" cy="432048"/>
          </a:xfrm>
          <a:prstGeom prst="ellipse">
            <a:avLst/>
          </a:prstGeom>
          <a:solidFill>
            <a:srgbClr val="FF5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1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73384" t="41292" b="51801"/>
          <a:stretch>
            <a:fillRect/>
          </a:stretch>
        </p:blipFill>
        <p:spPr bwMode="auto">
          <a:xfrm>
            <a:off x="6156176" y="2852936"/>
            <a:ext cx="2219934" cy="432048"/>
          </a:xfrm>
          <a:prstGeom prst="rect">
            <a:avLst/>
          </a:prstGeom>
          <a:noFill/>
        </p:spPr>
      </p:pic>
      <p:pic>
        <p:nvPicPr>
          <p:cNvPr id="22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92378" t="41292" b="51801"/>
          <a:stretch>
            <a:fillRect/>
          </a:stretch>
        </p:blipFill>
        <p:spPr bwMode="auto">
          <a:xfrm>
            <a:off x="8143900" y="1357298"/>
            <a:ext cx="635758" cy="432048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6372200" y="3068960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76667" t="80641" b="11364"/>
          <a:stretch>
            <a:fillRect/>
          </a:stretch>
        </p:blipFill>
        <p:spPr bwMode="auto">
          <a:xfrm>
            <a:off x="6357950" y="5429264"/>
            <a:ext cx="1946152" cy="500066"/>
          </a:xfrm>
          <a:prstGeom prst="rect">
            <a:avLst/>
          </a:prstGeom>
          <a:noFill/>
        </p:spPr>
      </p:pic>
      <p:pic>
        <p:nvPicPr>
          <p:cNvPr id="29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82881" t="62473" b="27858"/>
          <a:stretch>
            <a:fillRect/>
          </a:stretch>
        </p:blipFill>
        <p:spPr bwMode="auto">
          <a:xfrm>
            <a:off x="6516216" y="4077072"/>
            <a:ext cx="1427846" cy="432048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500826" y="5572140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00826" y="5643578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40256" t="84489" r="49466" b="6375"/>
          <a:stretch>
            <a:fillRect/>
          </a:stretch>
        </p:blipFill>
        <p:spPr bwMode="auto">
          <a:xfrm>
            <a:off x="4286248" y="5357826"/>
            <a:ext cx="857256" cy="571504"/>
          </a:xfrm>
          <a:prstGeom prst="rect">
            <a:avLst/>
          </a:prstGeom>
          <a:noFill/>
        </p:spPr>
      </p:pic>
      <p:pic>
        <p:nvPicPr>
          <p:cNvPr id="30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40256" t="47944" r="51179" b="42920"/>
          <a:stretch>
            <a:fillRect/>
          </a:stretch>
        </p:blipFill>
        <p:spPr bwMode="auto">
          <a:xfrm>
            <a:off x="4429124" y="2857496"/>
            <a:ext cx="714380" cy="428628"/>
          </a:xfrm>
          <a:prstGeom prst="rect">
            <a:avLst/>
          </a:prstGeom>
          <a:noFill/>
        </p:spPr>
      </p:pic>
      <p:pic>
        <p:nvPicPr>
          <p:cNvPr id="32" name="Picture 2" descr="https://abrakadabra.fun/uploads/posts/2022-01/1642105092_4-abrakadabra-fun-p-volnistie-linii-png-4.png"/>
          <p:cNvPicPr>
            <a:picLocks noChangeAspect="1" noChangeArrowheads="1"/>
          </p:cNvPicPr>
          <p:nvPr/>
        </p:nvPicPr>
        <p:blipFill>
          <a:blip r:embed="rId3" cstate="print"/>
          <a:srcRect l="48410" r="28309"/>
          <a:stretch>
            <a:fillRect/>
          </a:stretch>
        </p:blipFill>
        <p:spPr bwMode="auto">
          <a:xfrm>
            <a:off x="4071934" y="2786058"/>
            <a:ext cx="923739" cy="505748"/>
          </a:xfrm>
          <a:prstGeom prst="rect">
            <a:avLst/>
          </a:prstGeom>
          <a:noFill/>
        </p:spPr>
      </p:pic>
      <p:pic>
        <p:nvPicPr>
          <p:cNvPr id="33" name="Picture 2" descr="F:\ПОДСКАЗКИ\1695733774978.jpg"/>
          <p:cNvPicPr>
            <a:picLocks noChangeAspect="1" noChangeArrowheads="1"/>
          </p:cNvPicPr>
          <p:nvPr/>
        </p:nvPicPr>
        <p:blipFill>
          <a:blip r:embed="rId2" cstate="print"/>
          <a:srcRect l="40256" t="66217" r="51179" b="25789"/>
          <a:stretch>
            <a:fillRect/>
          </a:stretch>
        </p:blipFill>
        <p:spPr bwMode="auto">
          <a:xfrm>
            <a:off x="4429124" y="4000504"/>
            <a:ext cx="714380" cy="500066"/>
          </a:xfrm>
          <a:prstGeom prst="rect">
            <a:avLst/>
          </a:prstGeom>
          <a:noFill/>
        </p:spPr>
      </p:pic>
      <p:pic>
        <p:nvPicPr>
          <p:cNvPr id="34" name="Picture 2" descr="https://abrakadabra.fun/uploads/posts/2022-01/1642105092_4-abrakadabra-fun-p-volnistie-linii-png-4.png"/>
          <p:cNvPicPr>
            <a:picLocks noChangeAspect="1" noChangeArrowheads="1"/>
          </p:cNvPicPr>
          <p:nvPr/>
        </p:nvPicPr>
        <p:blipFill>
          <a:blip r:embed="rId3" cstate="print"/>
          <a:srcRect l="48410" r="28309"/>
          <a:stretch>
            <a:fillRect/>
          </a:stretch>
        </p:blipFill>
        <p:spPr bwMode="auto">
          <a:xfrm>
            <a:off x="4071934" y="4000504"/>
            <a:ext cx="923739" cy="505748"/>
          </a:xfrm>
          <a:prstGeom prst="rect">
            <a:avLst/>
          </a:prstGeom>
          <a:noFill/>
        </p:spPr>
      </p:pic>
      <p:pic>
        <p:nvPicPr>
          <p:cNvPr id="35" name="Picture 2" descr="https://abrakadabra.fun/uploads/posts/2022-01/1642105092_4-abrakadabra-fun-p-volnistie-linii-png-4.png"/>
          <p:cNvPicPr>
            <a:picLocks noChangeAspect="1" noChangeArrowheads="1"/>
          </p:cNvPicPr>
          <p:nvPr/>
        </p:nvPicPr>
        <p:blipFill>
          <a:blip r:embed="rId3" cstate="print"/>
          <a:srcRect l="57412" r="29985" b="15249"/>
          <a:stretch>
            <a:fillRect/>
          </a:stretch>
        </p:blipFill>
        <p:spPr bwMode="auto">
          <a:xfrm>
            <a:off x="6572264" y="4000504"/>
            <a:ext cx="500066" cy="428628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3929058" y="5643578"/>
            <a:ext cx="10801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орфографии </a:t>
            </a:r>
            <a:r>
              <a:rPr lang="ru-RU" sz="3100" dirty="0" smtClean="0"/>
              <a:t>(прием рифмовки)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Предложенье начиная буква пишется большая.</a:t>
            </a:r>
          </a:p>
          <a:p>
            <a:pPr>
              <a:buNone/>
            </a:pPr>
            <a:r>
              <a:rPr lang="ru-RU" dirty="0" smtClean="0"/>
              <a:t>   Предложение закончу и поставлю сразу точку.</a:t>
            </a:r>
          </a:p>
          <a:p>
            <a:endParaRPr lang="ru-RU" dirty="0" smtClean="0"/>
          </a:p>
          <a:p>
            <a:r>
              <a:rPr lang="ru-RU" dirty="0" smtClean="0"/>
              <a:t>Если буква гласная вызвала сомнение - </a:t>
            </a:r>
          </a:p>
          <a:p>
            <a:pPr>
              <a:buNone/>
            </a:pPr>
            <a:r>
              <a:rPr lang="ru-RU" dirty="0" smtClean="0"/>
              <a:t>   Ты ее немедленно поставь под ударенье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 слоге ЖИ и в слоге ШИ</a:t>
            </a:r>
          </a:p>
          <a:p>
            <a:pPr>
              <a:buNone/>
            </a:pPr>
            <a:r>
              <a:rPr lang="ru-RU" dirty="0" smtClean="0"/>
              <a:t>   Только букву И пиши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0133" t="10813" r="27045" b="17097"/>
          <a:stretch>
            <a:fillRect/>
          </a:stretch>
        </p:blipFill>
        <p:spPr bwMode="auto">
          <a:xfrm>
            <a:off x="5652120" y="4509120"/>
            <a:ext cx="3312368" cy="21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28184" y="4725144"/>
            <a:ext cx="27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Ж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4653136"/>
            <a:ext cx="28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437112"/>
            <a:ext cx="28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1027" name="AutoShape 3" descr="https://top-fon.com/uploads/posts/2023-01/1674931730_top-fon-com-p-smeshnie-chelovechki-dlya-prezentatsii-bez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Припоминание = путь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929718" cy="330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>
            <a:off x="1785918" y="1500174"/>
            <a:ext cx="2571768" cy="714380"/>
          </a:xfrm>
          <a:prstGeom prst="curvedDownArrow">
            <a:avLst>
              <a:gd name="adj1" fmla="val 25000"/>
              <a:gd name="adj2" fmla="val 466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143504" y="1428736"/>
            <a:ext cx="2571768" cy="714380"/>
          </a:xfrm>
          <a:prstGeom prst="curvedDownArrow">
            <a:avLst>
              <a:gd name="adj1" fmla="val 25000"/>
              <a:gd name="adj2" fmla="val 466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428728" y="3429000"/>
            <a:ext cx="35719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3428206"/>
            <a:ext cx="35719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85918" y="5500702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СОЗДАТЬ ОБРАЗ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на основе привлечения личного опыта ребенка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5517232"/>
            <a:ext cx="3676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ПРЕДОСТАВЛЯЮЩИЙ ВЕРБАЛЬНУЮ / СМЫСЛОВУЮ ПОДСКАЗКУ 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3500430" y="4357694"/>
            <a:ext cx="2500330" cy="1071570"/>
          </a:xfrm>
          <a:prstGeom prst="cloud">
            <a:avLst/>
          </a:prstGeom>
          <a:solidFill>
            <a:srgbClr val="A0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Задача специалиста - обеспечить переход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57158" y="928670"/>
            <a:ext cx="8501122" cy="1143008"/>
          </a:xfrm>
          <a:prstGeom prst="curvedDownArrow">
            <a:avLst>
              <a:gd name="adj1" fmla="val 25000"/>
              <a:gd name="adj2" fmla="val 46692"/>
              <a:gd name="adj3" fmla="val 27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памяти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по содержанию психической активности</a:t>
            </a:r>
            <a:endParaRPr lang="ru-RU" sz="2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08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лако 3"/>
          <p:cNvSpPr/>
          <p:nvPr/>
        </p:nvSpPr>
        <p:spPr>
          <a:xfrm>
            <a:off x="5072066" y="4572008"/>
            <a:ext cx="3857652" cy="1714512"/>
          </a:xfrm>
          <a:prstGeom prst="cloud">
            <a:avLst/>
          </a:prstGeom>
          <a:solidFill>
            <a:srgbClr val="A0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ysClr val="windowText" lastClr="000000"/>
                </a:solidFill>
              </a:rPr>
              <a:t>При создании опорного образа педагог стремится задействовать все виды памяти (по возможности в сочетании) 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Примеры Визуальных и смысловых подсказок в работе дефектолога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511256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>
                <a:solidFill>
                  <a:srgbClr val="FF5B5B"/>
                </a:solidFill>
              </a:rPr>
              <a:t>Использование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Опорных образов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Опорных алгоритмов действий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Приема мнемотехники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Приема рифмовки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>
                <a:solidFill>
                  <a:srgbClr val="FF5B5B"/>
                </a:solidFill>
              </a:rPr>
              <a:t>В следующих направлениях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Формировании сенсорных эталонов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Формировании математических представлений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Обучении грамоте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Коррекции письменной речи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 l="23173" t="12682" r="36719" b="14395"/>
          <a:stretch>
            <a:fillRect/>
          </a:stretch>
        </p:blipFill>
        <p:spPr bwMode="auto">
          <a:xfrm>
            <a:off x="5652120" y="1556792"/>
            <a:ext cx="2960155" cy="302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72816"/>
            <a:ext cx="8280920" cy="47525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К\Desktop\Методическая работа\МО\1000x664_0xac120003_4247340131615825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564904"/>
            <a:ext cx="4229386" cy="28083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ru-RU" dirty="0" smtClean="0"/>
              <a:t>Названия цветов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07904" y="1916832"/>
            <a:ext cx="5725870" cy="432048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ЕЛТОК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s://i.pinimg.com/736x/76/19/7b/76197b902af67e4a7af14d72c7f4781a--smile-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3168352" cy="281535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540568" y="1916832"/>
            <a:ext cx="5725870" cy="432048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</a:t>
            </a:r>
            <a:r>
              <a:rPr lang="ru-RU" sz="3600" b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солнышко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5805264"/>
            <a:ext cx="5725870" cy="432048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Ж</a:t>
            </a:r>
            <a:r>
              <a:rPr lang="ru-RU" sz="3600" b="1" cap="all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ЕЛТЫЙ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1560" y="2492896"/>
            <a:ext cx="3384376" cy="2952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2564904"/>
            <a:ext cx="3456384" cy="26642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908720"/>
            <a:ext cx="8712968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74441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ВОДА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860032" y="2204864"/>
            <a:ext cx="3888432" cy="2880320"/>
            <a:chOff x="1331640" y="1196752"/>
            <a:chExt cx="6696744" cy="518457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331640" y="1196752"/>
              <a:ext cx="6696744" cy="51845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7" descr="C:\Users\ПК\Desktop\Методическая работа\МО\pngtree-clipart-of-water-flowing-from-the-tap-or-faucet-vector-or-png-image_20170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1484784"/>
              <a:ext cx="3429000" cy="3429000"/>
            </a:xfrm>
            <a:prstGeom prst="rect">
              <a:avLst/>
            </a:prstGeom>
            <a:noFill/>
          </p:spPr>
        </p:pic>
        <p:pic>
          <p:nvPicPr>
            <p:cNvPr id="16" name="Picture 2" descr="C:\Users\ПК\Desktop\Методическая работа\МО\artage-io-thumb-27dc882660e47ab2630dec1e5909fbf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573016"/>
              <a:ext cx="5715000" cy="2743200"/>
            </a:xfrm>
            <a:prstGeom prst="rect">
              <a:avLst/>
            </a:prstGeom>
            <a:noFill/>
          </p:spPr>
        </p:pic>
        <p:sp>
          <p:nvSpPr>
            <p:cNvPr id="17" name="Трапеция 16"/>
            <p:cNvSpPr/>
            <p:nvPr/>
          </p:nvSpPr>
          <p:spPr>
            <a:xfrm>
              <a:off x="5580112" y="3068960"/>
              <a:ext cx="504056" cy="108012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554" name="Picture 2" descr="http://gas-kvas.com/uploads/posts/2023-01/1673469839_gas-kvas-com-p-detskii-risunok-nebo-1.jpg"/>
          <p:cNvPicPr>
            <a:picLocks noChangeAspect="1" noChangeArrowheads="1"/>
          </p:cNvPicPr>
          <p:nvPr/>
        </p:nvPicPr>
        <p:blipFill>
          <a:blip r:embed="rId4" cstate="print"/>
          <a:srcRect l="3429" r="4000"/>
          <a:stretch>
            <a:fillRect/>
          </a:stretch>
        </p:blipFill>
        <p:spPr bwMode="auto">
          <a:xfrm>
            <a:off x="539552" y="2204864"/>
            <a:ext cx="3888432" cy="2880320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980728"/>
            <a:ext cx="3744416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НЕБО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843808" y="5517232"/>
            <a:ext cx="3744416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36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ИНИЙ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932040" y="4725144"/>
            <a:ext cx="3744416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Течет </a:t>
            </a:r>
            <a:r>
              <a:rPr lang="ru-RU" sz="3600" b="1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С-с-с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83568" y="2132856"/>
            <a:ext cx="3456384" cy="30963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1520" y="2060848"/>
            <a:ext cx="3960440" cy="2952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1340768"/>
            <a:ext cx="8424936" cy="5256584"/>
          </a:xfrm>
          <a:prstGeom prst="rect">
            <a:avLst/>
          </a:prstGeom>
          <a:solidFill>
            <a:srgbClr val="4EBE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ПК\Desktop\Методическая работа\МО\rebenok-ves-v-zelen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988840"/>
            <a:ext cx="3933550" cy="2520280"/>
          </a:xfrm>
          <a:prstGeom prst="rect">
            <a:avLst/>
          </a:prstGeom>
          <a:noFill/>
        </p:spPr>
      </p:pic>
      <p:pic>
        <p:nvPicPr>
          <p:cNvPr id="3076" name="Picture 4" descr="Хочу все знать #206. История раствора бриллиантового зеленого, короче,  обычной зеленки.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988840"/>
            <a:ext cx="606383" cy="1152128"/>
          </a:xfrm>
          <a:prstGeom prst="rect">
            <a:avLst/>
          </a:prstGeom>
          <a:noFill/>
        </p:spPr>
      </p:pic>
      <p:pic>
        <p:nvPicPr>
          <p:cNvPr id="22530" name="Picture 2" descr="https://gas-kvas.com/uploads/posts/2023-01/1673571569_gas-kvas-com-p-risunok-detskii-trav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60848"/>
            <a:ext cx="2304256" cy="2486887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83568" y="5445224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ЕЛЕНЫЙ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932040" y="4581128"/>
            <a:ext cx="3672408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ЕЛЕНКА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83568" y="4653136"/>
            <a:ext cx="3672408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7948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травка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377948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99592" y="2132856"/>
            <a:ext cx="2520280" cy="24482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99592" y="2204864"/>
            <a:ext cx="2736304" cy="237626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EBE8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142984"/>
            <a:ext cx="217563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Ква</a:t>
            </a:r>
            <a:r>
              <a:rPr lang="ru-RU" b="1" dirty="0" smtClean="0">
                <a:solidFill>
                  <a:schemeClr val="tx1"/>
                </a:solidFill>
              </a:rPr>
              <a:t>драт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214554"/>
            <a:ext cx="36004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Лягушонок очень рад</a:t>
            </a:r>
          </a:p>
          <a:p>
            <a:pPr>
              <a:buNone/>
            </a:pPr>
            <a:r>
              <a:rPr lang="ru-RU" sz="2000" b="1" dirty="0" smtClean="0"/>
              <a:t>Он нашел в траве квадрат</a:t>
            </a:r>
          </a:p>
          <a:p>
            <a:pPr>
              <a:buNone/>
            </a:pPr>
            <a:r>
              <a:rPr lang="ru-RU" sz="2000" b="1" dirty="0" smtClean="0"/>
              <a:t>Он его запоминает</a:t>
            </a:r>
          </a:p>
          <a:p>
            <a:pPr>
              <a:buNone/>
            </a:pPr>
            <a:r>
              <a:rPr lang="ru-RU" sz="2000" b="1" dirty="0" smtClean="0"/>
              <a:t>Неустанно повторяет :</a:t>
            </a:r>
          </a:p>
          <a:p>
            <a:pPr>
              <a:buNone/>
            </a:pPr>
            <a:r>
              <a:rPr lang="ru-RU" sz="2000" b="1" dirty="0" smtClean="0"/>
              <a:t>     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Ква</a:t>
            </a:r>
            <a:r>
              <a:rPr lang="ru-RU" sz="2000" b="1" dirty="0" err="1" smtClean="0"/>
              <a:t>-ква-</a:t>
            </a:r>
            <a:r>
              <a:rPr lang="ru-RU" sz="2000" b="1" dirty="0" err="1" smtClean="0">
                <a:solidFill>
                  <a:srgbClr val="FF0000"/>
                </a:solidFill>
              </a:rPr>
              <a:t>ква</a:t>
            </a:r>
            <a:r>
              <a:rPr lang="ru-RU" sz="2000" b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err="1" smtClean="0"/>
              <a:t>рат</a:t>
            </a:r>
            <a:r>
              <a:rPr lang="ru-RU" sz="2000" b="1" dirty="0" smtClean="0"/>
              <a:t>!</a:t>
            </a:r>
          </a:p>
          <a:p>
            <a:endParaRPr lang="ru-RU" b="1" dirty="0"/>
          </a:p>
        </p:txBody>
      </p:sp>
      <p:pic>
        <p:nvPicPr>
          <p:cNvPr id="2054" name="Picture 6" descr="https://thumbs.dreamstime.com/b/%D1%88%D0%B0%D0%B1%D0%BB%D0%BE%D0%BD-%D1%84%D0%BE%D1%80%D1%83%D0%BC%D0%B0-%D1%81-%D0%BA%D1%80%D0%B0%D1%81%D0%B8%D0%B2%D0%BE%D0%B9-%D0%BB%D1%8F%D0%B3%D1%83%D1%88%D0%BA%D0%BE%D0%B9-%D0%BD%D0%B0-%D0%B1%D0%B5%D0%BB%D0%BE%D0%BC-%D1%84%D0%BE%D0%BD%D0%B5-%D0%B8%D0%BB%D0%BB%D1%8E%D1%81%D1%82%D1%80%D0%B0%D1%86%D0%B8%D0%B8-%D1%84%D0%BE%D0%BD%D0%B0-183616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602680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3212976"/>
            <a:ext cx="1152128" cy="1152128"/>
          </a:xfrm>
          <a:prstGeom prst="rect">
            <a:avLst/>
          </a:prstGeom>
          <a:solidFill>
            <a:srgbClr val="3779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57200" y="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Названия геометрических</a:t>
            </a: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фигур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s://images.satu.kz/59012046_w640_h640_antistress-kubik-squar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1656184" cy="165618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20072" y="4437112"/>
            <a:ext cx="1872208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64088" y="4725144"/>
            <a:ext cx="1800200" cy="13681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7227192</TotalTime>
  <Words>526</Words>
  <Application>Microsoft Office PowerPoint</Application>
  <PresentationFormat>Экран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Эффективные приемы работы дефектолога:  </vt:lpstr>
      <vt:lpstr>Процессы памяти при предъявлении ранее изученного  материала</vt:lpstr>
      <vt:lpstr>Припоминание = путь</vt:lpstr>
      <vt:lpstr>Виды памяти по содержанию психической активности</vt:lpstr>
      <vt:lpstr>Примеры Визуальных и смысловых подсказок в работе дефектолога </vt:lpstr>
      <vt:lpstr>Названия цветов</vt:lpstr>
      <vt:lpstr>КАК ВОДА</vt:lpstr>
      <vt:lpstr>Слайд 8</vt:lpstr>
      <vt:lpstr>Квадрат</vt:lpstr>
      <vt:lpstr>прямоугольник</vt:lpstr>
      <vt:lpstr>треугольник</vt:lpstr>
      <vt:lpstr>Овал</vt:lpstr>
      <vt:lpstr>Пальчик –  важный господин,  Словно циферка «1». Голова и спинка –  Вот его картинка! </vt:lpstr>
      <vt:lpstr>Слайд 14</vt:lpstr>
      <vt:lpstr>Названия рук </vt:lpstr>
      <vt:lpstr>Названия дней недели</vt:lpstr>
      <vt:lpstr>Названия месяцев года</vt:lpstr>
      <vt:lpstr>Названия букв (соответствующие им звуки)</vt:lpstr>
      <vt:lpstr>Картинка-Образ =  подсказка образа буквы и соответствующего ей звука</vt:lpstr>
      <vt:lpstr>Подсказки при формировании понятий и представлений (опорные образы)</vt:lpstr>
      <vt:lpstr>ЧАСТИ РЕЧИ</vt:lpstr>
      <vt:lpstr>СОСТАВ СЛОВА</vt:lpstr>
      <vt:lpstr>Опорный алгоритм действий Фонетический разбор слова</vt:lpstr>
      <vt:lpstr>Способы подбора  проверочных слов</vt:lpstr>
      <vt:lpstr>Правила орфографии (прием рифмовки)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101</cp:revision>
  <dcterms:created xsi:type="dcterms:W3CDTF">2021-12-13T13:05:53Z</dcterms:created>
  <dcterms:modified xsi:type="dcterms:W3CDTF">2009-12-31T22:17:55Z</dcterms:modified>
</cp:coreProperties>
</file>