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81" r:id="rId3"/>
    <p:sldId id="258" r:id="rId4"/>
    <p:sldId id="259" r:id="rId5"/>
    <p:sldId id="260" r:id="rId6"/>
    <p:sldId id="278" r:id="rId7"/>
    <p:sldId id="262" r:id="rId8"/>
    <p:sldId id="283" r:id="rId9"/>
    <p:sldId id="264" r:id="rId10"/>
    <p:sldId id="265" r:id="rId11"/>
    <p:sldId id="266" r:id="rId12"/>
    <p:sldId id="279" r:id="rId13"/>
    <p:sldId id="267" r:id="rId14"/>
    <p:sldId id="269" r:id="rId15"/>
    <p:sldId id="270" r:id="rId16"/>
    <p:sldId id="28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33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E043F-B064-4B21-BD1E-4FFEBF97FFA6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AB77-B917-4AE5-B4CC-6905235E4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817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AB77-B917-4AE5-B4CC-6905235E41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772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AB77-B917-4AE5-B4CC-6905235E412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99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Перейти по управляющей кнопке</a:t>
            </a:r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49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E14180-863B-427A-889C-E6BF98FFB8F9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93753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AB77-B917-4AE5-B4CC-6905235E412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91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B55E0A-9D56-4059-B24E-EC4FBAD9B1FD}" type="slidenum">
              <a:rPr lang="ru-RU" smtClean="0"/>
              <a:pPr/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14320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8FC9-171D-42ED-BAEC-AEE5AEB3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FA14D-0A07-4D3D-935B-D3E81FD68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AFF-8538-432B-8D54-2110AB7991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93C2-302E-4BA2-84D3-DD6E151EA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D289-5FC6-4DD0-A9EA-5C6B55872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DD46-CB4B-4983-8D66-96535DA24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C3D6-50E4-419E-A75E-2F92B042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26651-8E95-4495-AA85-F412F8FCA5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9CC5A-B4E8-4384-B4D8-A54702180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E3D903-AF83-4EB1-BDF5-05F8A291A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474D-DC0C-4248-BF25-A8B97DF7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285A53-D244-4D8E-8B5E-463E8653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95;&#1090;&#1086;&#1075;&#1076;&#1077;&#1082;&#1086;&#1075;&#1076;&#1072;\&#1084;&#1091;&#1079;&#1099;&#1082;&#1072;%20&#1095;&#1090;&#1086;%20&#1075;&#1076;&#1077;%20&#1082;&#1086;&#1075;&#1076;&#1072;\Zastavka_Peredacha-chto_gde_kogda.mp3" TargetMode="External"/><Relationship Id="rId6" Type="http://schemas.openxmlformats.org/officeDocument/2006/relationships/image" Target="../media/image3.png"/><Relationship Id="rId5" Type="http://schemas.microsoft.com/office/2007/relationships/media" Target="file:///G:\&#1095;&#1090;&#1086;&#1075;&#1076;&#1077;&#1082;&#1086;&#1075;&#1076;&#1072;\&#1084;&#1091;&#1079;&#1099;&#1082;&#1072;%20&#1095;&#1090;&#1086;%20&#1075;&#1076;&#1077;%20&#1082;&#1086;&#1075;&#1076;&#1072;\Zastavka_Peredacha-chto_gde_kogda.mp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media" Target="file:///G:\&#1095;&#1090;&#1086;&#1075;&#1076;&#1077;&#1082;&#1086;&#1075;&#1076;&#1072;\&#1084;&#1091;&#1079;&#1099;&#1082;&#1072;%20&#1095;&#1090;&#1086;%20&#1075;&#1076;&#1077;%20&#1082;&#1086;&#1075;&#1076;&#1072;\Zastavka-CHto_Gde_Kogda.mp3" TargetMode="External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audio" Target="file:///G:\&#1095;&#1090;&#1086;&#1075;&#1076;&#1077;&#1082;&#1086;&#1075;&#1076;&#1072;\&#1084;&#1091;&#1079;&#1099;&#1082;&#1072;%20&#1095;&#1090;&#1086;%20&#1075;&#1076;&#1077;%20&#1082;&#1086;&#1075;&#1076;&#1072;\Zastavka-CHto_Gde_Kogda.mp3" TargetMode="External"/><Relationship Id="rId1" Type="http://schemas.openxmlformats.org/officeDocument/2006/relationships/audio" Target="file:///G:\&#1095;&#1090;&#1086;&#1075;&#1076;&#1077;&#1082;&#1086;&#1075;&#1076;&#1072;\&#1084;&#1091;&#1079;&#1099;&#1082;&#1072;%20&#1095;&#1090;&#1086;%20&#1075;&#1076;&#1077;%20&#1082;&#1086;&#1075;&#1076;&#1072;\&#1087;&#1077;&#1090;&#1091;&#1093;.mp3" TargetMode="External"/><Relationship Id="rId6" Type="http://schemas.microsoft.com/office/2007/relationships/media" Target="file:///G:\&#1095;&#1090;&#1086;&#1075;&#1076;&#1077;&#1082;&#1086;&#1075;&#1076;&#1072;\&#1084;&#1091;&#1079;&#1099;&#1082;&#1072;%20&#1095;&#1090;&#1086;%20&#1075;&#1076;&#1077;%20&#1082;&#1086;&#1075;&#1076;&#1072;\&#1087;&#1077;&#1090;&#1091;&#1093;.mp3" TargetMode="External"/><Relationship Id="rId5" Type="http://schemas.openxmlformats.org/officeDocument/2006/relationships/slide" Target="slide2.xml"/><Relationship Id="rId4" Type="http://schemas.openxmlformats.org/officeDocument/2006/relationships/image" Target="../media/image5.jpe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565400"/>
            <a:ext cx="7772400" cy="1470025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792162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pic>
        <p:nvPicPr>
          <p:cNvPr id="2052" name="Picture 4" descr="C:\Users\Светлана\Pictures\с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5087"/>
            <a:ext cx="8820472" cy="6802913"/>
          </a:xfrm>
          <a:prstGeom prst="rect">
            <a:avLst/>
          </a:prstGeom>
          <a:noFill/>
        </p:spPr>
      </p:pic>
      <p:pic>
        <p:nvPicPr>
          <p:cNvPr id="6" name="Zastavka_Peredacha-chto_gde_kogda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60444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81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Сектор 8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БЛИЦ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1. Петух, стоя на одной ноге, весит 5 кг. Сколько он будет весить, если встанет на две ноги?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В семье у каждого из шести братьев есть по сестре. Сколько в  этой семье детей?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Экипаж, запряженный тройкой лошадей, проехал за один час 15 км. С какой скоростью ехала каждая лошадь?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       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533632" y="6319640"/>
            <a:ext cx="610368" cy="538360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99592" y="5543654"/>
            <a:ext cx="6639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554365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4563" y="5522276"/>
            <a:ext cx="4294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 кг, 7 детей, 15 км/ ч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Сектор 9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4114800" cy="594928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11200" b="1" dirty="0" smtClean="0">
                <a:cs typeface="Times New Roman" pitchFamily="18" charset="0"/>
              </a:rPr>
              <a:t>Уважаемые знатоки</a:t>
            </a:r>
            <a:r>
              <a:rPr lang="ru-RU" sz="11200" b="1" dirty="0" smtClean="0"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5900" dirty="0" smtClean="0"/>
              <a:t> </a:t>
            </a:r>
            <a:r>
              <a:rPr lang="ru-RU" sz="11200" dirty="0" smtClean="0"/>
              <a:t>  </a:t>
            </a:r>
          </a:p>
          <a:p>
            <a:pPr lvl="0">
              <a:buNone/>
            </a:pPr>
            <a:r>
              <a:rPr lang="ru-RU" sz="11200" dirty="0" smtClean="0"/>
              <a:t>    </a:t>
            </a:r>
            <a:r>
              <a:rPr lang="ru-RU" sz="7000" b="1" dirty="0" smtClean="0"/>
              <a:t>Площадь одной клетки равна 1. Найдите площадь фигуры, изображённой на рисунке</a:t>
            </a:r>
            <a:r>
              <a:rPr lang="ru-RU" sz="7000" b="1" dirty="0" smtClean="0"/>
              <a:t>.</a:t>
            </a:r>
            <a:endParaRPr lang="ru-RU" sz="6000" dirty="0" smtClean="0"/>
          </a:p>
          <a:p>
            <a:pPr>
              <a:buNone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2600" dirty="0" smtClean="0">
                <a:latin typeface="+mj-lt"/>
              </a:rPr>
              <a:t> </a:t>
            </a:r>
            <a:endParaRPr lang="ru-RU" sz="2200" dirty="0" smtClean="0">
              <a:latin typeface="+mj-lt"/>
            </a:endParaRPr>
          </a:p>
          <a:p>
            <a:pPr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79912" y="188640"/>
            <a:ext cx="5364088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9" name="Управляющая кнопка: возврат 8">
            <a:hlinkClick r:id="rId2" action="ppaction://hlinksldjump" highlightClick="1"/>
          </p:cNvPr>
          <p:cNvSpPr/>
          <p:nvPr/>
        </p:nvSpPr>
        <p:spPr>
          <a:xfrm>
            <a:off x="8461624" y="6148240"/>
            <a:ext cx="682376" cy="709760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Вначале переправляются оба сына. Один из сыновей возвращается обратно к отцу. Отец перебирается на противоположный берег к сыну. Отец остается на берегу, а сын переправляется на исходный берег за братом, после чего они оба переправляются к отцу.</a:t>
            </a:r>
            <a:endParaRPr lang="ru-RU" sz="32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0144" y="6292256"/>
            <a:ext cx="573856" cy="56574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</a:rPr>
              <a:t>Сектор 10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500" dirty="0" smtClean="0"/>
              <a:t>Уважаемые знатоки!</a:t>
            </a:r>
          </a:p>
          <a:p>
            <a:pPr>
              <a:buNone/>
            </a:pPr>
            <a:r>
              <a:rPr lang="ru-RU" sz="3500" dirty="0" smtClean="0"/>
              <a:t>Как переводится с</a:t>
            </a:r>
          </a:p>
          <a:p>
            <a:pPr>
              <a:buNone/>
            </a:pPr>
            <a:r>
              <a:rPr lang="ru-RU" sz="3500" dirty="0" smtClean="0"/>
              <a:t>итальянского шахматный</a:t>
            </a:r>
          </a:p>
          <a:p>
            <a:pPr>
              <a:buNone/>
            </a:pPr>
            <a:r>
              <a:rPr lang="ru-RU" sz="3500" dirty="0" smtClean="0"/>
              <a:t> термин «ГАМБИТ»? </a:t>
            </a:r>
          </a:p>
          <a:p>
            <a:pPr algn="ctr">
              <a:buNone/>
            </a:pPr>
            <a:endParaRPr lang="ru-RU" sz="3500" b="1" dirty="0" smtClean="0"/>
          </a:p>
          <a:p>
            <a:pPr algn="ctr">
              <a:buNone/>
            </a:pPr>
            <a:endParaRPr lang="ru-RU" sz="3500" b="1" dirty="0" smtClean="0"/>
          </a:p>
          <a:p>
            <a:pPr algn="ctr">
              <a:buNone/>
            </a:pPr>
            <a:endParaRPr lang="ru-RU" sz="3500" b="1" dirty="0" smtClean="0"/>
          </a:p>
          <a:p>
            <a:pPr algn="r"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Ставить подножку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531424" y="6381328"/>
            <a:ext cx="612576" cy="476672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law1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21088"/>
            <a:ext cx="3126423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</a:rPr>
              <a:t>Сектор 12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88639"/>
            <a:ext cx="5194920" cy="6457559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b="1" dirty="0" smtClean="0"/>
              <a:t>       </a:t>
            </a:r>
            <a:r>
              <a:rPr lang="ru-RU" sz="3200" b="1" dirty="0" smtClean="0"/>
              <a:t>Уважаемые знатоки!</a:t>
            </a:r>
          </a:p>
          <a:p>
            <a:pPr>
              <a:buNone/>
            </a:pPr>
            <a:r>
              <a:rPr lang="ru-RU" sz="3200" b="1" dirty="0" smtClean="0"/>
              <a:t>   </a:t>
            </a:r>
            <a:r>
              <a:rPr lang="ru-RU" altLang="ru-RU" sz="3800" dirty="0">
                <a:latin typeface="Calibri" pitchFamily="34" charset="0"/>
              </a:rPr>
              <a:t>Как называется математическая книга, ставшая настольной книгой </a:t>
            </a:r>
            <a:r>
              <a:rPr lang="ru-RU" altLang="ru-RU" sz="3800" dirty="0" smtClean="0">
                <a:latin typeface="Calibri" pitchFamily="34" charset="0"/>
              </a:rPr>
              <a:t>ученых </a:t>
            </a:r>
            <a:r>
              <a:rPr lang="ru-RU" altLang="ru-RU" sz="3800" dirty="0">
                <a:latin typeface="Calibri" pitchFamily="34" charset="0"/>
              </a:rPr>
              <a:t>всех времен и народов? Она издавалась много раз на всех наиболее распространенных языках планеты. По современным переработкам этой книги вы фактически изучаете одну из математических наук (геометрию).</a:t>
            </a:r>
          </a:p>
          <a:p>
            <a:pPr lvl="0">
              <a:buNone/>
            </a:pPr>
            <a:r>
              <a:rPr lang="ru-RU" sz="3200" b="1" dirty="0" smtClean="0"/>
              <a:t>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5938313"/>
            <a:ext cx="2021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497120" y="6292256"/>
            <a:ext cx="646880" cy="56574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Сектор 13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7444" y="188640"/>
            <a:ext cx="8229600" cy="518457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sz="3200" b="1" dirty="0" smtClean="0"/>
              <a:t>  </a:t>
            </a:r>
          </a:p>
          <a:p>
            <a:pPr algn="ctr">
              <a:buNone/>
            </a:pPr>
            <a:endParaRPr lang="ru-RU" sz="3200" b="1" dirty="0"/>
          </a:p>
          <a:p>
            <a:pPr algn="ctr">
              <a:buNone/>
            </a:pPr>
            <a:r>
              <a:rPr lang="ru-RU" sz="3600" b="1" dirty="0" smtClean="0"/>
              <a:t>Уважаемые знатоки!</a:t>
            </a:r>
          </a:p>
          <a:p>
            <a:pPr>
              <a:buNone/>
            </a:pPr>
            <a:r>
              <a:rPr lang="ru-RU" sz="4400" dirty="0" smtClean="0"/>
              <a:t>Повторяем геометрию!</a:t>
            </a:r>
          </a:p>
          <a:p>
            <a:pPr>
              <a:buNone/>
            </a:pPr>
            <a:r>
              <a:rPr lang="ru-RU" sz="4400" dirty="0" smtClean="0"/>
              <a:t>Выберите верные утверждения: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524" y="1196752"/>
            <a:ext cx="91074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984776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1) В тупоугольном треугольнике все углы тупые.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2) Через точку, не лежащую на прямой моно провести прямую, параллельную данной.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3) В равнобедренном треугольнике любая высота является медианой и биссектрисой.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4) Две прямые, перпендикулярные третьей, перпендикулярны.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5) Если две параллельные прямые пересечены секущей, то односторонние углы равны 180̊.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6)Через две различные точки на плоскости проходит единственная прямая.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7) Биссектрисы треугольника пересекаются в одной точке.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800" dirty="0">
                <a:solidFill>
                  <a:prstClr val="white"/>
                </a:solidFill>
                <a:latin typeface="Arial" charset="0"/>
              </a:rPr>
              <a:t>8) Если две стороны одного треугольника соответственно равны двум сторонам другого треугольника, то такие треугольники равны.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52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</a:rPr>
              <a:t>Сектор 16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401" y="1340768"/>
            <a:ext cx="8229600" cy="38164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 </a:t>
            </a:r>
            <a:r>
              <a:rPr lang="ru-RU" sz="3600" b="1" dirty="0" smtClean="0"/>
              <a:t>Уважаемые знатоки! 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   </a:t>
            </a:r>
            <a:r>
              <a:rPr lang="ru-RU" sz="4000" b="1" dirty="0" smtClean="0"/>
              <a:t>Кто из математиков древности был чемпионом олимпийских игр по</a:t>
            </a:r>
            <a:r>
              <a:rPr lang="ru-RU" sz="4000" b="1" i="1" dirty="0" smtClean="0"/>
              <a:t> </a:t>
            </a:r>
            <a:r>
              <a:rPr lang="ru-RU" sz="4000" b="1" dirty="0" smtClean="0"/>
              <a:t>кулачному бою?</a:t>
            </a:r>
          </a:p>
          <a:p>
            <a:endParaRPr lang="ru-RU" i="1" dirty="0" smtClean="0"/>
          </a:p>
          <a:p>
            <a:pPr>
              <a:buNone/>
            </a:pPr>
            <a:endParaRPr lang="ru-RU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5157192"/>
            <a:ext cx="2327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Пифагор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604448" y="6093296"/>
            <a:ext cx="539552" cy="620688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 descr="Untitled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556792"/>
            <a:ext cx="2564713" cy="4525963"/>
          </a:xfrm>
          <a:noFill/>
        </p:spPr>
      </p:pic>
      <p:sp>
        <p:nvSpPr>
          <p:cNvPr id="4" name="Прямоугольник 3"/>
          <p:cNvSpPr/>
          <p:nvPr/>
        </p:nvSpPr>
        <p:spPr>
          <a:xfrm>
            <a:off x="4499992" y="299695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836712"/>
            <a:ext cx="7704856" cy="1008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7625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5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5445125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7" descr="7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43706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8" descr="7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WordArt 9"/>
          <p:cNvSpPr>
            <a:spLocks noChangeArrowheads="1" noChangeShapeType="1" noTextEdit="1"/>
          </p:cNvSpPr>
          <p:nvPr/>
        </p:nvSpPr>
        <p:spPr bwMode="auto">
          <a:xfrm>
            <a:off x="1214438" y="928688"/>
            <a:ext cx="6194425" cy="1728787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50000">
                    <a:srgbClr val="FFFF00"/>
                  </a:gs>
                  <a:gs pos="100000">
                    <a:srgbClr val="FF00FF"/>
                  </a:gs>
                </a:gsLst>
                <a:lin ang="18900000" scaled="1"/>
              </a:gra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2071678"/>
            <a:ext cx="4876594" cy="286232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cap="all" dirty="0">
                <a:ln>
                  <a:prstDash val="sysDot"/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  <a:cs typeface="Arial" pitchFamily="34" charset="0"/>
              </a:rPr>
              <a:t>Спасибо</a:t>
            </a:r>
          </a:p>
          <a:p>
            <a:pPr algn="ctr">
              <a:defRPr/>
            </a:pPr>
            <a:r>
              <a:rPr lang="ru-RU" sz="6000" b="1" cap="all" dirty="0">
                <a:ln>
                  <a:prstDash val="sysDot"/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  <a:cs typeface="Arial" pitchFamily="34" charset="0"/>
              </a:rPr>
              <a:t> за </a:t>
            </a:r>
          </a:p>
          <a:p>
            <a:pPr algn="ctr">
              <a:defRPr/>
            </a:pPr>
            <a:r>
              <a:rPr lang="ru-RU" sz="6000" b="1" cap="all" dirty="0" smtClean="0">
                <a:ln>
                  <a:prstDash val="sysDot"/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  <a:cs typeface="Arial" pitchFamily="34" charset="0"/>
              </a:rPr>
              <a:t>ВНИМАНИЕ!</a:t>
            </a:r>
            <a:endParaRPr lang="ru-RU" sz="6000" b="1" cap="all" dirty="0">
              <a:ln>
                <a:prstDash val="sysDot"/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mbria" pitchFamily="18" charset="0"/>
              <a:cs typeface="Arial" pitchFamily="34" charset="0"/>
            </a:endParaRPr>
          </a:p>
        </p:txBody>
      </p:sp>
      <p:pic>
        <p:nvPicPr>
          <p:cNvPr id="8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5517232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98884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933056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90872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22920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692696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852936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04664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124744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3326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07976" y="485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2776" y="7898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2232248" cy="119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3" action="ppaction://hlinksldjump"/>
          </p:cNvPr>
          <p:cNvSpPr/>
          <p:nvPr/>
        </p:nvSpPr>
        <p:spPr>
          <a:xfrm>
            <a:off x="0" y="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>
            <a:hlinkClick r:id="rId4" action="ppaction://hlinksldjump"/>
          </p:cNvPr>
          <p:cNvSpPr/>
          <p:nvPr/>
        </p:nvSpPr>
        <p:spPr>
          <a:xfrm>
            <a:off x="2267744" y="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2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>
            <a:hlinkClick r:id="rId5" action="ppaction://hlinksldjump"/>
          </p:cNvPr>
          <p:cNvSpPr/>
          <p:nvPr/>
        </p:nvSpPr>
        <p:spPr>
          <a:xfrm>
            <a:off x="4572000" y="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3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29" name="Прямоугольник 28">
            <a:hlinkClick r:id="rId6" action="ppaction://hlinksldjump"/>
          </p:cNvPr>
          <p:cNvSpPr/>
          <p:nvPr/>
        </p:nvSpPr>
        <p:spPr>
          <a:xfrm>
            <a:off x="6876256" y="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4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>
            <a:hlinkClick r:id="rId6" action="ppaction://hlinksldjump"/>
          </p:cNvPr>
          <p:cNvSpPr/>
          <p:nvPr/>
        </p:nvSpPr>
        <p:spPr>
          <a:xfrm>
            <a:off x="0" y="1700808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5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1" name="Прямоугольник 30">
            <a:hlinkClick r:id="rId7" action="ppaction://hlinksldjump"/>
          </p:cNvPr>
          <p:cNvSpPr/>
          <p:nvPr/>
        </p:nvSpPr>
        <p:spPr>
          <a:xfrm>
            <a:off x="2267744" y="1700808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6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2" name="Прямоугольник 31">
            <a:hlinkClick r:id="rId8" action="ppaction://hlinksldjump"/>
          </p:cNvPr>
          <p:cNvSpPr/>
          <p:nvPr/>
        </p:nvSpPr>
        <p:spPr>
          <a:xfrm>
            <a:off x="4572000" y="1700808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7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>
            <a:hlinkClick r:id="rId9" action="ppaction://hlinksldjump"/>
          </p:cNvPr>
          <p:cNvSpPr/>
          <p:nvPr/>
        </p:nvSpPr>
        <p:spPr>
          <a:xfrm>
            <a:off x="6876256" y="1700808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8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0" y="342900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9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2267744" y="342900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10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4572000" y="342900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11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6876256" y="3429000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12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8" name="Прямоугольник 37">
            <a:hlinkClick r:id="rId12" action="ppaction://hlinksldjump"/>
          </p:cNvPr>
          <p:cNvSpPr/>
          <p:nvPr/>
        </p:nvSpPr>
        <p:spPr>
          <a:xfrm>
            <a:off x="0" y="5157192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13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9" name="Прямоугольник 38">
            <a:hlinkClick r:id="rId14" action="ppaction://hlinksldjump"/>
          </p:cNvPr>
          <p:cNvSpPr/>
          <p:nvPr/>
        </p:nvSpPr>
        <p:spPr>
          <a:xfrm>
            <a:off x="2267744" y="5157192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14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>
            <a:hlinkClick r:id="" action="ppaction://noaction"/>
          </p:cNvPr>
          <p:cNvSpPr/>
          <p:nvPr/>
        </p:nvSpPr>
        <p:spPr>
          <a:xfrm>
            <a:off x="4572000" y="5157192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15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41" name="Прямоугольник 40">
            <a:hlinkClick r:id="rId15" action="ppaction://hlinksldjump"/>
          </p:cNvPr>
          <p:cNvSpPr/>
          <p:nvPr/>
        </p:nvSpPr>
        <p:spPr>
          <a:xfrm>
            <a:off x="6876256" y="5157192"/>
            <a:ext cx="226774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16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42" name="Управляющая кнопка: возврат 41">
            <a:hlinkClick r:id="rId16" action="ppaction://hlinksldjump" highlightClick="1"/>
          </p:cNvPr>
          <p:cNvSpPr/>
          <p:nvPr/>
        </p:nvSpPr>
        <p:spPr>
          <a:xfrm>
            <a:off x="8748464" y="6309320"/>
            <a:ext cx="395536" cy="548680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Сектор1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2520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/>
              <a:t> Уважаемые знатоки!</a:t>
            </a:r>
          </a:p>
          <a:p>
            <a:pPr algn="ctr">
              <a:buNone/>
            </a:pPr>
            <a:r>
              <a:rPr lang="ru-RU" sz="3600" b="1" dirty="0" smtClean="0"/>
              <a:t> Назовите </a:t>
            </a:r>
            <a:r>
              <a:rPr lang="ru-RU" sz="5400" b="1" dirty="0" smtClean="0"/>
              <a:t>числа</a:t>
            </a:r>
            <a:r>
              <a:rPr lang="ru-RU" sz="3600" b="1" dirty="0" smtClean="0"/>
              <a:t>, которые в древности назывались «фальшивыми» числами.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5877272"/>
            <a:ext cx="3923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rgbClr val="FF0000"/>
                </a:solidFill>
              </a:rPr>
              <a:t>Отрицательные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Сектор 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4133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/>
              <a:t>Уважаемые знатоки!</a:t>
            </a:r>
          </a:p>
          <a:p>
            <a:pPr>
              <a:buNone/>
            </a:pPr>
            <a:r>
              <a:rPr lang="ru-RU" sz="2800" b="1" dirty="0" smtClean="0"/>
              <a:t>       Пифагор, любивший возиться с числами, обозначил четыре элемента, из которых по воззрениям древнегреческих мудрецов состоял мир, то есть огонь, землю, воздух и воду, числами 1, 2, 3 и 4.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	   </a:t>
            </a:r>
            <a:r>
              <a:rPr lang="ru-RU" sz="2800" b="1" dirty="0" smtClean="0"/>
              <a:t>Внимание, вопрос! Каким числом он обозначал весь мир?</a:t>
            </a:r>
            <a:endParaRPr lang="ru-RU" sz="2800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5589240"/>
            <a:ext cx="22268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1+2+3+4=10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3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Сектор 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148064" y="1196752"/>
            <a:ext cx="3995936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Уважаемые знатоки!</a:t>
            </a:r>
          </a:p>
          <a:p>
            <a:pPr algn="ctr">
              <a:buNone/>
            </a:pPr>
            <a:r>
              <a:rPr lang="ru-RU" sz="3200" dirty="0" smtClean="0"/>
              <a:t>Каким образом название этого памятника в Санкт-Петербурге связано с творчеством А.С.Пушкина?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755576" cy="620688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User\Desktop\yms6hEppL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544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Ответ: </a:t>
            </a:r>
          </a:p>
          <a:p>
            <a:pPr algn="just">
              <a:buNone/>
            </a:pPr>
            <a:r>
              <a:rPr lang="ru-RU" sz="3600" dirty="0" smtClean="0"/>
              <a:t>Памятник Петру 1 на Сенатской площади. Открытие состоялось в августе 1782г. Позднее памятник получил своё название "Медный всадник" благодаря знаменитой одноимённой поэме А.С.Пушкина, хотя на самом деле изготовлен из бронзы.</a:t>
            </a:r>
            <a:endParaRPr lang="ru-RU" sz="3600" dirty="0"/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532440" y="6165304"/>
            <a:ext cx="611560" cy="692696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Сектор 5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Светлана\Pictures\чер ящ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67544" y="1340768"/>
            <a:ext cx="3888432" cy="3816424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244280" cy="37010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 Уважаемые знатоки!  </a:t>
            </a:r>
          </a:p>
          <a:p>
            <a:pPr>
              <a:buNone/>
            </a:pPr>
            <a:r>
              <a:rPr lang="ru-RU" sz="3200" b="1" dirty="0" smtClean="0"/>
              <a:t>     В черном ящике находится будильник времен Александра Македонского. Что в черном ящике?</a:t>
            </a:r>
            <a:endParaRPr lang="ru-RU" sz="3200" b="1" dirty="0"/>
          </a:p>
        </p:txBody>
      </p:sp>
      <p:sp>
        <p:nvSpPr>
          <p:cNvPr id="7" name="Управляющая кнопка: возврат 6">
            <a:hlinkClick r:id="rId5" action="ppaction://hlinksldjump" highlightClick="1"/>
          </p:cNvPr>
          <p:cNvSpPr/>
          <p:nvPr/>
        </p:nvSpPr>
        <p:spPr>
          <a:xfrm>
            <a:off x="8570144" y="6292256"/>
            <a:ext cx="573856" cy="56574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петух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8100392" y="6553200"/>
            <a:ext cx="304800" cy="304800"/>
          </a:xfrm>
          <a:prstGeom prst="rect">
            <a:avLst/>
          </a:prstGeom>
        </p:spPr>
      </p:pic>
      <p:pic>
        <p:nvPicPr>
          <p:cNvPr id="11" name="Zastavka-CHto_Gde_Kogd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link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25152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148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514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59632" y="1073038"/>
            <a:ext cx="702711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ru-RU" altLang="ru-RU" sz="4800" dirty="0" smtClean="0"/>
              <a:t>Уважаемые знатоки!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4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4000" dirty="0" smtClean="0"/>
              <a:t>Половина </a:t>
            </a:r>
            <a:r>
              <a:rPr lang="ru-RU" altLang="ru-RU" sz="4000" dirty="0"/>
              <a:t>от половины числа равна половине. Какое это число?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179512" y="260648"/>
            <a:ext cx="3122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Сектор 6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возврат 4">
            <a:hlinkClick r:id="rId4" action="ppaction://hlinksldjump" highlightClick="1"/>
          </p:cNvPr>
          <p:cNvSpPr/>
          <p:nvPr/>
        </p:nvSpPr>
        <p:spPr>
          <a:xfrm>
            <a:off x="8604448" y="6237312"/>
            <a:ext cx="522514" cy="620688"/>
          </a:xfrm>
          <a:prstGeom prst="actionButtonRetur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109638"/>
      </p:ext>
    </p:extLst>
  </p:cSld>
  <p:clrMapOvr>
    <a:masterClrMapping/>
  </p:clrMapOvr>
  <p:transition advClick="0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Сектор 7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672"/>
            <a:ext cx="91440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          </a:t>
            </a:r>
            <a:r>
              <a:rPr lang="ru-RU" sz="3200" b="1" dirty="0" smtClean="0"/>
              <a:t>Уважаемые знатоки!</a:t>
            </a:r>
          </a:p>
          <a:p>
            <a:pPr algn="ctr">
              <a:buNone/>
            </a:pPr>
            <a:r>
              <a:rPr lang="ru-RU" sz="3200" b="1" dirty="0" smtClean="0">
                <a:latin typeface="+mj-lt"/>
              </a:rPr>
              <a:t>               Повторяем алгебру! </a:t>
            </a:r>
          </a:p>
          <a:p>
            <a:pPr>
              <a:buNone/>
            </a:pPr>
            <a:r>
              <a:rPr lang="ru-RU" sz="2800" dirty="0" smtClean="0"/>
              <a:t>1.Что является графиком линейной функции?</a:t>
            </a:r>
          </a:p>
          <a:p>
            <a:pPr marL="36576" indent="0">
              <a:buNone/>
            </a:pPr>
            <a:r>
              <a:rPr lang="ru-RU" sz="2800" dirty="0" smtClean="0"/>
              <a:t>2. Степень с нулевым показателем равна…</a:t>
            </a:r>
          </a:p>
          <a:p>
            <a:pPr marL="36576" indent="0">
              <a:buNone/>
            </a:pPr>
            <a:r>
              <a:rPr lang="ru-RU" sz="2800" dirty="0" smtClean="0"/>
              <a:t>3. Какую часть числа составляют 25%?</a:t>
            </a:r>
          </a:p>
          <a:p>
            <a:pPr>
              <a:buNone/>
            </a:pPr>
            <a:r>
              <a:rPr lang="ru-RU" sz="2800" dirty="0" smtClean="0"/>
              <a:t>4. Чему равна степень отрицательного числа с чётным показателем</a:t>
            </a:r>
            <a:r>
              <a:rPr lang="ru-RU" sz="2800" dirty="0"/>
              <a:t>?</a:t>
            </a:r>
            <a:r>
              <a:rPr lang="ru-RU" sz="3200" b="1" dirty="0" smtClean="0">
                <a:solidFill>
                  <a:schemeClr val="bg1"/>
                </a:solidFill>
                <a:latin typeface="+mj-lt"/>
              </a:rPr>
              <a:t>  </a:t>
            </a:r>
            <a:endParaRPr lang="ru-RU" sz="3200" b="1" dirty="0" smtClean="0">
              <a:latin typeface="+mj-lt"/>
            </a:endParaRPr>
          </a:p>
          <a:p>
            <a:pPr>
              <a:buNone/>
            </a:pPr>
            <a:r>
              <a:rPr lang="ru-RU" sz="2800" dirty="0" smtClean="0"/>
              <a:t>5. Как называется формула (а-в)(</a:t>
            </a:r>
            <a:r>
              <a:rPr lang="ru-RU" sz="2800" dirty="0" err="1" smtClean="0"/>
              <a:t>а+в</a:t>
            </a:r>
            <a:r>
              <a:rPr lang="ru-RU" sz="2800" dirty="0" smtClean="0"/>
              <a:t>)=а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-в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6. Сколько корней имеет уравнение х</a:t>
            </a:r>
            <a:r>
              <a:rPr lang="ru-RU" sz="2800" baseline="30000" dirty="0" smtClean="0"/>
              <a:t>6</a:t>
            </a:r>
            <a:r>
              <a:rPr lang="ru-RU" sz="2800" dirty="0" smtClean="0"/>
              <a:t>=1?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389616" y="6364264"/>
            <a:ext cx="754384" cy="493736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4017</TotalTime>
  <Words>586</Words>
  <Application>Microsoft Office PowerPoint</Application>
  <PresentationFormat>Экран (4:3)</PresentationFormat>
  <Paragraphs>113</Paragraphs>
  <Slides>19</Slides>
  <Notes>5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Слайд 1</vt:lpstr>
      <vt:lpstr>Слайд 2</vt:lpstr>
      <vt:lpstr>Сектор1</vt:lpstr>
      <vt:lpstr>Сектор 2</vt:lpstr>
      <vt:lpstr>Сектор 3</vt:lpstr>
      <vt:lpstr>Слайд 6</vt:lpstr>
      <vt:lpstr>Сектор 5</vt:lpstr>
      <vt:lpstr>Слайд 8</vt:lpstr>
      <vt:lpstr>Сектор 7</vt:lpstr>
      <vt:lpstr>Сектор 8 БЛИЦ</vt:lpstr>
      <vt:lpstr>Сектор 9</vt:lpstr>
      <vt:lpstr>ОТВЕТ:</vt:lpstr>
      <vt:lpstr>Сектор 10</vt:lpstr>
      <vt:lpstr>Сектор 12</vt:lpstr>
      <vt:lpstr>Сектор 13</vt:lpstr>
      <vt:lpstr>Слайд 16</vt:lpstr>
      <vt:lpstr>Сектор 16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User_</cp:lastModifiedBy>
  <cp:revision>128</cp:revision>
  <dcterms:created xsi:type="dcterms:W3CDTF">2013-12-13T14:19:16Z</dcterms:created>
  <dcterms:modified xsi:type="dcterms:W3CDTF">2024-03-10T09:35:44Z</dcterms:modified>
</cp:coreProperties>
</file>