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0" autoAdjust="0"/>
  </p:normalViewPr>
  <p:slideViewPr>
    <p:cSldViewPr>
      <p:cViewPr varScale="1">
        <p:scale>
          <a:sx n="82" d="100"/>
          <a:sy n="8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6BE785-F64D-43E9-9607-4E7BD5017273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18E77-0B31-4B8F-B80B-42FB88FE7A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«Культура эпохи раннего  Возрождения (на итальянском материале)»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i="1" u="sng" dirty="0" smtClean="0"/>
              <a:t>для проведения </a:t>
            </a:r>
            <a:r>
              <a:rPr lang="ru-RU" sz="3200" i="1" u="sng" dirty="0" smtClean="0"/>
              <a:t>урока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Живопись…Архитектура…</a:t>
            </a:r>
            <a:endParaRPr lang="ru-RU" dirty="0"/>
          </a:p>
        </p:txBody>
      </p:sp>
      <p:pic>
        <p:nvPicPr>
          <p:cNvPr id="22530" name="Picture 2" descr="C:\Users\Инна\Desktop\Симоне Мартини Маэста, 1315. Палаццо Пубблико. Сие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5076056" cy="4581128"/>
          </a:xfrm>
          <a:prstGeom prst="rect">
            <a:avLst/>
          </a:prstGeom>
          <a:noFill/>
        </p:spPr>
      </p:pic>
      <p:pic>
        <p:nvPicPr>
          <p:cNvPr id="22531" name="Picture 3" descr="C:\Users\Инна\Desktop\Симоне Мартини. Святое семейство. 1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779912" cy="4581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772817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Симоне</a:t>
            </a:r>
            <a:r>
              <a:rPr lang="ru-RU" sz="1600" dirty="0"/>
              <a:t> Мартини</a:t>
            </a:r>
            <a:r>
              <a:rPr lang="ru-RU" sz="1600" dirty="0" smtClean="0"/>
              <a:t>. </a:t>
            </a:r>
            <a:r>
              <a:rPr lang="ru-RU" sz="1600" dirty="0" err="1" smtClean="0"/>
              <a:t>Маэста</a:t>
            </a:r>
            <a:r>
              <a:rPr lang="ru-RU" sz="1600" dirty="0"/>
              <a:t>. 1315. Палаццо </a:t>
            </a:r>
            <a:r>
              <a:rPr lang="ru-RU" sz="1600" dirty="0" err="1"/>
              <a:t>Пубблико</a:t>
            </a:r>
            <a:r>
              <a:rPr lang="ru-RU" sz="1600" dirty="0"/>
              <a:t>. </a:t>
            </a:r>
            <a:r>
              <a:rPr lang="ru-RU" sz="1600" dirty="0" smtClean="0"/>
              <a:t>Сиена;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772816"/>
            <a:ext cx="3317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Он же. Святое семейство. 1342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Джотто</a:t>
            </a:r>
            <a:r>
              <a:rPr lang="ru-RU" dirty="0" smtClean="0"/>
              <a:t> (1267-1337)</a:t>
            </a:r>
            <a:endParaRPr lang="ru-RU" dirty="0"/>
          </a:p>
        </p:txBody>
      </p:sp>
      <p:pic>
        <p:nvPicPr>
          <p:cNvPr id="23554" name="Picture 2" descr="C:\Users\Инна\Desktop\Джотто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076056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661248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Джотто</a:t>
            </a:r>
            <a:r>
              <a:rPr lang="ru-RU" b="1" dirty="0"/>
              <a:t>. </a:t>
            </a:r>
            <a:r>
              <a:rPr lang="ru-RU" b="1" dirty="0" err="1"/>
              <a:t>Исаав</a:t>
            </a:r>
            <a:r>
              <a:rPr lang="ru-RU" b="1" dirty="0"/>
              <a:t> перед </a:t>
            </a:r>
            <a:r>
              <a:rPr lang="ru-RU" b="1" dirty="0" err="1"/>
              <a:t>Исаком</a:t>
            </a:r>
            <a:r>
              <a:rPr lang="ru-RU" b="1" dirty="0"/>
              <a:t>. Фреска. </a:t>
            </a:r>
            <a:r>
              <a:rPr lang="ru-RU" b="1" dirty="0" err="1"/>
              <a:t>Ок</a:t>
            </a:r>
            <a:r>
              <a:rPr lang="ru-RU" b="1" dirty="0"/>
              <a:t>. 1295. </a:t>
            </a:r>
            <a:r>
              <a:rPr lang="ru-RU" b="1" dirty="0" err="1"/>
              <a:t>Ассизи</a:t>
            </a:r>
            <a:r>
              <a:rPr lang="ru-RU" b="1" dirty="0"/>
              <a:t>. </a:t>
            </a:r>
            <a:r>
              <a:rPr lang="ru-RU" b="1" dirty="0" err="1"/>
              <a:t>Ц-вь</a:t>
            </a:r>
            <a:r>
              <a:rPr lang="ru-RU" b="1" dirty="0"/>
              <a:t>  </a:t>
            </a:r>
            <a:r>
              <a:rPr lang="ru-RU" b="1" dirty="0" err="1"/>
              <a:t>Сан-Фрнческо</a:t>
            </a:r>
            <a:endParaRPr lang="ru-RU" b="1" dirty="0"/>
          </a:p>
        </p:txBody>
      </p:sp>
      <p:pic>
        <p:nvPicPr>
          <p:cNvPr id="23555" name="Picture 3" descr="C:\Users\Инна\Desktop\Флорен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995936" cy="47606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72200" y="5486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Кампанила</a:t>
            </a:r>
            <a:r>
              <a:rPr lang="ru-RU" dirty="0"/>
              <a:t> </a:t>
            </a:r>
            <a:r>
              <a:rPr lang="ru-RU" dirty="0" err="1"/>
              <a:t>Джотто</a:t>
            </a:r>
            <a:r>
              <a:rPr lang="ru-RU" dirty="0"/>
              <a:t> при соборе </a:t>
            </a:r>
            <a:r>
              <a:rPr lang="ru-RU" dirty="0" err="1"/>
              <a:t>Санта-Мария-дель-Фьоре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ourW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196752"/>
            <a:ext cx="3816424" cy="5661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196752"/>
            <a:ext cx="4176464" cy="492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Архитектура возрождения выросла в борьбе со старой готической архитектурой. </a:t>
            </a:r>
          </a:p>
          <a:p>
            <a:pPr>
              <a:lnSpc>
                <a:spcPct val="80000"/>
              </a:lnSpc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  Главными принципы: симметрия планов и композиций зданий и равномерное распределение, размещение на равных интервалах друг от друга всех элементов фасада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Подводя итог…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7089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1. Тренинг основных понятий...</a:t>
            </a:r>
          </a:p>
          <a:p>
            <a:r>
              <a:rPr lang="ru-RU" sz="2400" b="1" u="sng" dirty="0">
                <a:solidFill>
                  <a:srgbClr val="C00000"/>
                </a:solidFill>
              </a:rPr>
              <a:t>2. Основные черты эпохи...</a:t>
            </a:r>
          </a:p>
          <a:p>
            <a:r>
              <a:rPr lang="ru-RU" sz="2400" b="1" u="sng" dirty="0">
                <a:solidFill>
                  <a:srgbClr val="C00000"/>
                </a:solidFill>
              </a:rPr>
              <a:t>3. Основные представители...</a:t>
            </a:r>
          </a:p>
          <a:p>
            <a:r>
              <a:rPr lang="ru-RU" sz="2400" b="1" u="sng" dirty="0">
                <a:solidFill>
                  <a:srgbClr val="C00000"/>
                </a:solidFill>
              </a:rPr>
              <a:t>4. Особенности литературной и художественной композиций...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chemeClr val="accent4">
                    <a:lumMod val="50000"/>
                  </a:schemeClr>
                </a:solidFill>
              </a:rPr>
              <a:t>Эпоха Возрождения, или Ренессанс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6" descr="ange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5" y="3140968"/>
            <a:ext cx="3528392" cy="280831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1556793"/>
            <a:ext cx="302433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6D2C27"/>
                </a:solidFill>
              </a:rPr>
              <a:t>Ренессанс – с французского «Возрождение»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6D2C27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6D2C27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6D2C27"/>
                </a:solidFill>
              </a:rPr>
              <a:t>Эпоха интеллектуального и художественного расцвета, начавшегося в Италии в конце 14 века, достигнув пика в 16 веке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i="1" u="sng" dirty="0" smtClean="0"/>
              <a:t>Хронологические рамки</a:t>
            </a:r>
            <a:endParaRPr lang="ru-RU" i="1" u="sng" dirty="0"/>
          </a:p>
        </p:txBody>
      </p:sp>
      <p:pic>
        <p:nvPicPr>
          <p:cNvPr id="1026" name="Picture 2" descr="C:\Users\Ин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5184576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988840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1.Проторенессанс (2-я половина XIII века — XIV век)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2.Раннее Возрождение (начало XV — конец XV века)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3.Высокое Возрождение (конец XV — первые 20 лет XVI века)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4.Позднее Возрождение (середина XVI — 90-е годы XVI века)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Особенности эпохи в целом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Инна\Desktop\koliz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4098404" cy="266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204864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</a:t>
            </a:r>
            <a:r>
              <a:rPr lang="ru-RU" sz="2400" b="1" u="sng" dirty="0">
                <a:solidFill>
                  <a:srgbClr val="7030A0"/>
                </a:solidFill>
              </a:rPr>
              <a:t>Рост городов и расцвет городской культуры</a:t>
            </a:r>
          </a:p>
          <a:p>
            <a:r>
              <a:rPr lang="ru-RU" sz="2400" b="1" u="sng" dirty="0">
                <a:solidFill>
                  <a:srgbClr val="7030A0"/>
                </a:solidFill>
              </a:rPr>
              <a:t>2. обмирщение сознания (обращение к насущным проблемам повседневности вкупе с критикой идеала аскетизма)  </a:t>
            </a:r>
          </a:p>
          <a:p>
            <a:r>
              <a:rPr lang="ru-RU" sz="2400" b="1" u="sng" dirty="0">
                <a:solidFill>
                  <a:srgbClr val="7030A0"/>
                </a:solidFill>
              </a:rPr>
              <a:t>3. интерес к Античности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556792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Именно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Италия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стала родиной Возрождения: именно здесь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античное наследие представлено  наиболее полно. Италия – родина  средневековой урбанизации, то  есть складывания городов и городского образа жизни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13731"/>
                </a:solidFill>
              </a:rPr>
              <a:t>    Идеи эпохи Возрождения</a:t>
            </a:r>
            <a:endParaRPr lang="ru-RU" dirty="0"/>
          </a:p>
        </p:txBody>
      </p:sp>
      <p:pic>
        <p:nvPicPr>
          <p:cNvPr id="3074" name="Picture 2" descr="C:\Users\Инна\Desktop\ср 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888432" cy="31640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56490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6328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Гуманизм </a:t>
            </a:r>
            <a:r>
              <a:rPr lang="ru-RU" sz="2800" dirty="0">
                <a:solidFill>
                  <a:srgbClr val="6328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(гуманистический идеал личности свободной, развитой, способной к самосовершенствованию)</a:t>
            </a:r>
          </a:p>
          <a:p>
            <a:pPr>
              <a:defRPr/>
            </a:pPr>
            <a:r>
              <a:rPr lang="ru-RU" sz="2800" dirty="0" smtClean="0">
                <a:solidFill>
                  <a:srgbClr val="6328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Идея </a:t>
            </a:r>
            <a:r>
              <a:rPr lang="ru-RU" sz="2800" dirty="0">
                <a:solidFill>
                  <a:srgbClr val="6328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национального искусства</a:t>
            </a:r>
          </a:p>
          <a:p>
            <a:pPr>
              <a:defRPr/>
            </a:pPr>
            <a:r>
              <a:rPr lang="ru-RU" sz="2800" dirty="0" smtClean="0">
                <a:solidFill>
                  <a:srgbClr val="6328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Позже - утопия </a:t>
            </a:r>
            <a:r>
              <a:rPr lang="ru-RU" sz="2800" dirty="0">
                <a:solidFill>
                  <a:srgbClr val="6328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(образ идеального мира)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Идеи…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rgbClr val="632823"/>
                </a:solidFill>
              </a:rPr>
              <a:t>Великий античный опыт философии и искусства возрождён и прежде всего мысль о том,  «человек есть мера всех вещей».</a:t>
            </a:r>
            <a:endParaRPr lang="ru-RU" sz="3200" b="1" dirty="0"/>
          </a:p>
        </p:txBody>
      </p:sp>
      <p:graphicFrame>
        <p:nvGraphicFramePr>
          <p:cNvPr id="4098" name="Organization Chart 32"/>
          <p:cNvGraphicFramePr>
            <a:graphicFrameLocks/>
          </p:cNvGraphicFramePr>
          <p:nvPr>
            <p:ph sz="half" idx="2"/>
          </p:nvPr>
        </p:nvGraphicFramePr>
        <p:xfrm>
          <a:off x="4716016" y="2060848"/>
          <a:ext cx="4038600" cy="4433888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 </a:t>
            </a:r>
            <a:r>
              <a:rPr lang="ru-RU" sz="4400" dirty="0" smtClean="0"/>
              <a:t>Литература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Данте Алигьери (1265-1321)</a:t>
            </a:r>
          </a:p>
          <a:p>
            <a:pPr>
              <a:buNone/>
            </a:pPr>
            <a:r>
              <a:rPr lang="ru-RU" sz="2800" dirty="0" smtClean="0">
                <a:solidFill>
                  <a:srgbClr val="5A2420"/>
                </a:solidFill>
                <a:latin typeface="Helios" pitchFamily="82" charset="0"/>
              </a:rPr>
              <a:t>Итальянский поэт, создатель итальянского литературного языка. </a:t>
            </a:r>
          </a:p>
          <a:p>
            <a:pPr>
              <a:buNone/>
            </a:pPr>
            <a:r>
              <a:rPr lang="ru-RU" sz="2800" dirty="0" smtClean="0">
                <a:solidFill>
                  <a:srgbClr val="5A2420"/>
                </a:solidFill>
                <a:latin typeface="Helios" pitchFamily="82" charset="0"/>
              </a:rPr>
              <a:t>     Вершина творчества Данте - поэма "Божественная  комедия«</a:t>
            </a:r>
            <a:br>
              <a:rPr lang="ru-RU" sz="2800" dirty="0" smtClean="0">
                <a:solidFill>
                  <a:srgbClr val="5A2420"/>
                </a:solidFill>
                <a:latin typeface="Helios" pitchFamily="82" charset="0"/>
              </a:rPr>
            </a:br>
            <a:r>
              <a:rPr lang="ru-RU" sz="2800" dirty="0" smtClean="0">
                <a:solidFill>
                  <a:srgbClr val="5A2420"/>
                </a:solidFill>
                <a:latin typeface="Helios" pitchFamily="82" charset="0"/>
              </a:rPr>
              <a:t> в трех частях («Ад», «Чистилище», «Рай»)</a:t>
            </a:r>
            <a:endParaRPr lang="ru-RU" sz="2800" dirty="0"/>
          </a:p>
        </p:txBody>
      </p:sp>
      <p:pic>
        <p:nvPicPr>
          <p:cNvPr id="5122" name="Picture 2" descr="C:\Users\Инна\Desktop\DanteFresc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20280" cy="49411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5877272"/>
            <a:ext cx="3870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Данте на фреске виллы </a:t>
            </a:r>
            <a:r>
              <a:rPr lang="ru-RU" sz="1600" dirty="0" err="1" smtClean="0">
                <a:solidFill>
                  <a:srgbClr val="FF0000"/>
                </a:solidFill>
              </a:rPr>
              <a:t>Кардуччо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Андреа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дель</a:t>
            </a:r>
            <a:r>
              <a:rPr lang="ru-RU" sz="1600" dirty="0" smtClean="0">
                <a:solidFill>
                  <a:srgbClr val="FF0000"/>
                </a:solidFill>
              </a:rPr>
              <a:t>  </a:t>
            </a:r>
            <a:r>
              <a:rPr lang="ru-RU" sz="1600" dirty="0" err="1" smtClean="0">
                <a:solidFill>
                  <a:srgbClr val="FF0000"/>
                </a:solidFill>
              </a:rPr>
              <a:t>Кастаньо</a:t>
            </a:r>
            <a:r>
              <a:rPr lang="ru-RU" sz="1600" dirty="0" smtClean="0">
                <a:solidFill>
                  <a:srgbClr val="FF0000"/>
                </a:solidFill>
              </a:rPr>
              <a:t>, 1450, галерея Уффици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Гений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Франческо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Петрарки (1304-1374)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rgbClr val="6D2C27"/>
                </a:solidFill>
              </a:rPr>
              <a:t>Итальянский поэт, гуманист, исследователь древности.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rgbClr val="6D2C27"/>
                </a:solidFill>
              </a:rPr>
              <a:t>  Петрарка является родоначальником гуманистической культуры эпохи Возрождения, наряду с Данте - создателем итальянского литературного языка. </a:t>
            </a:r>
            <a:r>
              <a:rPr lang="ru-RU" sz="2800" b="1" i="1" dirty="0" err="1" smtClean="0">
                <a:solidFill>
                  <a:srgbClr val="6D2C27"/>
                </a:solidFill>
              </a:rPr>
              <a:t>Франческо</a:t>
            </a:r>
            <a:r>
              <a:rPr lang="ru-RU" sz="2800" b="1" i="1" dirty="0" smtClean="0">
                <a:solidFill>
                  <a:srgbClr val="6D2C27"/>
                </a:solidFill>
              </a:rPr>
              <a:t> Петрарка является создателем сонетов.</a:t>
            </a:r>
          </a:p>
          <a:p>
            <a:endParaRPr lang="ru-RU" dirty="0"/>
          </a:p>
        </p:txBody>
      </p:sp>
      <p:pic>
        <p:nvPicPr>
          <p:cNvPr id="5" name="Picture 6" descr="Francesko_Petrar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060848"/>
            <a:ext cx="3024336" cy="432048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Афоризмы и цитаты </a:t>
            </a:r>
            <a:r>
              <a:rPr lang="ru-RU" sz="4000" dirty="0" err="1" smtClean="0"/>
              <a:t>Франческо</a:t>
            </a:r>
            <a:r>
              <a:rPr lang="ru-RU" sz="4000" dirty="0" smtClean="0"/>
              <a:t> Петрарки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sz="3100" i="1" dirty="0" smtClean="0">
                <a:solidFill>
                  <a:srgbClr val="0070C0"/>
                </a:solidFill>
              </a:rPr>
              <a:t>Уметь высказать, насколько любишь, значит мало любить. </a:t>
            </a:r>
          </a:p>
          <a:p>
            <a:pPr>
              <a:lnSpc>
                <a:spcPct val="90000"/>
              </a:lnSpc>
            </a:pPr>
            <a:r>
              <a:rPr lang="ru-RU" sz="3100" i="1" dirty="0" smtClean="0">
                <a:solidFill>
                  <a:srgbClr val="0070C0"/>
                </a:solidFill>
              </a:rPr>
              <a:t>У кого много пороков, у того много и повелителей. </a:t>
            </a:r>
          </a:p>
          <a:p>
            <a:pPr>
              <a:lnSpc>
                <a:spcPct val="90000"/>
              </a:lnSpc>
            </a:pPr>
            <a:r>
              <a:rPr lang="ru-RU" sz="3100" i="1" dirty="0" smtClean="0">
                <a:solidFill>
                  <a:srgbClr val="0070C0"/>
                </a:solidFill>
              </a:rPr>
              <a:t>Добиваться власти для спокойствия и безопасности значит взбираться на вулкан, для того чтобы укрыться от бури. </a:t>
            </a:r>
          </a:p>
          <a:p>
            <a:pPr>
              <a:lnSpc>
                <a:spcPct val="90000"/>
              </a:lnSpc>
            </a:pPr>
            <a:r>
              <a:rPr lang="ru-RU" sz="3100" i="1" dirty="0" smtClean="0">
                <a:solidFill>
                  <a:srgbClr val="0070C0"/>
                </a:solidFill>
              </a:rPr>
              <a:t>Коль души влюблены,</a:t>
            </a:r>
            <a:br>
              <a:rPr lang="ru-RU" sz="3100" i="1" dirty="0" smtClean="0">
                <a:solidFill>
                  <a:srgbClr val="0070C0"/>
                </a:solidFill>
              </a:rPr>
            </a:br>
            <a:r>
              <a:rPr lang="ru-RU" sz="3100" i="1" dirty="0" smtClean="0">
                <a:solidFill>
                  <a:srgbClr val="0070C0"/>
                </a:solidFill>
              </a:rPr>
              <a:t>Им нет пространств; земные перемены</a:t>
            </a:r>
            <a:br>
              <a:rPr lang="ru-RU" sz="3100" i="1" dirty="0" smtClean="0">
                <a:solidFill>
                  <a:srgbClr val="0070C0"/>
                </a:solidFill>
              </a:rPr>
            </a:br>
            <a:r>
              <a:rPr lang="ru-RU" sz="3100" i="1" dirty="0" smtClean="0">
                <a:solidFill>
                  <a:srgbClr val="0070C0"/>
                </a:solidFill>
              </a:rPr>
              <a:t>Что значат им? Они, как ветер, вольны</a:t>
            </a:r>
            <a:r>
              <a:rPr lang="ru-RU" sz="3100" i="1" dirty="0" smtClean="0"/>
              <a:t>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b="1" i="1" dirty="0" smtClean="0">
                <a:solidFill>
                  <a:srgbClr val="7030A0"/>
                </a:solidFill>
              </a:rPr>
              <a:t>Из сонетов…</a:t>
            </a:r>
          </a:p>
          <a:p>
            <a:r>
              <a:rPr lang="ru-RU" sz="2300" b="1" i="1" dirty="0" smtClean="0">
                <a:solidFill>
                  <a:srgbClr val="7030A0"/>
                </a:solidFill>
              </a:rPr>
              <a:t>Н</a:t>
            </a:r>
            <a:r>
              <a:rPr lang="ru-RU" sz="2300" i="1" dirty="0" smtClean="0">
                <a:solidFill>
                  <a:srgbClr val="7030A0"/>
                </a:solidFill>
              </a:rPr>
              <a:t>астолько безрассуден мой порыв,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Порыв безумца, следовать упорно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За той, что впереди летит проворно,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В любовный плен, как я, не угодив, -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/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Что чем настойчивее мой призыв: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"Оставь ее!" - тем более тлетворна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Слепая страсть, поводьям не покорна,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Тем более желаний конь строптив.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/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И, вырвав у меня </a:t>
            </a:r>
            <a:r>
              <a:rPr lang="ru-RU" sz="2300" i="1" dirty="0" err="1" smtClean="0">
                <a:solidFill>
                  <a:srgbClr val="7030A0"/>
                </a:solidFill>
              </a:rPr>
              <a:t>ремянный</a:t>
            </a:r>
            <a:r>
              <a:rPr lang="ru-RU" sz="2300" i="1" dirty="0" smtClean="0">
                <a:solidFill>
                  <a:srgbClr val="7030A0"/>
                </a:solidFill>
              </a:rPr>
              <a:t> повод,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Он мчит меня, лишив последней воли,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Туда, где лавр над пропастью царит,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/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Отведать мне предоставляя повод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Незрелый плод, что прибавляет боли</a:t>
            </a:r>
            <a:br>
              <a:rPr lang="ru-RU" sz="2300" i="1" dirty="0" smtClean="0">
                <a:solidFill>
                  <a:srgbClr val="7030A0"/>
                </a:solidFill>
              </a:rPr>
            </a:br>
            <a:r>
              <a:rPr lang="ru-RU" sz="2300" i="1" dirty="0" smtClean="0">
                <a:solidFill>
                  <a:srgbClr val="7030A0"/>
                </a:solidFill>
              </a:rPr>
              <a:t>Скорей, чем раны жгучие целит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412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«Культура эпохи раннего  Возрождения (на итальянском материале)» </vt:lpstr>
      <vt:lpstr>Эпоха Возрождения, или Ренессанс</vt:lpstr>
      <vt:lpstr>    Хронологические рамки</vt:lpstr>
      <vt:lpstr>Особенности эпохи в целом</vt:lpstr>
      <vt:lpstr>    Идеи эпохи Возрождения</vt:lpstr>
      <vt:lpstr>Идеи…</vt:lpstr>
      <vt:lpstr>                                                  Литература</vt:lpstr>
      <vt:lpstr>  Гений Франческо Петрарки (1304-1374)</vt:lpstr>
      <vt:lpstr>Афоризмы и цитаты Франческо Петрарки</vt:lpstr>
      <vt:lpstr>Живопись…Архитектура…</vt:lpstr>
      <vt:lpstr>Джотто (1267-1337)</vt:lpstr>
      <vt:lpstr>Слайд 12</vt:lpstr>
      <vt:lpstr>    Подводя итог…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«Культура эпохи раннего  Возрождения (на итальянском материале)» </dc:title>
  <dc:creator>Инна</dc:creator>
  <cp:lastModifiedBy>Инна</cp:lastModifiedBy>
  <cp:revision>30</cp:revision>
  <dcterms:created xsi:type="dcterms:W3CDTF">2015-12-26T15:53:22Z</dcterms:created>
  <dcterms:modified xsi:type="dcterms:W3CDTF">2017-01-02T15:20:16Z</dcterms:modified>
</cp:coreProperties>
</file>