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74" r:id="rId4"/>
    <p:sldId id="260" r:id="rId5"/>
    <p:sldId id="258" r:id="rId6"/>
    <p:sldId id="263" r:id="rId7"/>
    <p:sldId id="264" r:id="rId8"/>
    <p:sldId id="259" r:id="rId9"/>
    <p:sldId id="265" r:id="rId10"/>
    <p:sldId id="261" r:id="rId11"/>
    <p:sldId id="270" r:id="rId12"/>
    <p:sldId id="262" r:id="rId13"/>
    <p:sldId id="266" r:id="rId14"/>
    <p:sldId id="268" r:id="rId15"/>
    <p:sldId id="269" r:id="rId16"/>
    <p:sldId id="267" r:id="rId17"/>
    <p:sldId id="272" r:id="rId18"/>
    <p:sldId id="273" r:id="rId19"/>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72"/>
      </p:cViewPr>
      <p:guideLst>
        <p:guide orient="horz" pos="2160"/>
        <p:guide pos="2880"/>
      </p:guideLst>
    </p:cSldViewPr>
  </p:slideViewPr>
  <p:notesTextViewPr>
    <p:cViewPr>
      <p:scale>
        <a:sx n="1" d="1"/>
        <a:sy n="1" d="1"/>
      </p:scale>
      <p:origin x="0" y="0"/>
    </p:cViewPr>
  </p:notesTextViewPr>
  <p:sorterViewPr>
    <p:cViewPr>
      <p:scale>
        <a:sx n="100" d="100"/>
        <a:sy n="100" d="100"/>
      </p:scale>
      <p:origin x="0" y="20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1070C445-0DA7-4FEF-AA3D-F4E6D4AF4719}" type="datetimeFigureOut">
              <a:rPr lang="ru-RU" smtClean="0"/>
              <a:pPr/>
              <a:t>16.01.2024</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271A4134-AA88-4BA0-A14F-1F1F051FB290}" type="slidenum">
              <a:rPr lang="ru-RU" smtClean="0"/>
              <a:pPr/>
              <a:t>‹#›</a:t>
            </a:fld>
            <a:endParaRPr lang="ru-RU"/>
          </a:p>
        </p:txBody>
      </p:sp>
    </p:spTree>
    <p:extLst>
      <p:ext uri="{BB962C8B-B14F-4D97-AF65-F5344CB8AC3E}">
        <p14:creationId xmlns:p14="http://schemas.microsoft.com/office/powerpoint/2010/main" xmlns="" val="212886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tod-kopilka.ru/go.html?href=http://ru.wikipedia.org/wiki/%D0%94%D0%B5%D0%BD%D1%8C_%D1%87%D0%B8%D1%81%D0%BB%D0%B0_%D0%9F%D0%B8"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metod-kopilka.ru/go.html?href=http://ru.wikipedia.org/wiki/22_%D0%B8%D1%8E%D0%BB%D1%8F" TargetMode="External"/><Relationship Id="rId4" Type="http://schemas.openxmlformats.org/officeDocument/2006/relationships/hyperlink" Target="http://www.metod-kopilka.ru/go.html?href=http://ru.wikipedia.org/wiki/14_%D0%BC%D0%B0%D1%80%D1%82%D0%B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Переходя из класса в класс, я познакомилась с натуральными, дробными, десятичными, отрицательными, рациональными числами. Но среди всех этих чисел есть особое число, точными вычислениями которого занимаются ученые уже много веков. Оно встретилось мне ещё в 6 классе при изучении темы «Длина окружности и площадь круга». Это число π.  </a:t>
            </a:r>
          </a:p>
          <a:p>
            <a:r>
              <a:rPr lang="ru-RU" sz="1200" b="0" kern="1200" dirty="0" smtClean="0">
                <a:solidFill>
                  <a:schemeClr val="tx1"/>
                </a:solidFill>
                <a:effectLst/>
                <a:latin typeface="+mn-lt"/>
                <a:ea typeface="+mn-ea"/>
                <a:cs typeface="+mn-cs"/>
              </a:rPr>
              <a:t>      Я  назвала свою исследовательскую работу  «Знакомое и незнакомое число π».</a:t>
            </a:r>
            <a:endParaRPr lang="ru-RU" sz="1200" b="1"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На мой взгляд, выбранная тема  очень интересна и актуальна, ведь число </a:t>
            </a:r>
            <a:r>
              <a:rPr lang="ru-RU" sz="1200" kern="1200" dirty="0" smtClean="0">
                <a:solidFill>
                  <a:schemeClr val="tx1"/>
                </a:solidFill>
                <a:effectLst/>
                <a:latin typeface="+mn-lt"/>
                <a:ea typeface="+mn-ea"/>
                <a:cs typeface="+mn-cs"/>
              </a:rPr>
              <a:t>π</a:t>
            </a:r>
            <a:r>
              <a:rPr lang="ru-RU" sz="1200" b="1" kern="1200" dirty="0" smtClean="0">
                <a:solidFill>
                  <a:schemeClr val="tx1"/>
                </a:solidFill>
                <a:effectLst/>
                <a:latin typeface="+mn-lt"/>
                <a:ea typeface="+mn-ea"/>
                <a:cs typeface="+mn-cs"/>
              </a:rPr>
              <a:t> это </a:t>
            </a:r>
            <a:r>
              <a:rPr lang="ru-RU" sz="1200" kern="1200" dirty="0" smtClean="0">
                <a:solidFill>
                  <a:schemeClr val="tx1"/>
                </a:solidFill>
                <a:effectLst/>
                <a:latin typeface="+mn-lt"/>
                <a:ea typeface="+mn-ea"/>
                <a:cs typeface="+mn-cs"/>
              </a:rPr>
              <a:t> наиболее универсальная и фундаментальная  константа, известная Человечеству. В силу своей универсальности Пи используется в разных науках: математика, физика, астрономия, химия,  теория вероятности и многие другие.  С числом π связано много интересных фактов, поэтому оно вызывает интерес к изучению.</a:t>
            </a:r>
            <a:r>
              <a:rPr lang="ru-RU" sz="1200" b="1"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1</a:t>
            </a:fld>
            <a:endParaRPr lang="ru-RU"/>
          </a:p>
        </p:txBody>
      </p:sp>
    </p:spTree>
    <p:extLst>
      <p:ext uri="{BB962C8B-B14F-4D97-AF65-F5344CB8AC3E}">
        <p14:creationId xmlns:p14="http://schemas.microsoft.com/office/powerpoint/2010/main" xmlns="" val="176402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Число "Пи" выражается бесконечной десятичной дробью. В обиходе нам достаточно знать три знака (3,14). Однако в некоторых расчетах нужна большая точность.</a:t>
            </a:r>
          </a:p>
          <a:p>
            <a:r>
              <a:rPr lang="ru-RU" sz="1200" kern="1200" dirty="0" smtClean="0">
                <a:solidFill>
                  <a:schemeClr val="tx1"/>
                </a:solidFill>
                <a:effectLst/>
                <a:latin typeface="+mn-lt"/>
                <a:ea typeface="+mn-ea"/>
                <a:cs typeface="+mn-cs"/>
              </a:rPr>
              <a:t>           Для запоминания числа " π " были придуманы двустишья, поговорки и стихи. В  моей работе приводится несколько примеров запоминания значения числа пи.</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11</a:t>
            </a:fld>
            <a:endParaRPr lang="ru-RU"/>
          </a:p>
        </p:txBody>
      </p:sp>
    </p:spTree>
    <p:extLst>
      <p:ext uri="{BB962C8B-B14F-4D97-AF65-F5344CB8AC3E}">
        <p14:creationId xmlns:p14="http://schemas.microsoft.com/office/powerpoint/2010/main" xmlns="" val="51868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Существует много интересных фактов о числе пи.</a:t>
            </a:r>
          </a:p>
          <a:p>
            <a:r>
              <a:rPr lang="ru-RU" sz="1200" kern="1200" dirty="0" smtClean="0">
                <a:solidFill>
                  <a:schemeClr val="tx1"/>
                </a:solidFill>
                <a:effectLst/>
                <a:latin typeface="+mn-lt"/>
                <a:ea typeface="+mn-ea"/>
                <a:cs typeface="+mn-cs"/>
              </a:rPr>
              <a:t>Международный праздник «</a:t>
            </a:r>
            <a:r>
              <a:rPr lang="ru-RU" sz="1200" u="none" strike="noStrike" kern="1200" dirty="0" smtClean="0">
                <a:solidFill>
                  <a:schemeClr val="tx1"/>
                </a:solidFill>
                <a:effectLst/>
                <a:latin typeface="+mn-lt"/>
                <a:ea typeface="+mn-ea"/>
                <a:cs typeface="+mn-cs"/>
                <a:hlinkClick r:id="rId3"/>
              </a:rPr>
              <a:t>День числа Пи</a:t>
            </a:r>
            <a:r>
              <a:rPr lang="ru-RU" sz="1200" kern="1200" dirty="0" smtClean="0">
                <a:solidFill>
                  <a:schemeClr val="tx1"/>
                </a:solidFill>
                <a:effectLst/>
                <a:latin typeface="+mn-lt"/>
                <a:ea typeface="+mn-ea"/>
                <a:cs typeface="+mn-cs"/>
              </a:rPr>
              <a:t>» отмечается </a:t>
            </a:r>
            <a:r>
              <a:rPr lang="ru-RU" sz="1200" u="none" strike="noStrike" kern="1200" dirty="0" smtClean="0">
                <a:solidFill>
                  <a:schemeClr val="tx1"/>
                </a:solidFill>
                <a:effectLst/>
                <a:latin typeface="+mn-lt"/>
                <a:ea typeface="+mn-ea"/>
                <a:cs typeface="+mn-cs"/>
                <a:hlinkClick r:id="rId4"/>
              </a:rPr>
              <a:t>14 марта</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Ещё одной датой, связанной с числом π, является </a:t>
            </a:r>
            <a:r>
              <a:rPr lang="ru-RU" sz="1200" u="none" strike="noStrike" kern="1200" dirty="0" smtClean="0">
                <a:solidFill>
                  <a:schemeClr val="tx1"/>
                </a:solidFill>
                <a:effectLst/>
                <a:latin typeface="+mn-lt"/>
                <a:ea typeface="+mn-ea"/>
                <a:cs typeface="+mn-cs"/>
                <a:hlinkClick r:id="rId5"/>
              </a:rPr>
              <a:t>22 июля</a:t>
            </a:r>
            <a:r>
              <a:rPr lang="ru-RU" sz="1200" kern="1200" dirty="0" smtClean="0">
                <a:solidFill>
                  <a:schemeClr val="tx1"/>
                </a:solidFill>
                <a:effectLst/>
                <a:latin typeface="+mn-lt"/>
                <a:ea typeface="+mn-ea"/>
                <a:cs typeface="+mn-cs"/>
              </a:rPr>
              <a:t>, которое называется «Днём приближённого числа Пи»</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12</a:t>
            </a:fld>
            <a:endParaRPr lang="ru-RU"/>
          </a:p>
        </p:txBody>
      </p:sp>
    </p:spTree>
    <p:extLst>
      <p:ext uri="{BB962C8B-B14F-4D97-AF65-F5344CB8AC3E}">
        <p14:creationId xmlns:p14="http://schemas.microsoft.com/office/powerpoint/2010/main" xmlns="" val="34423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Перед зданием Музея Искусств в Сиэтле на ступенях установлена металлическая скульптура числа π. </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13</a:t>
            </a:fld>
            <a:endParaRPr lang="ru-RU"/>
          </a:p>
        </p:txBody>
      </p:sp>
    </p:spTree>
    <p:extLst>
      <p:ext uri="{BB962C8B-B14F-4D97-AF65-F5344CB8AC3E}">
        <p14:creationId xmlns:p14="http://schemas.microsoft.com/office/powerpoint/2010/main" xmlns="" val="3823290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Существует  Пи-клуб, члены которого, являясь фанатами загадочного математического феномена, собирают все новые сведения о Пи и пытаются разгадать его тайну.  Японец  </a:t>
            </a:r>
            <a:r>
              <a:rPr lang="ru-RU" sz="1200" kern="1200" dirty="0" err="1" smtClean="0">
                <a:solidFill>
                  <a:schemeClr val="tx1"/>
                </a:solidFill>
                <a:effectLst/>
                <a:latin typeface="+mn-lt"/>
                <a:ea typeface="+mn-ea"/>
                <a:cs typeface="+mn-cs"/>
              </a:rPr>
              <a:t>Акира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Харагучи</a:t>
            </a:r>
            <a:r>
              <a:rPr lang="ru-RU" sz="1200" kern="1200" dirty="0" smtClean="0">
                <a:solidFill>
                  <a:schemeClr val="tx1"/>
                </a:solidFill>
                <a:effectLst/>
                <a:latin typeface="+mn-lt"/>
                <a:ea typeface="+mn-ea"/>
                <a:cs typeface="+mn-cs"/>
              </a:rPr>
              <a:t>, запомнившему 83 431 цифру, входит в этот клуб.</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14</a:t>
            </a:fld>
            <a:endParaRPr lang="ru-RU"/>
          </a:p>
        </p:txBody>
      </p:sp>
    </p:spTree>
    <p:extLst>
      <p:ext uri="{BB962C8B-B14F-4D97-AF65-F5344CB8AC3E}">
        <p14:creationId xmlns:p14="http://schemas.microsoft.com/office/powerpoint/2010/main" xmlns="" val="187728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своей песне «Пи»  певица </a:t>
            </a:r>
            <a:r>
              <a:rPr lang="ru-RU" sz="1200" kern="1200" dirty="0" err="1" smtClean="0">
                <a:solidFill>
                  <a:schemeClr val="tx1"/>
                </a:solidFill>
                <a:effectLst/>
                <a:latin typeface="+mn-lt"/>
                <a:ea typeface="+mn-ea"/>
                <a:cs typeface="+mn-cs"/>
              </a:rPr>
              <a:t>Кейт</a:t>
            </a:r>
            <a:r>
              <a:rPr lang="ru-RU" sz="1200" kern="1200" dirty="0" smtClean="0">
                <a:solidFill>
                  <a:schemeClr val="tx1"/>
                </a:solidFill>
                <a:effectLst/>
                <a:latin typeface="+mn-lt"/>
                <a:ea typeface="+mn-ea"/>
                <a:cs typeface="+mn-cs"/>
              </a:rPr>
              <a:t> Буш перечислила  124 цифры из знаменитого числового ряда, но она ошиблась в нескольких цифрах и поэтому не является членом ПИ клуба</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15</a:t>
            </a:fld>
            <a:endParaRPr lang="ru-RU"/>
          </a:p>
        </p:txBody>
      </p:sp>
    </p:spTree>
    <p:extLst>
      <p:ext uri="{BB962C8B-B14F-4D97-AF65-F5344CB8AC3E}">
        <p14:creationId xmlns:p14="http://schemas.microsoft.com/office/powerpoint/2010/main" xmlns="" val="104338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Я попыталась экспериментальным путем вычислить значение числа π. И провела практическое исследование. С результатами исследования можно познакомиться в моей работе.</a:t>
            </a:r>
          </a:p>
          <a:p>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16</a:t>
            </a:fld>
            <a:endParaRPr lang="ru-RU"/>
          </a:p>
        </p:txBody>
      </p:sp>
    </p:spTree>
    <p:extLst>
      <p:ext uri="{BB962C8B-B14F-4D97-AF65-F5344CB8AC3E}">
        <p14:creationId xmlns:p14="http://schemas.microsoft.com/office/powerpoint/2010/main" xmlns="" val="340371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Куда бы мы ни обратили свой взор, мы видим проворное и трудолюбивое число π. Оно  — это вызов нашему интеллекту, волнующая загадка устройства мира, в конце концов, это очень интересно. Проведенная работа мне была интересна. Я хотела узнать об истории числа π, практическом применении и думаю, что достигла поставленной цели. Подводя итог работы, я прихожу к выводу, что данная тема актуальна. </a:t>
            </a:r>
            <a:r>
              <a:rPr lang="ru-RU" sz="1200" kern="1200" smtClean="0">
                <a:solidFill>
                  <a:schemeClr val="tx1"/>
                </a:solidFill>
                <a:effectLst/>
                <a:latin typeface="+mn-lt"/>
                <a:ea typeface="+mn-ea"/>
                <a:cs typeface="+mn-cs"/>
              </a:rPr>
              <a:t>С числом π связано много интересных фактов, поэтому оно вызывает интерес к изучению.</a:t>
            </a:r>
            <a:endParaRPr lang="ru-RU"/>
          </a:p>
        </p:txBody>
      </p:sp>
      <p:sp>
        <p:nvSpPr>
          <p:cNvPr id="4" name="Номер слайда 3"/>
          <p:cNvSpPr>
            <a:spLocks noGrp="1"/>
          </p:cNvSpPr>
          <p:nvPr>
            <p:ph type="sldNum" sz="quarter" idx="10"/>
          </p:nvPr>
        </p:nvSpPr>
        <p:spPr/>
        <p:txBody>
          <a:bodyPr/>
          <a:lstStyle/>
          <a:p>
            <a:fld id="{271A4134-AA88-4BA0-A14F-1F1F051FB290}" type="slidenum">
              <a:rPr lang="ru-RU" smtClean="0"/>
              <a:pPr/>
              <a:t>17</a:t>
            </a:fld>
            <a:endParaRPr lang="ru-RU"/>
          </a:p>
        </p:txBody>
      </p:sp>
    </p:spTree>
    <p:extLst>
      <p:ext uri="{BB962C8B-B14F-4D97-AF65-F5344CB8AC3E}">
        <p14:creationId xmlns:p14="http://schemas.microsoft.com/office/powerpoint/2010/main" xmlns="" val="386972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Услышав об этом числе много интересного, я  решила путём изучения дополнительной литературы и поиска в Интернете узнать как можно больше информации о нём и ответить на проблемные вопросы:</a:t>
            </a:r>
          </a:p>
          <a:p>
            <a:r>
              <a:rPr lang="ru-RU" sz="1200" kern="1200" dirty="0" smtClean="0">
                <a:solidFill>
                  <a:schemeClr val="tx1"/>
                </a:solidFill>
                <a:effectLst/>
                <a:latin typeface="+mn-lt"/>
                <a:ea typeface="+mn-ea"/>
                <a:cs typeface="+mn-cs"/>
              </a:rPr>
              <a:t>- Как давно люди знали о числе пи?</a:t>
            </a:r>
          </a:p>
          <a:p>
            <a:r>
              <a:rPr lang="ru-RU" sz="1200" kern="1200" dirty="0" smtClean="0">
                <a:solidFill>
                  <a:schemeClr val="tx1"/>
                </a:solidFill>
                <a:effectLst/>
                <a:latin typeface="+mn-lt"/>
                <a:ea typeface="+mn-ea"/>
                <a:cs typeface="+mn-cs"/>
              </a:rPr>
              <a:t>- Для чего необходимо его изучение?</a:t>
            </a:r>
          </a:p>
          <a:p>
            <a:r>
              <a:rPr lang="ru-RU" sz="1200" kern="1200" dirty="0" smtClean="0">
                <a:solidFill>
                  <a:schemeClr val="tx1"/>
                </a:solidFill>
                <a:effectLst/>
                <a:latin typeface="+mn-lt"/>
                <a:ea typeface="+mn-ea"/>
                <a:cs typeface="+mn-cs"/>
              </a:rPr>
              <a:t>- Какие интересные факты с ним связаны</a:t>
            </a:r>
          </a:p>
          <a:p>
            <a:r>
              <a:rPr lang="ru-RU" sz="1200" kern="1200" dirty="0" smtClean="0">
                <a:solidFill>
                  <a:schemeClr val="tx1"/>
                </a:solidFill>
                <a:effectLst/>
                <a:latin typeface="+mn-lt"/>
                <a:ea typeface="+mn-ea"/>
                <a:cs typeface="+mn-cs"/>
              </a:rPr>
              <a:t>- Верно ли, что значение пи равно приближённо 3,14</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2</a:t>
            </a:fld>
            <a:endParaRPr lang="ru-RU"/>
          </a:p>
        </p:txBody>
      </p:sp>
    </p:spTree>
    <p:extLst>
      <p:ext uri="{BB962C8B-B14F-4D97-AF65-F5344CB8AC3E}">
        <p14:creationId xmlns:p14="http://schemas.microsoft.com/office/powerpoint/2010/main" xmlns="" val="236885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Никакое другое число не является таким загадочным, как "Пи", с его  знаменитым,  никогда не кончающимся числовым рядом. Первым ввёл обозначение отношения длины окружности к диаметру современным символом пи английский математик Уильям Джонсон в  1706г.   Но введённое Джонсоном обозначение стало общеупотребительным только через 30 лет.</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4</a:t>
            </a:fld>
            <a:endParaRPr lang="ru-RU"/>
          </a:p>
        </p:txBody>
      </p:sp>
    </p:spTree>
    <p:extLst>
      <p:ext uri="{BB962C8B-B14F-4D97-AF65-F5344CB8AC3E}">
        <p14:creationId xmlns:p14="http://schemas.microsoft.com/office/powerpoint/2010/main" xmlns="" val="142830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Как считают специалисты, это число было открыто вавилонскими магами. Оно использовалось при строительстве знаменитой Вавилонской башни. Однако недостаточно точное исчисление значения Пи привело к краху всего проекта.</a:t>
            </a:r>
          </a:p>
          <a:p>
            <a:r>
              <a:rPr lang="ru-RU" sz="1200" kern="1200" dirty="0" smtClean="0">
                <a:solidFill>
                  <a:schemeClr val="tx1"/>
                </a:solidFill>
                <a:effectLst/>
                <a:latin typeface="+mn-lt"/>
                <a:ea typeface="+mn-ea"/>
                <a:cs typeface="+mn-cs"/>
              </a:rPr>
              <a:t>    Выделяют 3 периода в истории числа. Древний период, классическая эра и эра цифровых компьютеров.</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5</a:t>
            </a:fld>
            <a:endParaRPr lang="ru-RU"/>
          </a:p>
        </p:txBody>
      </p:sp>
    </p:spTree>
    <p:extLst>
      <p:ext uri="{BB962C8B-B14F-4D97-AF65-F5344CB8AC3E}">
        <p14:creationId xmlns:p14="http://schemas.microsoft.com/office/powerpoint/2010/main" xmlns="" val="114445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В глубокой древности считалось, что окружность ровно в 3 раза длиннее диаметра. Эти сведения содержатся в клинописных табличках Древнего Междуречья.</a:t>
            </a:r>
          </a:p>
          <a:p>
            <a:r>
              <a:rPr lang="ru-RU" sz="1200" kern="1200" dirty="0" smtClean="0">
                <a:solidFill>
                  <a:schemeClr val="tx1"/>
                </a:solidFill>
                <a:effectLst/>
                <a:latin typeface="+mn-lt"/>
                <a:ea typeface="+mn-ea"/>
                <a:cs typeface="+mn-cs"/>
              </a:rPr>
              <a:t>    Архимед в 3 веке до н.э. ,  в своей небольшой работе “ Измерение круга “ , установил, что значение пи находится в промежутке от 3,1408   до  3,1428 .</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6</a:t>
            </a:fld>
            <a:endParaRPr lang="ru-RU"/>
          </a:p>
        </p:txBody>
      </p:sp>
    </p:spTree>
    <p:extLst>
      <p:ext uri="{BB962C8B-B14F-4D97-AF65-F5344CB8AC3E}">
        <p14:creationId xmlns:p14="http://schemas.microsoft.com/office/powerpoint/2010/main" xmlns="" val="428600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первой половине XV в. астроном и математик </a:t>
            </a:r>
            <a:r>
              <a:rPr lang="ru-RU" sz="1200" b="1" kern="1200" dirty="0" smtClean="0">
                <a:solidFill>
                  <a:schemeClr val="tx1"/>
                </a:solidFill>
                <a:effectLst/>
                <a:latin typeface="+mn-lt"/>
                <a:ea typeface="+mn-ea"/>
                <a:cs typeface="+mn-cs"/>
              </a:rPr>
              <a:t>ал-Каши</a:t>
            </a:r>
            <a:r>
              <a:rPr lang="ru-RU" sz="1200" kern="1200" dirty="0" smtClean="0">
                <a:solidFill>
                  <a:schemeClr val="tx1"/>
                </a:solidFill>
                <a:effectLst/>
                <a:latin typeface="+mn-lt"/>
                <a:ea typeface="+mn-ea"/>
                <a:cs typeface="+mn-cs"/>
              </a:rPr>
              <a:t> вычислил π с 16 десятичными знаками.</a:t>
            </a:r>
          </a:p>
          <a:p>
            <a:r>
              <a:rPr lang="ru-RU" sz="1200" kern="1200" dirty="0" smtClean="0">
                <a:solidFill>
                  <a:schemeClr val="tx1"/>
                </a:solidFill>
                <a:effectLst/>
                <a:latin typeface="+mn-lt"/>
                <a:ea typeface="+mn-ea"/>
                <a:cs typeface="+mn-cs"/>
              </a:rPr>
              <a:t>Спустя полтора столетия в Европе </a:t>
            </a:r>
            <a:r>
              <a:rPr lang="ru-RU" sz="1200" b="1" kern="1200" dirty="0" smtClean="0">
                <a:solidFill>
                  <a:schemeClr val="tx1"/>
                </a:solidFill>
                <a:effectLst/>
                <a:latin typeface="+mn-lt"/>
                <a:ea typeface="+mn-ea"/>
                <a:cs typeface="+mn-cs"/>
              </a:rPr>
              <a:t>Франсуа Виет</a:t>
            </a:r>
            <a:r>
              <a:rPr lang="ru-RU" sz="1200" kern="1200" dirty="0" smtClean="0">
                <a:solidFill>
                  <a:schemeClr val="tx1"/>
                </a:solidFill>
                <a:effectLst/>
                <a:latin typeface="+mn-lt"/>
                <a:ea typeface="+mn-ea"/>
                <a:cs typeface="+mn-cs"/>
              </a:rPr>
              <a:t> нашёл число π только с 9 правильными десятичными знаками</a:t>
            </a:r>
          </a:p>
          <a:p>
            <a:r>
              <a:rPr lang="ru-RU" sz="1200" kern="1200" dirty="0" smtClean="0">
                <a:solidFill>
                  <a:schemeClr val="tx1"/>
                </a:solidFill>
                <a:effectLst/>
                <a:latin typeface="+mn-lt"/>
                <a:ea typeface="+mn-ea"/>
                <a:cs typeface="+mn-cs"/>
              </a:rPr>
              <a:t>Леонард Эйлер в начале 18 века опубликовал работу, в которой было вычислено 153 цифры числа «ПИ»</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7</a:t>
            </a:fld>
            <a:endParaRPr lang="ru-RU"/>
          </a:p>
        </p:txBody>
      </p:sp>
    </p:spTree>
    <p:extLst>
      <p:ext uri="{BB962C8B-B14F-4D97-AF65-F5344CB8AC3E}">
        <p14:creationId xmlns:p14="http://schemas.microsoft.com/office/powerpoint/2010/main" xmlns="" val="384711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 появлением ЭВМ значения числа π было вычислено с достаточно большой точностью. В США, например, был получен результат с более 30 млн. знаков. Если распечатать значение числа, полученное в США, то оно займёт 30 томов по 400 страниц в каждом. Вычисление такого числа знаков для π не имеет практического значения, а лишь показывает огромное преимущество и совершенство современных средств и методов вычисления по сравнению со старыми.</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8</a:t>
            </a:fld>
            <a:endParaRPr lang="ru-RU"/>
          </a:p>
        </p:txBody>
      </p:sp>
    </p:spTree>
    <p:extLst>
      <p:ext uri="{BB962C8B-B14F-4D97-AF65-F5344CB8AC3E}">
        <p14:creationId xmlns:p14="http://schemas.microsoft.com/office/powerpoint/2010/main" xmlns="" val="168137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Познакомившись  поближе с этим виртуальным героем, я была удивлена еще больше.</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Рассмотрите внимательно его первую тысячу знаков, проникнитесь поэзией этих цифр, ведь за ними стоят тени величайших мыслителей Древнего мира и Средневековья, Нового и настоящего времени. Какое бы сочетание цифр мы бы ни выдумали — оно непременно встретится в знаках числа π.  Есть гипотезы, предполагающие, что в числе</a:t>
            </a:r>
            <a:r>
              <a:rPr lang="ru-RU" sz="1200" b="1" kern="1200" dirty="0" smtClean="0">
                <a:solidFill>
                  <a:schemeClr val="tx1"/>
                </a:solidFill>
                <a:effectLst/>
                <a:latin typeface="+mn-lt"/>
                <a:ea typeface="+mn-ea"/>
                <a:cs typeface="+mn-cs"/>
              </a:rPr>
              <a:t> пи </a:t>
            </a:r>
            <a:r>
              <a:rPr lang="ru-RU" sz="1200" kern="1200" dirty="0" smtClean="0">
                <a:solidFill>
                  <a:schemeClr val="tx1"/>
                </a:solidFill>
                <a:effectLst/>
                <a:latin typeface="+mn-lt"/>
                <a:ea typeface="+mn-ea"/>
                <a:cs typeface="+mn-cs"/>
              </a:rPr>
              <a:t>скрыта любая информация, которая когда-либо была или будет доступна людям. В том числе и различные предсказания — надо лишь найти их и расшифровать.</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9</a:t>
            </a:fld>
            <a:endParaRPr lang="ru-RU"/>
          </a:p>
        </p:txBody>
      </p:sp>
    </p:spTree>
    <p:extLst>
      <p:ext uri="{BB962C8B-B14F-4D97-AF65-F5344CB8AC3E}">
        <p14:creationId xmlns:p14="http://schemas.microsoft.com/office/powerpoint/2010/main" xmlns="" val="2529585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Запомнить знаки π человечество пытается уже давно. Но как уложить в память бесконечность? Любимый вопрос </a:t>
            </a:r>
            <a:r>
              <a:rPr lang="ru-RU" sz="1200" kern="1200" dirty="0" err="1" smtClean="0">
                <a:solidFill>
                  <a:schemeClr val="tx1"/>
                </a:solidFill>
                <a:effectLst/>
                <a:latin typeface="+mn-lt"/>
                <a:ea typeface="+mn-ea"/>
                <a:cs typeface="+mn-cs"/>
              </a:rPr>
              <a:t>мнемонистов</a:t>
            </a:r>
            <a:r>
              <a:rPr lang="ru-RU" sz="1200" kern="1200" dirty="0" smtClean="0">
                <a:solidFill>
                  <a:schemeClr val="tx1"/>
                </a:solidFill>
                <a:effectLst/>
                <a:latin typeface="+mn-lt"/>
                <a:ea typeface="+mn-ea"/>
                <a:cs typeface="+mn-cs"/>
              </a:rPr>
              <a:t>-профессионалов. Разработано множество уникальных теорий и приёмов. Многие из них опробованы на пи.</a:t>
            </a:r>
          </a:p>
          <a:p>
            <a:r>
              <a:rPr lang="ru-RU" sz="1200" kern="1200" dirty="0" smtClean="0">
                <a:solidFill>
                  <a:schemeClr val="tx1"/>
                </a:solidFill>
                <a:effectLst/>
                <a:latin typeface="+mn-lt"/>
                <a:ea typeface="+mn-ea"/>
                <a:cs typeface="+mn-cs"/>
              </a:rPr>
              <a:t>           Мировой рекорд, установленный в прошлом столетии в Германии - 40000 знаков. Российский рекорд значений числа π 1 декабря 2003 года в Челябинске установил Александр Беляев. За полтора часа с небольшими перерывами на школьной доске Александр написал 2500 цифр числа пи.</a:t>
            </a:r>
            <a:endParaRPr lang="ru-RU" dirty="0"/>
          </a:p>
        </p:txBody>
      </p:sp>
      <p:sp>
        <p:nvSpPr>
          <p:cNvPr id="4" name="Номер слайда 3"/>
          <p:cNvSpPr>
            <a:spLocks noGrp="1"/>
          </p:cNvSpPr>
          <p:nvPr>
            <p:ph type="sldNum" sz="quarter" idx="10"/>
          </p:nvPr>
        </p:nvSpPr>
        <p:spPr/>
        <p:txBody>
          <a:bodyPr/>
          <a:lstStyle/>
          <a:p>
            <a:fld id="{271A4134-AA88-4BA0-A14F-1F1F051FB290}" type="slidenum">
              <a:rPr lang="ru-RU" smtClean="0"/>
              <a:pPr/>
              <a:t>10</a:t>
            </a:fld>
            <a:endParaRPr lang="ru-RU"/>
          </a:p>
        </p:txBody>
      </p:sp>
    </p:spTree>
    <p:extLst>
      <p:ext uri="{BB962C8B-B14F-4D97-AF65-F5344CB8AC3E}">
        <p14:creationId xmlns:p14="http://schemas.microsoft.com/office/powerpoint/2010/main" xmlns="" val="41693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9DAB4A-6558-4CC9-8F5F-07278DDC0DF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9DAB4A-6558-4CC9-8F5F-07278DDC0DF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9DAB4A-6558-4CC9-8F5F-07278DDC0DF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9DAB4A-6558-4CC9-8F5F-07278DDC0DF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9DAB4A-6558-4CC9-8F5F-07278DDC0D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9DAB4A-6558-4CC9-8F5F-07278DDC0DF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09DAB4A-6558-4CC9-8F5F-07278DDC0DF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09DAB4A-6558-4CC9-8F5F-07278DDC0DF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09DAB4A-6558-4CC9-8F5F-07278DDC0DF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9DAB4A-6558-4CC9-8F5F-07278DDC0DF3}"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63E169C1-6EB1-4F2B-8F0A-188E34B1CD9C}" type="datetimeFigureOut">
              <a:rPr lang="ru-RU" smtClean="0"/>
              <a:pPr/>
              <a:t>16.01.2024</a:t>
            </a:fld>
            <a:endParaRPr lang="ru-RU"/>
          </a:p>
        </p:txBody>
      </p:sp>
      <p:sp>
        <p:nvSpPr>
          <p:cNvPr id="9" name="Slide Number Placeholder 8"/>
          <p:cNvSpPr>
            <a:spLocks noGrp="1"/>
          </p:cNvSpPr>
          <p:nvPr>
            <p:ph type="sldNum" sz="quarter" idx="11"/>
          </p:nvPr>
        </p:nvSpPr>
        <p:spPr/>
        <p:txBody>
          <a:bodyPr/>
          <a:lstStyle/>
          <a:p>
            <a:fld id="{309DAB4A-6558-4CC9-8F5F-07278DDC0DF3}"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09DAB4A-6558-4CC9-8F5F-07278DDC0DF3}"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3E169C1-6EB1-4F2B-8F0A-188E34B1CD9C}" type="datetimeFigureOut">
              <a:rPr lang="ru-RU" smtClean="0"/>
              <a:pPr/>
              <a:t>16.01.2024</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images.google.ru/imgres?imgurl=http://www.habrahabr.ru/pictures/00/00/00/30/94/picture_43.jpg&amp;imgrefurl=http://habrahabr.ru/tag/%F0%E0%E4%EE%F1%F2%FC/&amp;h=397&amp;w=275&amp;sz=36&amp;hl=ru&amp;start=1&amp;tbnid=qObJ17nDN5ruaM:&amp;tbnh=124&amp;tbnw=86&amp;prev=/images?q=%D1%87%D0%B8%D1%81%D0%BB%D0%BE+%D0%9F%D0%B8&amp;gbv=2&amp;hl=ru&amp;newwindow=1&amp;sa=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ru/imgres?imgurl=http://img1.liveinternet.ru/images/attach/b/0/22809/22809656_einsteinshow.jpg&amp;imgrefurl=http://www.liveinternet.ru/users/dashka_or_dis/quotes/&amp;h=375&amp;w=500&amp;sz=31&amp;hl=ru&amp;start=12&amp;tbnid=ARJpLby_H8zKTM:&amp;tbnh=98&amp;tbnw=130&amp;prev=/images?q=%D0%90%D0%BB%D1%8C%D0%B1%D0%B5%D1%80%D1%82+%D0%AD%D0%B9%D0%BD%D1%88%D1%82%D0%B5%D0%B9%D0%BD&amp;gbv=2&amp;ndsp=20&amp;hl=ru&amp;newwindow=1&amp;sa=N" TargetMode="External"/><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exicon.org.ua/ojegov/p/95493.html" TargetMode="External"/><Relationship Id="rId2" Type="http://schemas.openxmlformats.org/officeDocument/2006/relationships/hyperlink" Target="http://encyclopedia.dekanat.ru/" TargetMode="External"/><Relationship Id="rId1" Type="http://schemas.openxmlformats.org/officeDocument/2006/relationships/slideLayout" Target="../slideLayouts/slideLayout2.xml"/><Relationship Id="rId4" Type="http://schemas.openxmlformats.org/officeDocument/2006/relationships/hyperlink" Target="http://www.school.mipt.ru/Default.asp?Root=15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628800"/>
            <a:ext cx="8352928" cy="1718047"/>
          </a:xfrm>
        </p:spPr>
        <p:txBody>
          <a:bodyPr/>
          <a:lstStyle/>
          <a:p>
            <a:pPr algn="ctr">
              <a:lnSpc>
                <a:spcPct val="150000"/>
              </a:lnSpc>
            </a:pPr>
            <a:r>
              <a:rPr lang="ru-RU" sz="4000" dirty="0" smtClean="0">
                <a:solidFill>
                  <a:srgbClr val="C00000"/>
                </a:solidFill>
                <a:latin typeface="Times New Roman" pitchFamily="18" charset="0"/>
                <a:cs typeface="Times New Roman" pitchFamily="18" charset="0"/>
              </a:rPr>
              <a:t>ПРОЕКТ</a:t>
            </a:r>
            <a:br>
              <a:rPr lang="ru-RU" sz="4000" dirty="0" smtClean="0">
                <a:solidFill>
                  <a:srgbClr val="C00000"/>
                </a:solidFill>
                <a:latin typeface="Times New Roman" pitchFamily="18" charset="0"/>
                <a:cs typeface="Times New Roman" pitchFamily="18" charset="0"/>
              </a:rPr>
            </a:br>
            <a:r>
              <a:rPr lang="ru-RU" sz="4400" b="1" dirty="0" smtClean="0">
                <a:solidFill>
                  <a:srgbClr val="C00000"/>
                </a:solidFill>
                <a:latin typeface="Times New Roman" pitchFamily="18" charset="0"/>
                <a:cs typeface="Times New Roman" pitchFamily="18" charset="0"/>
              </a:rPr>
              <a:t>«Число </a:t>
            </a:r>
            <a:r>
              <a:rPr lang="ru-RU" sz="4400" b="1" dirty="0">
                <a:solidFill>
                  <a:srgbClr val="C00000"/>
                </a:solidFill>
                <a:latin typeface="Times New Roman" pitchFamily="18" charset="0"/>
                <a:cs typeface="Times New Roman" pitchFamily="18" charset="0"/>
              </a:rPr>
              <a:t>π</a:t>
            </a:r>
            <a:r>
              <a:rPr lang="ru-RU" sz="4400" b="1" dirty="0" smtClean="0">
                <a:solidFill>
                  <a:srgbClr val="C00000"/>
                </a:solidFill>
                <a:latin typeface="Times New Roman" pitchFamily="18" charset="0"/>
                <a:cs typeface="Times New Roman" pitchFamily="18" charset="0"/>
              </a:rPr>
              <a:t>»</a:t>
            </a:r>
            <a:endParaRPr lang="ru-RU" dirty="0">
              <a:solidFill>
                <a:srgbClr val="C00000"/>
              </a:solidFill>
            </a:endParaRPr>
          </a:p>
        </p:txBody>
      </p:sp>
      <p:pic>
        <p:nvPicPr>
          <p:cNvPr id="5" name="Рисунок 4" descr="hello_html_5cfa1a8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663" y="3573016"/>
            <a:ext cx="2814955" cy="2375535"/>
          </a:xfrm>
          <a:prstGeom prst="rect">
            <a:avLst/>
          </a:prstGeom>
          <a:noFill/>
          <a:ln>
            <a:noFill/>
          </a:ln>
        </p:spPr>
      </p:pic>
      <p:sp>
        <p:nvSpPr>
          <p:cNvPr id="6" name="Подзаголовок 5"/>
          <p:cNvSpPr>
            <a:spLocks noGrp="1"/>
          </p:cNvSpPr>
          <p:nvPr>
            <p:ph type="subTitle" idx="1"/>
          </p:nvPr>
        </p:nvSpPr>
        <p:spPr>
          <a:xfrm>
            <a:off x="3707904" y="4869160"/>
            <a:ext cx="3799696" cy="1066800"/>
          </a:xfrm>
        </p:spPr>
        <p:txBody>
          <a:bodyPr>
            <a:normAutofit fontScale="55000" lnSpcReduction="20000"/>
          </a:bodyPr>
          <a:lstStyle/>
          <a:p>
            <a:r>
              <a:rPr lang="ru-RU" dirty="0" smtClean="0">
                <a:solidFill>
                  <a:srgbClr val="FF0000"/>
                </a:solidFill>
              </a:rPr>
              <a:t>Авторы: учащиеся 6 класса</a:t>
            </a:r>
          </a:p>
          <a:p>
            <a:r>
              <a:rPr lang="ru-RU" dirty="0" smtClean="0">
                <a:solidFill>
                  <a:srgbClr val="FF0000"/>
                </a:solidFill>
              </a:rPr>
              <a:t>Учитель: Кудинова Л.Г</a:t>
            </a:r>
            <a:r>
              <a:rPr lang="ru-RU" dirty="0" smtClean="0">
                <a:solidFill>
                  <a:srgbClr val="FF0000"/>
                </a:solidFill>
              </a:rPr>
              <a:t>.</a:t>
            </a:r>
          </a:p>
          <a:p>
            <a:endParaRPr lang="ru-RU" dirty="0" smtClean="0">
              <a:solidFill>
                <a:srgbClr val="FF0000"/>
              </a:solidFill>
            </a:endParaRPr>
          </a:p>
          <a:p>
            <a:endParaRPr lang="ru-RU" dirty="0" smtClean="0">
              <a:solidFill>
                <a:srgbClr val="FF0000"/>
              </a:solidFill>
            </a:endParaRPr>
          </a:p>
          <a:p>
            <a:endParaRPr lang="ru-RU" dirty="0" smtClean="0">
              <a:solidFill>
                <a:srgbClr val="FF0000"/>
              </a:solidFill>
            </a:endParaRPr>
          </a:p>
          <a:p>
            <a:r>
              <a:rPr lang="ru-RU" dirty="0" smtClean="0">
                <a:solidFill>
                  <a:srgbClr val="FF0000"/>
                </a:solidFill>
              </a:rPr>
              <a:t>                                                  2023 год</a:t>
            </a:r>
            <a:endParaRPr lang="ru-RU" dirty="0">
              <a:solidFill>
                <a:srgbClr val="FF0000"/>
              </a:solidFill>
            </a:endParaRPr>
          </a:p>
        </p:txBody>
      </p:sp>
    </p:spTree>
    <p:extLst>
      <p:ext uri="{BB962C8B-B14F-4D97-AF65-F5344CB8AC3E}">
        <p14:creationId xmlns:p14="http://schemas.microsoft.com/office/powerpoint/2010/main" xmlns="" val="1197753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001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3" t="2283" b="5321"/>
          <a:stretch/>
        </p:blipFill>
        <p:spPr bwMode="auto">
          <a:xfrm>
            <a:off x="3563888" y="20568"/>
            <a:ext cx="5340226" cy="68381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323528" y="336680"/>
            <a:ext cx="2779797" cy="1015663"/>
          </a:xfrm>
          <a:prstGeom prst="rect">
            <a:avLst/>
          </a:prstGeom>
        </p:spPr>
        <p:txBody>
          <a:bodyPr wrap="square">
            <a:spAutoFit/>
          </a:bodyPr>
          <a:lstStyle/>
          <a:p>
            <a:pPr lvl="0" algn="ctr"/>
            <a:r>
              <a:rPr lang="ru-RU" sz="6000" b="1" dirty="0">
                <a:ln w="24500" cmpd="dbl">
                  <a:solidFill>
                    <a:srgbClr val="AA2B1E">
                      <a:shade val="85000"/>
                      <a:satMod val="155000"/>
                    </a:srgb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Рекорд</a:t>
            </a:r>
          </a:p>
        </p:txBody>
      </p:sp>
      <p:pic>
        <p:nvPicPr>
          <p:cNvPr id="7" name="Picture 16" descr="picture_43">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6899" y="3447256"/>
            <a:ext cx="2533054" cy="322721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23528" y="1700808"/>
            <a:ext cx="3096344" cy="523220"/>
          </a:xfrm>
          <a:prstGeom prst="rect">
            <a:avLst/>
          </a:prstGeom>
          <a:noFill/>
        </p:spPr>
        <p:txBody>
          <a:bodyPr wrap="square" rtlCol="0">
            <a:spAutoFit/>
          </a:bodyPr>
          <a:lstStyle/>
          <a:p>
            <a:r>
              <a:rPr lang="ru-RU" sz="2800" dirty="0" smtClean="0">
                <a:solidFill>
                  <a:schemeClr val="tx2">
                    <a:lumMod val="50000"/>
                  </a:schemeClr>
                </a:solidFill>
                <a:latin typeface="Times New Roman" pitchFamily="18" charset="0"/>
                <a:cs typeface="Times New Roman" pitchFamily="18" charset="0"/>
              </a:rPr>
              <a:t>1 декабря 2003 год</a:t>
            </a:r>
            <a:endParaRPr lang="ru-RU" sz="28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532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260648"/>
            <a:ext cx="684514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Запоминание числа </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Symbol" pitchFamily="18" charset="2"/>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2"/>
          <p:cNvSpPr txBox="1">
            <a:spLocks noChangeArrowheads="1"/>
          </p:cNvSpPr>
          <p:nvPr/>
        </p:nvSpPr>
        <p:spPr>
          <a:xfrm>
            <a:off x="273120" y="1218903"/>
            <a:ext cx="8187311" cy="489743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812800" indent="-812800">
              <a:lnSpc>
                <a:spcPct val="80000"/>
              </a:lnSpc>
              <a:buFontTx/>
              <a:buNone/>
            </a:pPr>
            <a:r>
              <a:rPr lang="ru-RU" sz="3200" b="1" i="1" dirty="0" smtClean="0">
                <a:solidFill>
                  <a:srgbClr val="6600CC"/>
                </a:solidFill>
                <a:latin typeface="Times New Roman" pitchFamily="18" charset="0"/>
                <a:cs typeface="Times New Roman" pitchFamily="18" charset="0"/>
              </a:rPr>
              <a:t>«Что я знаю о кругах»</a:t>
            </a:r>
            <a:r>
              <a:rPr lang="ru-RU" sz="3200" b="1" dirty="0" smtClean="0">
                <a:latin typeface="Times New Roman" pitchFamily="18" charset="0"/>
                <a:cs typeface="Times New Roman" pitchFamily="18" charset="0"/>
              </a:rPr>
              <a:t> </a:t>
            </a:r>
          </a:p>
          <a:p>
            <a:pPr marL="812800" indent="-812800">
              <a:lnSpc>
                <a:spcPct val="80000"/>
              </a:lnSpc>
              <a:buFontTx/>
              <a:buNone/>
            </a:pPr>
            <a:r>
              <a:rPr lang="ru-RU" sz="3200" dirty="0" smtClean="0">
                <a:latin typeface="Times New Roman" pitchFamily="18" charset="0"/>
                <a:cs typeface="Times New Roman" pitchFamily="18" charset="0"/>
              </a:rPr>
              <a:t>(количество букв в каждом слове соответствует значению числа "Пи" - 3,1416).</a:t>
            </a:r>
          </a:p>
          <a:p>
            <a:pPr marL="812800" indent="-812800">
              <a:lnSpc>
                <a:spcPct val="80000"/>
              </a:lnSpc>
              <a:buFontTx/>
              <a:buNone/>
            </a:pPr>
            <a:r>
              <a:rPr lang="ru-RU" sz="3200" b="1" i="1" dirty="0" smtClean="0">
                <a:solidFill>
                  <a:srgbClr val="6600CC"/>
                </a:solidFill>
                <a:latin typeface="Times New Roman" pitchFamily="18" charset="0"/>
                <a:cs typeface="Times New Roman" pitchFamily="18" charset="0"/>
              </a:rPr>
              <a:t>«Это я знаю и помню прекрасно – «Пи»</a:t>
            </a:r>
          </a:p>
          <a:p>
            <a:pPr marL="812800" indent="-812800">
              <a:lnSpc>
                <a:spcPct val="80000"/>
              </a:lnSpc>
              <a:buFontTx/>
              <a:buNone/>
            </a:pPr>
            <a:r>
              <a:rPr lang="ru-RU" sz="3200" b="1" i="1" dirty="0" smtClean="0">
                <a:solidFill>
                  <a:srgbClr val="6600CC"/>
                </a:solidFill>
                <a:latin typeface="Times New Roman" pitchFamily="18" charset="0"/>
                <a:cs typeface="Times New Roman" pitchFamily="18" charset="0"/>
              </a:rPr>
              <a:t> многие знаки мне лишни, напрасны»</a:t>
            </a:r>
            <a:r>
              <a:rPr lang="ru-RU" sz="3200" b="1" dirty="0" smtClean="0">
                <a:solidFill>
                  <a:srgbClr val="6600CC"/>
                </a:solidFill>
                <a:latin typeface="Times New Roman" pitchFamily="18" charset="0"/>
                <a:cs typeface="Times New Roman" pitchFamily="18" charset="0"/>
              </a:rPr>
              <a:t>   </a:t>
            </a:r>
            <a:r>
              <a:rPr lang="ru-RU" sz="3200" b="1" dirty="0" smtClean="0">
                <a:latin typeface="Times New Roman" pitchFamily="18" charset="0"/>
                <a:cs typeface="Times New Roman" pitchFamily="18" charset="0"/>
              </a:rPr>
              <a:t> </a:t>
            </a:r>
          </a:p>
          <a:p>
            <a:pPr marL="812800" indent="-812800">
              <a:lnSpc>
                <a:spcPct val="80000"/>
              </a:lnSpc>
              <a:buFontTx/>
              <a:buNone/>
            </a:pPr>
            <a:r>
              <a:rPr lang="ru-RU" sz="3200" dirty="0" smtClean="0">
                <a:latin typeface="Times New Roman" pitchFamily="18" charset="0"/>
                <a:cs typeface="Times New Roman" pitchFamily="18" charset="0"/>
              </a:rPr>
              <a:t>(соответственно 3,14159265358).</a:t>
            </a:r>
          </a:p>
          <a:p>
            <a:pPr marL="812800" indent="-812800">
              <a:lnSpc>
                <a:spcPct val="80000"/>
              </a:lnSpc>
              <a:buFontTx/>
              <a:buNone/>
            </a:pPr>
            <a:r>
              <a:rPr lang="ru-RU" sz="3200" b="1" i="1" dirty="0" smtClean="0">
                <a:solidFill>
                  <a:srgbClr val="6600CC"/>
                </a:solidFill>
                <a:latin typeface="Times New Roman" pitchFamily="18" charset="0"/>
                <a:cs typeface="Times New Roman" pitchFamily="18" charset="0"/>
              </a:rPr>
              <a:t>«Учи и знай в числе известном</a:t>
            </a:r>
          </a:p>
          <a:p>
            <a:pPr marL="812800" indent="-812800">
              <a:lnSpc>
                <a:spcPct val="80000"/>
              </a:lnSpc>
              <a:buFontTx/>
              <a:buNone/>
            </a:pPr>
            <a:r>
              <a:rPr lang="ru-RU" sz="3200" b="1" i="1" dirty="0" smtClean="0">
                <a:solidFill>
                  <a:srgbClr val="6600CC"/>
                </a:solidFill>
                <a:latin typeface="Times New Roman" pitchFamily="18" charset="0"/>
                <a:cs typeface="Times New Roman" pitchFamily="18" charset="0"/>
              </a:rPr>
              <a:t>За цифрой цифру, как удачу, примечать»</a:t>
            </a:r>
            <a:endParaRPr lang="en-US" sz="3200" b="1" i="1" dirty="0" smtClean="0">
              <a:solidFill>
                <a:srgbClr val="6600CC"/>
              </a:solidFill>
              <a:latin typeface="Times New Roman" pitchFamily="18" charset="0"/>
              <a:cs typeface="Times New Roman" pitchFamily="18" charset="0"/>
            </a:endParaRPr>
          </a:p>
          <a:p>
            <a:pPr marL="812800" indent="-812800">
              <a:lnSpc>
                <a:spcPct val="80000"/>
              </a:lnSpc>
              <a:buFontTx/>
              <a:buNone/>
            </a:pPr>
            <a:r>
              <a:rPr lang="ru-RU" sz="3200" dirty="0" smtClean="0">
                <a:latin typeface="Times New Roman" pitchFamily="18" charset="0"/>
                <a:cs typeface="Times New Roman" pitchFamily="18" charset="0"/>
              </a:rPr>
              <a:t>(соответственно 3,14159265358).</a:t>
            </a:r>
            <a:endParaRPr lang="ru-RU" sz="3200" i="1" dirty="0">
              <a:solidFill>
                <a:srgbClr val="6600CC"/>
              </a:solidFill>
              <a:latin typeface="Times New Roman" pitchFamily="18" charset="0"/>
              <a:cs typeface="Times New Roman" pitchFamily="18" charset="0"/>
            </a:endParaRPr>
          </a:p>
        </p:txBody>
      </p:sp>
      <p:pic>
        <p:nvPicPr>
          <p:cNvPr id="7" name="Picture 6" descr="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38844" y="5661248"/>
            <a:ext cx="1072405" cy="1040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14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7" presetClass="entr" presetSubtype="4"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7" presetClass="entr" presetSubtype="4"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7" presetClass="entr" presetSubtype="4"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7" presetClass="entr" presetSubtype="4"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260648"/>
            <a:ext cx="5930213"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Интересные факты</a:t>
            </a:r>
            <a:endParaRPr lang="ru-RU" sz="5400" b="1" cap="none" spc="0"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3384087" y="4195634"/>
            <a:ext cx="5087011" cy="2246769"/>
          </a:xfrm>
          <a:prstGeom prst="rect">
            <a:avLst/>
          </a:prstGeom>
        </p:spPr>
        <p:txBody>
          <a:bodyPr wrap="square">
            <a:spAutoFit/>
          </a:bodyPr>
          <a:lstStyle/>
          <a:p>
            <a:pPr marL="812800" indent="-812800">
              <a:buFontTx/>
              <a:buNone/>
            </a:pPr>
            <a:r>
              <a:rPr lang="ru-RU" sz="2000" dirty="0" smtClean="0">
                <a:latin typeface="Times New Roman" pitchFamily="18" charset="0"/>
                <a:cs typeface="Times New Roman" pitchFamily="18" charset="0"/>
                <a:sym typeface="Symbol" pitchFamily="18" charset="2"/>
              </a:rPr>
              <a:t>22 июля «День приближенного значения ». </a:t>
            </a:r>
          </a:p>
          <a:p>
            <a:pPr marL="812800" indent="-812800">
              <a:buFontTx/>
              <a:buNone/>
            </a:pPr>
            <a:r>
              <a:rPr lang="ru-RU" sz="2000" dirty="0" smtClean="0">
                <a:latin typeface="Times New Roman" pitchFamily="18" charset="0"/>
                <a:cs typeface="Times New Roman" pitchFamily="18" charset="0"/>
                <a:sym typeface="Symbol" pitchFamily="18" charset="2"/>
              </a:rPr>
              <a:t>Эта </a:t>
            </a:r>
            <a:r>
              <a:rPr lang="ru-RU" sz="2000" dirty="0">
                <a:latin typeface="Times New Roman" pitchFamily="18" charset="0"/>
                <a:cs typeface="Times New Roman" pitchFamily="18" charset="0"/>
                <a:sym typeface="Symbol" pitchFamily="18" charset="2"/>
              </a:rPr>
              <a:t>дата совпала </a:t>
            </a:r>
            <a:r>
              <a:rPr lang="ru-RU" sz="2000" dirty="0" smtClean="0">
                <a:latin typeface="Times New Roman" pitchFamily="18" charset="0"/>
                <a:cs typeface="Times New Roman" pitchFamily="18" charset="0"/>
                <a:sym typeface="Symbol" pitchFamily="18" charset="2"/>
              </a:rPr>
              <a:t>с </a:t>
            </a:r>
            <a:r>
              <a:rPr lang="ru-RU" sz="2000" dirty="0">
                <a:latin typeface="Times New Roman" pitchFamily="18" charset="0"/>
                <a:cs typeface="Times New Roman" pitchFamily="18" charset="0"/>
                <a:sym typeface="Symbol" pitchFamily="18" charset="2"/>
              </a:rPr>
              <a:t>днем </a:t>
            </a:r>
            <a:r>
              <a:rPr lang="ru-RU" sz="2000" dirty="0" smtClean="0">
                <a:latin typeface="Times New Roman" pitchFamily="18" charset="0"/>
                <a:cs typeface="Times New Roman" pitchFamily="18" charset="0"/>
                <a:sym typeface="Symbol" pitchFamily="18" charset="2"/>
              </a:rPr>
              <a:t>рождения </a:t>
            </a:r>
          </a:p>
          <a:p>
            <a:pPr marL="812800" indent="-812800">
              <a:buFontTx/>
              <a:buNone/>
            </a:pPr>
            <a:r>
              <a:rPr lang="ru-RU" sz="2000" dirty="0" smtClean="0">
                <a:latin typeface="Times New Roman" pitchFamily="18" charset="0"/>
                <a:cs typeface="Times New Roman" pitchFamily="18" charset="0"/>
                <a:sym typeface="Symbol" pitchFamily="18" charset="2"/>
              </a:rPr>
              <a:t>Альберта </a:t>
            </a:r>
            <a:r>
              <a:rPr lang="ru-RU" sz="2000" dirty="0">
                <a:latin typeface="Times New Roman" pitchFamily="18" charset="0"/>
                <a:cs typeface="Times New Roman" pitchFamily="18" charset="0"/>
                <a:sym typeface="Symbol" pitchFamily="18" charset="2"/>
              </a:rPr>
              <a:t>Эйнштейна </a:t>
            </a:r>
            <a:r>
              <a:rPr lang="ru-RU" sz="2000" dirty="0" smtClean="0">
                <a:latin typeface="Times New Roman" pitchFamily="18" charset="0"/>
                <a:cs typeface="Times New Roman" pitchFamily="18" charset="0"/>
                <a:sym typeface="Symbol" pitchFamily="18" charset="2"/>
              </a:rPr>
              <a:t>– выдающегося</a:t>
            </a:r>
          </a:p>
          <a:p>
            <a:pPr marL="812800" indent="-812800">
              <a:buFontTx/>
              <a:buNone/>
            </a:pPr>
            <a:r>
              <a:rPr lang="ru-RU" sz="2000" dirty="0" smtClean="0">
                <a:latin typeface="Times New Roman" pitchFamily="18" charset="0"/>
                <a:cs typeface="Times New Roman" pitchFamily="18" charset="0"/>
                <a:sym typeface="Symbol" pitchFamily="18" charset="2"/>
              </a:rPr>
              <a:t>ученого  ХХ </a:t>
            </a:r>
            <a:r>
              <a:rPr lang="ru-RU" sz="2000" dirty="0">
                <a:latin typeface="Times New Roman" pitchFamily="18" charset="0"/>
                <a:cs typeface="Times New Roman" pitchFamily="18" charset="0"/>
                <a:sym typeface="Symbol" pitchFamily="18" charset="2"/>
              </a:rPr>
              <a:t>столетия</a:t>
            </a:r>
            <a:r>
              <a:rPr lang="ru-RU" sz="2000" dirty="0" smtClean="0">
                <a:latin typeface="Times New Roman" pitchFamily="18" charset="0"/>
                <a:cs typeface="Times New Roman" pitchFamily="18" charset="0"/>
                <a:sym typeface="Symbol" pitchFamily="18" charset="2"/>
              </a:rPr>
              <a:t>.</a:t>
            </a:r>
            <a:r>
              <a:rPr lang="ru-RU" sz="2000" dirty="0">
                <a:latin typeface="Times New Roman" pitchFamily="18" charset="0"/>
                <a:cs typeface="Times New Roman" pitchFamily="18" charset="0"/>
                <a:sym typeface="Symbol" pitchFamily="18" charset="2"/>
              </a:rPr>
              <a:t> «Отцом» праздника </a:t>
            </a:r>
            <a:endParaRPr lang="ru-RU" sz="2000" dirty="0" smtClean="0">
              <a:latin typeface="Times New Roman" pitchFamily="18" charset="0"/>
              <a:cs typeface="Times New Roman" pitchFamily="18" charset="0"/>
              <a:sym typeface="Symbol" pitchFamily="18" charset="2"/>
            </a:endParaRPr>
          </a:p>
          <a:p>
            <a:pPr marL="812800" indent="-812800">
              <a:buFontTx/>
              <a:buNone/>
            </a:pPr>
            <a:r>
              <a:rPr lang="ru-RU" sz="2000" dirty="0" smtClean="0">
                <a:latin typeface="Times New Roman" pitchFamily="18" charset="0"/>
                <a:cs typeface="Times New Roman" pitchFamily="18" charset="0"/>
                <a:sym typeface="Symbol" pitchFamily="18" charset="2"/>
              </a:rPr>
              <a:t>стал Ларри Шоу    </a:t>
            </a:r>
            <a:r>
              <a:rPr lang="ru-RU" sz="2000" dirty="0">
                <a:latin typeface="Times New Roman" pitchFamily="18" charset="0"/>
                <a:cs typeface="Times New Roman" pitchFamily="18" charset="0"/>
                <a:sym typeface="Symbol" pitchFamily="18" charset="2"/>
              </a:rPr>
              <a:t>20 лет назад </a:t>
            </a:r>
            <a:r>
              <a:rPr lang="ru-RU" sz="2000" dirty="0" smtClean="0">
                <a:latin typeface="Times New Roman" pitchFamily="18" charset="0"/>
                <a:cs typeface="Times New Roman" pitchFamily="18" charset="0"/>
                <a:sym typeface="Symbol" pitchFamily="18" charset="2"/>
              </a:rPr>
              <a:t>в  музее.  </a:t>
            </a:r>
          </a:p>
          <a:p>
            <a:pPr marL="812800" indent="-812800"/>
            <a:r>
              <a:rPr lang="ru-RU" sz="2000" dirty="0" err="1" smtClean="0">
                <a:latin typeface="Times New Roman" pitchFamily="18" charset="0"/>
                <a:cs typeface="Times New Roman" pitchFamily="18" charset="0"/>
                <a:sym typeface="Symbol" pitchFamily="18" charset="2"/>
              </a:rPr>
              <a:t>Эксплораториуме</a:t>
            </a:r>
            <a:r>
              <a:rPr lang="ru-RU" sz="2000" dirty="0" smtClean="0">
                <a:latin typeface="Times New Roman" pitchFamily="18" charset="0"/>
                <a:cs typeface="Times New Roman" pitchFamily="18" charset="0"/>
                <a:sym typeface="Symbol" pitchFamily="18" charset="2"/>
              </a:rPr>
              <a:t>     </a:t>
            </a:r>
            <a:r>
              <a:rPr lang="ru-RU" sz="2000" dirty="0">
                <a:latin typeface="Times New Roman" pitchFamily="18" charset="0"/>
                <a:cs typeface="Times New Roman" pitchFamily="18" charset="0"/>
                <a:sym typeface="Symbol" pitchFamily="18" charset="2"/>
              </a:rPr>
              <a:t>(Сан-Франциско) </a:t>
            </a:r>
            <a:endParaRPr lang="ru-RU" sz="2000" dirty="0" smtClean="0">
              <a:latin typeface="Times New Roman" pitchFamily="18" charset="0"/>
              <a:cs typeface="Times New Roman" pitchFamily="18" charset="0"/>
              <a:sym typeface="Symbol" pitchFamily="18" charset="2"/>
            </a:endParaRPr>
          </a:p>
          <a:p>
            <a:pPr marL="812800" indent="-812800"/>
            <a:r>
              <a:rPr lang="ru-RU" sz="2000" dirty="0" smtClean="0">
                <a:latin typeface="Times New Roman" pitchFamily="18" charset="0"/>
                <a:cs typeface="Times New Roman" pitchFamily="18" charset="0"/>
                <a:sym typeface="Symbol" pitchFamily="18" charset="2"/>
              </a:rPr>
              <a:t>устроили </a:t>
            </a:r>
            <a:r>
              <a:rPr lang="ru-RU" sz="2000" dirty="0">
                <a:latin typeface="Times New Roman" pitchFamily="18" charset="0"/>
                <a:cs typeface="Times New Roman" pitchFamily="18" charset="0"/>
                <a:sym typeface="Symbol" pitchFamily="18" charset="2"/>
              </a:rPr>
              <a:t>Праздник </a:t>
            </a:r>
            <a:r>
              <a:rPr lang="ru-RU" sz="2000" dirty="0" smtClean="0">
                <a:latin typeface="Times New Roman" pitchFamily="18" charset="0"/>
                <a:cs typeface="Times New Roman" pitchFamily="18" charset="0"/>
                <a:sym typeface="Symbol" pitchFamily="18" charset="2"/>
              </a:rPr>
              <a:t>числа </a:t>
            </a:r>
            <a:r>
              <a:rPr lang="ru-RU" dirty="0" smtClean="0">
                <a:sym typeface="Symbol" pitchFamily="18" charset="2"/>
              </a:rPr>
              <a:t>.</a:t>
            </a:r>
            <a:endParaRPr lang="ru-RU" sz="2000" dirty="0">
              <a:latin typeface="Times New Roman" pitchFamily="18" charset="0"/>
              <a:cs typeface="Times New Roman" pitchFamily="18" charset="0"/>
            </a:endParaRPr>
          </a:p>
        </p:txBody>
      </p:sp>
      <p:pic>
        <p:nvPicPr>
          <p:cNvPr id="8" name="Picture 10" descr="22809656_einsteinshow">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501008"/>
            <a:ext cx="3240087" cy="2902962"/>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9" name="Text Box 10"/>
              <p:cNvSpPr txBox="1">
                <a:spLocks noChangeArrowheads="1"/>
              </p:cNvSpPr>
              <p:nvPr/>
            </p:nvSpPr>
            <p:spPr bwMode="auto">
              <a:xfrm>
                <a:off x="120824" y="1183978"/>
                <a:ext cx="7784888"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dirty="0" smtClean="0">
                    <a:solidFill>
                      <a:srgbClr val="FFCC66"/>
                    </a:solidFill>
                    <a:latin typeface="Times New Roman" pitchFamily="18" charset="0"/>
                    <a:cs typeface="Times New Roman" pitchFamily="18" charset="0"/>
                  </a:rPr>
                  <a:t>14 марта</a:t>
                </a:r>
                <a:r>
                  <a:rPr lang="ru-RU" sz="2400" dirty="0">
                    <a:latin typeface="Times New Roman" pitchFamily="18" charset="0"/>
                    <a:cs typeface="Times New Roman" pitchFamily="18" charset="0"/>
                  </a:rPr>
                  <a:t> – международный </a:t>
                </a:r>
                <a:r>
                  <a:rPr lang="ru-RU" sz="2400" dirty="0" smtClean="0">
                    <a:latin typeface="Times New Roman" pitchFamily="18" charset="0"/>
                    <a:cs typeface="Times New Roman" pitchFamily="18" charset="0"/>
                  </a:rPr>
                  <a:t>«День числа </a:t>
                </a:r>
                <a14:m>
                  <m:oMath xmlns:m="http://schemas.openxmlformats.org/officeDocument/2006/math">
                    <m:r>
                      <a:rPr lang="ru-RU" sz="2400" i="1">
                        <a:latin typeface="Cambria Math"/>
                        <a:ea typeface="Cambria Math"/>
                      </a:rPr>
                      <m:t>𝜋</m:t>
                    </m:r>
                  </m:oMath>
                </a14:m>
                <a:r>
                  <a:rPr lang="ru-RU" sz="2400" dirty="0" smtClean="0">
                    <a:latin typeface="Times New Roman" pitchFamily="18" charset="0"/>
                    <a:cs typeface="Times New Roman" pitchFamily="18" charset="0"/>
                  </a:rPr>
                  <a:t>» </a:t>
                </a:r>
              </a:p>
              <a:p>
                <a:pPr eaLnBrk="1" hangingPunct="1"/>
                <a:r>
                  <a:rPr lang="ru-RU" sz="2400" dirty="0">
                    <a:latin typeface="Times New Roman" pitchFamily="18" charset="0"/>
                    <a:cs typeface="Times New Roman" pitchFamily="18" charset="0"/>
                  </a:rPr>
                  <a:t>Не пропустите - праздник начинается ровно в 1: 59 ночи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mc:Choice>
        <mc:Fallback>
          <p:sp>
            <p:nvSpPr>
              <p:cNvPr id="9" name="Text Box 10"/>
              <p:cNvSpPr txBox="1">
                <a:spLocks noRot="1" noChangeAspect="1" noMove="1" noResize="1" noEditPoints="1" noAdjustHandles="1" noChangeArrowheads="1" noChangeShapeType="1" noTextEdit="1"/>
              </p:cNvSpPr>
              <p:nvPr/>
            </p:nvSpPr>
            <p:spPr bwMode="auto">
              <a:xfrm>
                <a:off x="120824" y="1183978"/>
                <a:ext cx="7784888" cy="830997"/>
              </a:xfrm>
              <a:prstGeom prst="rect">
                <a:avLst/>
              </a:prstGeom>
              <a:blipFill rotWithShape="1">
                <a:blip r:embed="rId5" cstate="print"/>
                <a:stretch>
                  <a:fillRect l="-1253" t="-5839" r="-235" b="-1532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a:noFill/>
                  </a:rPr>
                  <a:t> </a:t>
                </a:r>
              </a:p>
            </p:txBody>
          </p:sp>
        </mc:Fallback>
      </mc:AlternateContent>
      <p:sp>
        <p:nvSpPr>
          <p:cNvPr id="2" name="Прямоугольник 1"/>
          <p:cNvSpPr/>
          <p:nvPr/>
        </p:nvSpPr>
        <p:spPr>
          <a:xfrm>
            <a:off x="2699792" y="2635171"/>
            <a:ext cx="4572000" cy="369332"/>
          </a:xfrm>
          <a:prstGeom prst="rect">
            <a:avLst/>
          </a:prstGeom>
        </p:spPr>
        <p:txBody>
          <a:bodyPr>
            <a:spAutoFit/>
          </a:bodyPr>
          <a:lstStyle/>
          <a:p>
            <a:endParaRPr lang="ru-RU" dirty="0"/>
          </a:p>
        </p:txBody>
      </p:sp>
      <p:pic>
        <p:nvPicPr>
          <p:cNvPr id="10" name="Picture 6" descr="пе"/>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84087" y="2220278"/>
            <a:ext cx="1800225"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6" descr="KFZKAGCA9HKQOVCA55NIDZCA7IX0S6CAGPA6P6CABL4207CA31Z30KCA30U3UJCAAG26G8CA9UR9PSCAAIJYTECA6SODPVCA9XWM9RCA1T56KBCANMFQDFCA0LPA0ECANDO7M5CAXNQCJXCAL164BXCAGY7K1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71592" y="1958262"/>
            <a:ext cx="2000399" cy="23307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545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8"/>
                                        </p:tgtEl>
                                        <p:attrNameLst>
                                          <p:attrName>r</p:attrName>
                                        </p:attrNameLst>
                                      </p:cBhvr>
                                    </p:animRot>
                                  </p:childTnLst>
                                </p:cTn>
                              </p:par>
                            </p:childTnLst>
                          </p:cTn>
                        </p:par>
                        <p:par>
                          <p:cTn id="7" fill="hold">
                            <p:stCondLst>
                              <p:cond delay="1000"/>
                            </p:stCondLst>
                            <p:childTnLst>
                              <p:par>
                                <p:cTn id="8" presetID="5" presetClass="entr" presetSubtype="1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83568" y="1772816"/>
            <a:ext cx="3629025" cy="2952328"/>
          </a:xfrm>
        </p:spPr>
      </p:pic>
      <p:sp>
        <p:nvSpPr>
          <p:cNvPr id="5" name="TextBox 4"/>
          <p:cNvSpPr txBox="1"/>
          <p:nvPr/>
        </p:nvSpPr>
        <p:spPr>
          <a:xfrm>
            <a:off x="611560" y="620688"/>
            <a:ext cx="3312368" cy="923330"/>
          </a:xfrm>
          <a:prstGeom prst="rect">
            <a:avLst/>
          </a:prstGeom>
          <a:noFill/>
        </p:spPr>
        <p:txBody>
          <a:bodyPr wrap="square" rtlCol="0">
            <a:spAutoFit/>
          </a:bodyPr>
          <a:lstStyle/>
          <a:p>
            <a:r>
              <a:rPr lang="ru-RU" kern="0" dirty="0">
                <a:solidFill>
                  <a:srgbClr val="000000"/>
                </a:solidFill>
                <a:latin typeface="Arial"/>
              </a:rPr>
              <a:t>Памятник числу Пи перед </a:t>
            </a:r>
            <a:br>
              <a:rPr lang="ru-RU" kern="0" dirty="0">
                <a:solidFill>
                  <a:srgbClr val="000000"/>
                </a:solidFill>
                <a:latin typeface="Arial"/>
              </a:rPr>
            </a:br>
            <a:r>
              <a:rPr lang="ru-RU" kern="0" dirty="0">
                <a:solidFill>
                  <a:srgbClr val="000000"/>
                </a:solidFill>
                <a:latin typeface="Arial"/>
              </a:rPr>
              <a:t>зданием Музея искусств в Сиэтле</a:t>
            </a:r>
            <a:endParaRPr lang="ru-RU" dirty="0"/>
          </a:p>
        </p:txBody>
      </p:sp>
      <p:pic>
        <p:nvPicPr>
          <p:cNvPr id="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5683" y="1772816"/>
            <a:ext cx="3313113" cy="441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796136" y="764704"/>
            <a:ext cx="1872208" cy="646331"/>
          </a:xfrm>
          <a:prstGeom prst="rect">
            <a:avLst/>
          </a:prstGeom>
          <a:noFill/>
        </p:spPr>
        <p:txBody>
          <a:bodyPr wrap="square" rtlCol="0">
            <a:spAutoFit/>
          </a:bodyPr>
          <a:lstStyle/>
          <a:p>
            <a:pPr defTabSz="913453"/>
            <a:r>
              <a:rPr lang="ru-RU" kern="0" dirty="0">
                <a:solidFill>
                  <a:srgbClr val="000000"/>
                </a:solidFill>
                <a:latin typeface="Arial"/>
              </a:rPr>
              <a:t>10-ый памятник числу пи</a:t>
            </a:r>
            <a:endParaRPr lang="ru-RU" dirty="0">
              <a:solidFill>
                <a:prstClr val="black"/>
              </a:solidFill>
            </a:endParaRPr>
          </a:p>
        </p:txBody>
      </p:sp>
      <p:sp>
        <p:nvSpPr>
          <p:cNvPr id="8" name="TextBox 7"/>
          <p:cNvSpPr txBox="1"/>
          <p:nvPr/>
        </p:nvSpPr>
        <p:spPr>
          <a:xfrm>
            <a:off x="467544" y="5301208"/>
            <a:ext cx="3456384" cy="1323439"/>
          </a:xfrm>
          <a:prstGeom prst="rect">
            <a:avLst/>
          </a:prstGeom>
          <a:noFill/>
        </p:spPr>
        <p:txBody>
          <a:bodyPr wrap="square" rtlCol="0">
            <a:spAutoFit/>
          </a:bodyPr>
          <a:lstStyle/>
          <a:p>
            <a:pPr algn="ctr">
              <a:lnSpc>
                <a:spcPct val="80000"/>
              </a:lnSpc>
              <a:buFontTx/>
              <a:buNone/>
            </a:pPr>
            <a:r>
              <a:rPr lang="ru-RU" sz="2000" dirty="0">
                <a:solidFill>
                  <a:schemeClr val="bg2">
                    <a:lumMod val="25000"/>
                  </a:schemeClr>
                </a:solidFill>
                <a:latin typeface="Times New Roman" pitchFamily="18" charset="0"/>
                <a:cs typeface="Times New Roman" pitchFamily="18" charset="0"/>
              </a:rPr>
              <a:t>Металлическая скульптура числа π </a:t>
            </a:r>
          </a:p>
          <a:p>
            <a:pPr algn="ctr">
              <a:lnSpc>
                <a:spcPct val="80000"/>
              </a:lnSpc>
              <a:buFontTx/>
              <a:buNone/>
            </a:pPr>
            <a:r>
              <a:rPr lang="ru-RU" sz="2000" dirty="0">
                <a:solidFill>
                  <a:schemeClr val="bg2">
                    <a:lumMod val="25000"/>
                  </a:schemeClr>
                </a:solidFill>
                <a:latin typeface="Times New Roman" pitchFamily="18" charset="0"/>
                <a:cs typeface="Times New Roman" pitchFamily="18" charset="0"/>
              </a:rPr>
              <a:t>установлена на ступенях перед зданием </a:t>
            </a:r>
          </a:p>
          <a:p>
            <a:pPr algn="ctr">
              <a:lnSpc>
                <a:spcPct val="80000"/>
              </a:lnSpc>
              <a:buFontTx/>
              <a:buNone/>
            </a:pPr>
            <a:r>
              <a:rPr lang="ru-RU" sz="2000" dirty="0">
                <a:solidFill>
                  <a:schemeClr val="bg2">
                    <a:lumMod val="25000"/>
                  </a:schemeClr>
                </a:solidFill>
                <a:latin typeface="Times New Roman" pitchFamily="18" charset="0"/>
                <a:cs typeface="Times New Roman" pitchFamily="18" charset="0"/>
              </a:rPr>
              <a:t>в начале пешеходной зоны</a:t>
            </a:r>
          </a:p>
        </p:txBody>
      </p:sp>
    </p:spTree>
    <p:extLst>
      <p:ext uri="{BB962C8B-B14F-4D97-AF65-F5344CB8AC3E}">
        <p14:creationId xmlns:p14="http://schemas.microsoft.com/office/powerpoint/2010/main" xmlns="" val="237520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instela.com/m/pi-sayisini-100-000-basamaga-kadar-ezberleyen-adam--i607430-1200x63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548680"/>
            <a:ext cx="5328592"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084362" y="4221088"/>
            <a:ext cx="5886400" cy="1754326"/>
          </a:xfrm>
          <a:prstGeom prst="rect">
            <a:avLst/>
          </a:prstGeom>
        </p:spPr>
        <p:txBody>
          <a:bodyPr wrap="square">
            <a:spAutoFit/>
          </a:bodyPr>
          <a:lstStyle/>
          <a:p>
            <a:r>
              <a:rPr lang="ru-RU" sz="3600" dirty="0">
                <a:latin typeface="Times New Roman" pitchFamily="18" charset="0"/>
                <a:cs typeface="Times New Roman" pitchFamily="18" charset="0"/>
              </a:rPr>
              <a:t>Пока рекорд принадлежит японцу </a:t>
            </a:r>
            <a:r>
              <a:rPr lang="ru-RU" sz="3600" dirty="0" err="1">
                <a:latin typeface="Times New Roman" pitchFamily="18" charset="0"/>
                <a:cs typeface="Times New Roman" pitchFamily="18" charset="0"/>
              </a:rPr>
              <a:t>Акира</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Харагучи</a:t>
            </a:r>
            <a:r>
              <a:rPr lang="ru-RU" sz="3600" dirty="0">
                <a:latin typeface="Times New Roman" pitchFamily="18" charset="0"/>
                <a:cs typeface="Times New Roman" pitchFamily="18" charset="0"/>
              </a:rPr>
              <a:t>, запомнившему 83 431 цифру. </a:t>
            </a:r>
          </a:p>
        </p:txBody>
      </p:sp>
      <p:pic>
        <p:nvPicPr>
          <p:cNvPr id="4" name="Picture 6" descr="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38844" y="5661248"/>
            <a:ext cx="1072405" cy="1040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1002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lut.co.uk/wp-content/uploads/2014/09/kate-1.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44060"/>
            <a:ext cx="3743493" cy="29947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04857" y="3613398"/>
            <a:ext cx="4051119" cy="2246769"/>
          </a:xfrm>
          <a:prstGeom prst="rect">
            <a:avLst/>
          </a:prstGeom>
        </p:spPr>
        <p:txBody>
          <a:bodyPr wrap="square">
            <a:spAutoFit/>
          </a:bodyPr>
          <a:lstStyle/>
          <a:p>
            <a:pPr lvl="1"/>
            <a:r>
              <a:rPr lang="ru-RU" sz="2000" dirty="0">
                <a:latin typeface="Times New Roman" pitchFamily="18" charset="0"/>
                <a:cs typeface="Times New Roman" pitchFamily="18" charset="0"/>
              </a:rPr>
              <a:t>Выход нового диска </a:t>
            </a:r>
            <a:r>
              <a:rPr lang="ru-RU" sz="2000" dirty="0" err="1">
                <a:latin typeface="Times New Roman" pitchFamily="18" charset="0"/>
                <a:cs typeface="Times New Roman" pitchFamily="18" charset="0"/>
              </a:rPr>
              <a:t>Кейт</a:t>
            </a:r>
            <a:r>
              <a:rPr lang="ru-RU" sz="2000" dirty="0">
                <a:latin typeface="Times New Roman" pitchFamily="18" charset="0"/>
                <a:cs typeface="Times New Roman" pitchFamily="18" charset="0"/>
              </a:rPr>
              <a:t> Буш "</a:t>
            </a:r>
            <a:r>
              <a:rPr lang="ru-RU" sz="2000" dirty="0" err="1">
                <a:latin typeface="Times New Roman" pitchFamily="18" charset="0"/>
                <a:cs typeface="Times New Roman" pitchFamily="18" charset="0"/>
              </a:rPr>
              <a:t>Aerial</a:t>
            </a:r>
            <a:r>
              <a:rPr lang="ru-RU" sz="2000" dirty="0">
                <a:latin typeface="Times New Roman" pitchFamily="18" charset="0"/>
                <a:cs typeface="Times New Roman" pitchFamily="18" charset="0"/>
              </a:rPr>
              <a:t>" заставил сердца математиков забиться сильнее. В песне, которую певица так и назвала – "Пи", прозвучали 124 числа из знаменитого числового ряда 3,141…</a:t>
            </a:r>
          </a:p>
        </p:txBody>
      </p:sp>
      <p:pic>
        <p:nvPicPr>
          <p:cNvPr id="5" name="Picture 6" descr="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817626"/>
            <a:ext cx="1072405" cy="1040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User\Desktop\img1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67014" y="1488782"/>
            <a:ext cx="4453458" cy="4028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8121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235546"/>
            <a:ext cx="6840760" cy="923330"/>
          </a:xfrm>
          <a:prstGeom prst="rect">
            <a:avLst/>
          </a:prstGeom>
          <a:noFill/>
        </p:spPr>
        <p:txBody>
          <a:bodyPr wrap="square" lIns="91440" tIns="45720" rIns="91440" bIns="45720">
            <a:spAutoFit/>
          </a:bodyPr>
          <a:lstStyle/>
          <a:p>
            <a:pPr algn="ct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Практическая работа</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 name="Прямоугольник 1"/>
          <p:cNvSpPr/>
          <p:nvPr/>
        </p:nvSpPr>
        <p:spPr>
          <a:xfrm>
            <a:off x="611560" y="980728"/>
            <a:ext cx="7704856" cy="2246769"/>
          </a:xfrm>
          <a:prstGeom prst="rect">
            <a:avLst/>
          </a:prstGeom>
        </p:spPr>
        <p:txBody>
          <a:bodyPr wrap="square">
            <a:spAutoFit/>
          </a:bodyPr>
          <a:lstStyle/>
          <a:p>
            <a:pPr marL="514350" lvl="0" indent="-514350">
              <a:buFont typeface="+mj-lt"/>
              <a:buAutoNum type="arabicPeriod"/>
            </a:pPr>
            <a:r>
              <a:rPr lang="ru-RU" sz="2800" dirty="0" smtClean="0">
                <a:latin typeface="Times New Roman" pitchFamily="18" charset="0"/>
                <a:cs typeface="Times New Roman" pitchFamily="18" charset="0"/>
              </a:rPr>
              <a:t>Проверили </a:t>
            </a:r>
            <a:r>
              <a:rPr lang="ru-RU" sz="2800" dirty="0">
                <a:latin typeface="Times New Roman" pitchFamily="18" charset="0"/>
                <a:cs typeface="Times New Roman" pitchFamily="18" charset="0"/>
              </a:rPr>
              <a:t>отношение длины окружности к её </a:t>
            </a:r>
            <a:r>
              <a:rPr lang="ru-RU" sz="2800" dirty="0" smtClean="0">
                <a:latin typeface="Times New Roman" pitchFamily="18" charset="0"/>
                <a:cs typeface="Times New Roman" pitchFamily="18" charset="0"/>
              </a:rPr>
              <a:t>диаметру.</a:t>
            </a:r>
            <a:endParaRPr lang="ru-RU" sz="2800" dirty="0">
              <a:latin typeface="Times New Roman" pitchFamily="18" charset="0"/>
              <a:cs typeface="Times New Roman" pitchFamily="18" charset="0"/>
            </a:endParaRPr>
          </a:p>
          <a:p>
            <a:pPr marL="514350" lvl="0" indent="-514350">
              <a:buFont typeface="+mj-lt"/>
              <a:buAutoNum type="arabicPeriod"/>
            </a:pPr>
            <a:r>
              <a:rPr lang="ru-RU" sz="2800" dirty="0" smtClean="0">
                <a:latin typeface="Times New Roman" pitchFamily="18" charset="0"/>
                <a:cs typeface="Times New Roman" pitchFamily="18" charset="0"/>
              </a:rPr>
              <a:t>Проверили </a:t>
            </a:r>
            <a:r>
              <a:rPr lang="ru-RU" sz="2800" dirty="0">
                <a:latin typeface="Times New Roman" pitchFamily="18" charset="0"/>
                <a:cs typeface="Times New Roman" pitchFamily="18" charset="0"/>
              </a:rPr>
              <a:t>соотношения человеческого </a:t>
            </a:r>
            <a:r>
              <a:rPr lang="ru-RU" sz="2800" dirty="0" smtClean="0">
                <a:latin typeface="Times New Roman" pitchFamily="18" charset="0"/>
                <a:cs typeface="Times New Roman" pitchFamily="18" charset="0"/>
              </a:rPr>
              <a:t>тела.</a:t>
            </a:r>
          </a:p>
          <a:p>
            <a:pPr marL="514350" lvl="0" indent="-514350">
              <a:buFont typeface="+mj-lt"/>
              <a:buAutoNum type="arabicPeriod"/>
            </a:pPr>
            <a:r>
              <a:rPr lang="ru-RU" sz="2800" dirty="0" smtClean="0">
                <a:latin typeface="Times New Roman" pitchFamily="18" charset="0"/>
                <a:cs typeface="Times New Roman" pitchFamily="18" charset="0"/>
              </a:rPr>
              <a:t>Выполнили </a:t>
            </a:r>
            <a:r>
              <a:rPr lang="ru-RU" sz="2800" dirty="0">
                <a:latin typeface="Times New Roman" pitchFamily="18" charset="0"/>
                <a:cs typeface="Times New Roman" pitchFamily="18" charset="0"/>
              </a:rPr>
              <a:t>измерения с помощью </a:t>
            </a:r>
            <a:r>
              <a:rPr lang="ru-RU" sz="2800" dirty="0" smtClean="0">
                <a:latin typeface="Times New Roman" pitchFamily="18" charset="0"/>
                <a:cs typeface="Times New Roman" pitchFamily="18" charset="0"/>
              </a:rPr>
              <a:t>взвешивания.</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72870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260648"/>
            <a:ext cx="453515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Заключение.</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2267744" y="1516038"/>
            <a:ext cx="2880320" cy="3046889"/>
          </a:xfrm>
          <a:prstGeom prst="rect">
            <a:avLst/>
          </a:prstGeom>
        </p:spPr>
      </p:pic>
      <p:sp>
        <p:nvSpPr>
          <p:cNvPr id="6" name="Rectangle 13"/>
          <p:cNvSpPr>
            <a:spLocks noChangeArrowheads="1"/>
          </p:cNvSpPr>
          <p:nvPr/>
        </p:nvSpPr>
        <p:spPr bwMode="auto">
          <a:xfrm>
            <a:off x="523950" y="4531673"/>
            <a:ext cx="8027665"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ctr"/>
            <a:r>
              <a:rPr lang="ru-RU" sz="3200" b="0" i="1" dirty="0">
                <a:solidFill>
                  <a:srgbClr val="6600CC"/>
                </a:solidFill>
              </a:rPr>
              <a:t>Английский математик Август де Морган назвал как-то «Пи" “…загадочным числом 3,14159…, которое лезет в дверь, </a:t>
            </a:r>
          </a:p>
          <a:p>
            <a:pPr algn="ctr"/>
            <a:r>
              <a:rPr lang="ru-RU" sz="3200" b="0" i="1" dirty="0">
                <a:solidFill>
                  <a:srgbClr val="6600CC"/>
                </a:solidFill>
              </a:rPr>
              <a:t>в окно и через крышу”.</a:t>
            </a:r>
          </a:p>
        </p:txBody>
      </p:sp>
    </p:spTree>
    <p:extLst>
      <p:ext uri="{BB962C8B-B14F-4D97-AF65-F5344CB8AC3E}">
        <p14:creationId xmlns:p14="http://schemas.microsoft.com/office/powerpoint/2010/main" xmlns="" val="6043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pPr marL="114300" indent="0">
              <a:buNone/>
            </a:pPr>
            <a:r>
              <a:rPr lang="ru-RU" sz="2600" b="1" dirty="0" smtClean="0">
                <a:latin typeface="Times New Roman" pitchFamily="18" charset="0"/>
                <a:cs typeface="Times New Roman" pitchFamily="18" charset="0"/>
              </a:rPr>
              <a:t>1</a:t>
            </a:r>
            <a:r>
              <a:rPr lang="ru-RU" sz="2600" b="1" dirty="0">
                <a:latin typeface="Times New Roman" pitchFamily="18" charset="0"/>
                <a:cs typeface="Times New Roman" pitchFamily="18" charset="0"/>
              </a:rPr>
              <a:t>.</a:t>
            </a:r>
            <a:r>
              <a:rPr lang="ru-RU" sz="2600" dirty="0">
                <a:latin typeface="Times New Roman" pitchFamily="18" charset="0"/>
                <a:cs typeface="Times New Roman" pitchFamily="18" charset="0"/>
              </a:rPr>
              <a:t> Глейзер Г.И. История математики в школе IV- VI классы. – М.: Просвещение, 1982.</a:t>
            </a:r>
          </a:p>
          <a:p>
            <a:pPr marL="114300" indent="0">
              <a:buNone/>
            </a:pPr>
            <a:r>
              <a:rPr lang="ru-RU" sz="2600" b="1" dirty="0">
                <a:latin typeface="Times New Roman" pitchFamily="18" charset="0"/>
                <a:cs typeface="Times New Roman" pitchFamily="18" charset="0"/>
              </a:rPr>
              <a:t>2.</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Депман</a:t>
            </a:r>
            <a:r>
              <a:rPr lang="ru-RU" sz="2600" dirty="0">
                <a:latin typeface="Times New Roman" pitchFamily="18" charset="0"/>
                <a:cs typeface="Times New Roman" pitchFamily="18" charset="0"/>
              </a:rPr>
              <a:t> И.Я., </a:t>
            </a:r>
            <a:r>
              <a:rPr lang="ru-RU" sz="2600" dirty="0" err="1">
                <a:latin typeface="Times New Roman" pitchFamily="18" charset="0"/>
                <a:cs typeface="Times New Roman" pitchFamily="18" charset="0"/>
              </a:rPr>
              <a:t>Виленкин</a:t>
            </a:r>
            <a:r>
              <a:rPr lang="ru-RU" sz="2600" dirty="0">
                <a:latin typeface="Times New Roman" pitchFamily="18" charset="0"/>
                <a:cs typeface="Times New Roman" pitchFamily="18" charset="0"/>
              </a:rPr>
              <a:t> Н.Я. За страницами учебника математики - М.: Просвещение, 1989.</a:t>
            </a:r>
          </a:p>
          <a:p>
            <a:pPr marL="114300" indent="0">
              <a:buNone/>
            </a:pPr>
            <a:r>
              <a:rPr lang="ru-RU" sz="2600" b="1" dirty="0">
                <a:latin typeface="Times New Roman" pitchFamily="18" charset="0"/>
                <a:cs typeface="Times New Roman" pitchFamily="18" charset="0"/>
              </a:rPr>
              <a:t>3.</a:t>
            </a:r>
            <a:r>
              <a:rPr lang="ru-RU" sz="2600" dirty="0">
                <a:latin typeface="Times New Roman" pitchFamily="18" charset="0"/>
                <a:cs typeface="Times New Roman" pitchFamily="18" charset="0"/>
              </a:rPr>
              <a:t> Жуков </a:t>
            </a:r>
            <a:r>
              <a:rPr lang="ru-RU" sz="2600" dirty="0" err="1">
                <a:latin typeface="Times New Roman" pitchFamily="18" charset="0"/>
                <a:cs typeface="Times New Roman" pitchFamily="18" charset="0"/>
              </a:rPr>
              <a:t>А.В.Вездесущее</a:t>
            </a:r>
            <a:r>
              <a:rPr lang="ru-RU" sz="2600" dirty="0">
                <a:latin typeface="Times New Roman" pitchFamily="18" charset="0"/>
                <a:cs typeface="Times New Roman" pitchFamily="18" charset="0"/>
              </a:rPr>
              <a:t> число «пи». - М.: </a:t>
            </a:r>
            <a:r>
              <a:rPr lang="ru-RU" sz="2600" dirty="0" err="1">
                <a:latin typeface="Times New Roman" pitchFamily="18" charset="0"/>
                <a:cs typeface="Times New Roman" pitchFamily="18" charset="0"/>
              </a:rPr>
              <a:t>Едиториал</a:t>
            </a:r>
            <a:r>
              <a:rPr lang="ru-RU" sz="2600" dirty="0">
                <a:latin typeface="Times New Roman" pitchFamily="18" charset="0"/>
                <a:cs typeface="Times New Roman" pitchFamily="18" charset="0"/>
              </a:rPr>
              <a:t> УРСС, 2004.</a:t>
            </a:r>
          </a:p>
          <a:p>
            <a:pPr marL="114300" indent="0">
              <a:buNone/>
            </a:pPr>
            <a:r>
              <a:rPr lang="ru-RU" sz="2600" b="1" dirty="0">
                <a:latin typeface="Times New Roman" pitchFamily="18" charset="0"/>
                <a:cs typeface="Times New Roman" pitchFamily="18" charset="0"/>
              </a:rPr>
              <a:t>4.</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Кымпан</a:t>
            </a:r>
            <a:r>
              <a:rPr lang="ru-RU" sz="2600" dirty="0">
                <a:latin typeface="Times New Roman" pitchFamily="18" charset="0"/>
                <a:cs typeface="Times New Roman" pitchFamily="18" charset="0"/>
              </a:rPr>
              <a:t> Ф. История числа «пи». - М.: Наука, 1971.</a:t>
            </a:r>
          </a:p>
          <a:p>
            <a:pPr marL="114300" indent="0">
              <a:buNone/>
            </a:pPr>
            <a:r>
              <a:rPr lang="ru-RU" sz="2600" b="1" dirty="0">
                <a:latin typeface="Times New Roman" pitchFamily="18" charset="0"/>
                <a:cs typeface="Times New Roman" pitchFamily="18" charset="0"/>
              </a:rPr>
              <a:t>5.</a:t>
            </a:r>
            <a:r>
              <a:rPr lang="ru-RU" sz="2600" dirty="0">
                <a:latin typeface="Times New Roman" pitchFamily="18" charset="0"/>
                <a:cs typeface="Times New Roman" pitchFamily="18" charset="0"/>
              </a:rPr>
              <a:t> Свечников А.А. путешествие в историю математики – М.: Педагогика – Пресс, 1995.</a:t>
            </a:r>
          </a:p>
          <a:p>
            <a:pPr marL="114300" indent="0">
              <a:buNone/>
            </a:pPr>
            <a:r>
              <a:rPr lang="ru-RU" sz="2600" b="1" dirty="0">
                <a:latin typeface="Times New Roman" pitchFamily="18" charset="0"/>
                <a:cs typeface="Times New Roman" pitchFamily="18" charset="0"/>
              </a:rPr>
              <a:t>6.</a:t>
            </a:r>
            <a:r>
              <a:rPr lang="ru-RU" sz="2600" dirty="0">
                <a:latin typeface="Times New Roman" pitchFamily="18" charset="0"/>
                <a:cs typeface="Times New Roman" pitchFamily="18" charset="0"/>
              </a:rPr>
              <a:t> Шейнина О.С., Соловьёва Г.М. «Занятия школьного кружка. 5-6 </a:t>
            </a:r>
            <a:r>
              <a:rPr lang="ru-RU" sz="2600" dirty="0" err="1">
                <a:latin typeface="Times New Roman" pitchFamily="18" charset="0"/>
                <a:cs typeface="Times New Roman" pitchFamily="18" charset="0"/>
              </a:rPr>
              <a:t>кл</a:t>
            </a:r>
            <a:r>
              <a:rPr lang="ru-RU" sz="2600" dirty="0">
                <a:latin typeface="Times New Roman" pitchFamily="18" charset="0"/>
                <a:cs typeface="Times New Roman" pitchFamily="18" charset="0"/>
              </a:rPr>
              <a:t>.» Москва «Издательство НЦ ЭНАС»,2001</a:t>
            </a:r>
          </a:p>
          <a:p>
            <a:pPr marL="114300" indent="0">
              <a:buNone/>
            </a:pPr>
            <a:r>
              <a:rPr lang="ru-RU" sz="2600" dirty="0">
                <a:latin typeface="Times New Roman" pitchFamily="18" charset="0"/>
                <a:cs typeface="Times New Roman" pitchFamily="18" charset="0"/>
              </a:rPr>
              <a:t>7. Энциклопедия для детей. Т.11.Математика – М.: </a:t>
            </a:r>
            <a:r>
              <a:rPr lang="ru-RU" sz="2600" dirty="0" err="1">
                <a:latin typeface="Times New Roman" pitchFamily="18" charset="0"/>
                <a:cs typeface="Times New Roman" pitchFamily="18" charset="0"/>
              </a:rPr>
              <a:t>Аванта</a:t>
            </a:r>
            <a:r>
              <a:rPr lang="ru-RU" sz="2600" dirty="0">
                <a:latin typeface="Times New Roman" pitchFamily="18" charset="0"/>
                <a:cs typeface="Times New Roman" pitchFamily="18" charset="0"/>
              </a:rPr>
              <a:t> +, 1998. </a:t>
            </a:r>
          </a:p>
          <a:p>
            <a:pPr marL="114300" indent="0">
              <a:buNone/>
            </a:pPr>
            <a:r>
              <a:rPr lang="en-US" sz="2600" b="1" dirty="0">
                <a:latin typeface="Times New Roman" pitchFamily="18" charset="0"/>
                <a:cs typeface="Times New Roman" pitchFamily="18" charset="0"/>
              </a:rPr>
              <a:t>8.</a:t>
            </a:r>
            <a:r>
              <a:rPr lang="en-US" sz="2600" dirty="0">
                <a:latin typeface="Times New Roman" pitchFamily="18" charset="0"/>
                <a:cs typeface="Times New Roman" pitchFamily="18" charset="0"/>
              </a:rPr>
              <a:t> </a:t>
            </a:r>
            <a:r>
              <a:rPr lang="ru-RU" sz="2600" dirty="0">
                <a:latin typeface="Times New Roman" pitchFamily="18" charset="0"/>
                <a:cs typeface="Times New Roman" pitchFamily="18" charset="0"/>
              </a:rPr>
              <a:t>Интернет ресурсы</a:t>
            </a:r>
            <a:r>
              <a:rPr lang="en-US" sz="2600" dirty="0">
                <a:latin typeface="Times New Roman" pitchFamily="18" charset="0"/>
                <a:cs typeface="Times New Roman" pitchFamily="18" charset="0"/>
              </a:rPr>
              <a:t>:</a:t>
            </a:r>
            <a:endParaRPr lang="ru-RU" sz="2600" dirty="0">
              <a:latin typeface="Times New Roman" pitchFamily="18" charset="0"/>
              <a:cs typeface="Times New Roman" pitchFamily="18" charset="0"/>
            </a:endParaRPr>
          </a:p>
          <a:p>
            <a:pPr marL="114300" lvl="0" indent="0">
              <a:buNone/>
            </a:pPr>
            <a:r>
              <a:rPr lang="en-US" sz="2600" u="sng" dirty="0">
                <a:latin typeface="Times New Roman" pitchFamily="18" charset="0"/>
                <a:cs typeface="Times New Roman" pitchFamily="18" charset="0"/>
              </a:rPr>
              <a:t>http://</a:t>
            </a:r>
            <a:r>
              <a:rPr lang="en-US" sz="2600" dirty="0">
                <a:latin typeface="Times New Roman" pitchFamily="18" charset="0"/>
                <a:cs typeface="Times New Roman" pitchFamily="18" charset="0"/>
              </a:rPr>
              <a:t> crow.academy.ru/ materials_/pi/history.htm</a:t>
            </a:r>
            <a:endParaRPr lang="ru-RU" sz="2600" dirty="0">
              <a:latin typeface="Times New Roman" pitchFamily="18" charset="0"/>
              <a:cs typeface="Times New Roman" pitchFamily="18" charset="0"/>
            </a:endParaRPr>
          </a:p>
          <a:p>
            <a:pPr marL="114300" lvl="0" indent="0">
              <a:buNone/>
            </a:pPr>
            <a:r>
              <a:rPr lang="en-US" sz="2600" dirty="0">
                <a:latin typeface="Times New Roman" pitchFamily="18" charset="0"/>
                <a:cs typeface="Times New Roman" pitchFamily="18" charset="0"/>
              </a:rPr>
              <a:t>http://hab/kp.ru// daily/24123/344634/</a:t>
            </a:r>
            <a:endParaRPr lang="ru-RU" sz="2600" dirty="0">
              <a:latin typeface="Times New Roman" pitchFamily="18" charset="0"/>
              <a:cs typeface="Times New Roman" pitchFamily="18" charset="0"/>
            </a:endParaRPr>
          </a:p>
          <a:p>
            <a:pPr marL="114300" lvl="0" indent="0">
              <a:buNone/>
            </a:pPr>
            <a:r>
              <a:rPr lang="en-US" sz="2600" dirty="0">
                <a:latin typeface="Times New Roman" pitchFamily="18" charset="0"/>
                <a:cs typeface="Times New Roman" pitchFamily="18" charset="0"/>
              </a:rPr>
              <a:t>http:// /ru.wikipedia.org/wiki/Pi</a:t>
            </a:r>
            <a:endParaRPr lang="ru-RU" sz="2600" dirty="0">
              <a:latin typeface="Times New Roman" pitchFamily="18" charset="0"/>
              <a:cs typeface="Times New Roman" pitchFamily="18" charset="0"/>
            </a:endParaRPr>
          </a:p>
          <a:p>
            <a:pPr marL="114300" lvl="0" indent="0">
              <a:buNone/>
            </a:pPr>
            <a:r>
              <a:rPr lang="en-US" sz="2600" dirty="0">
                <a:latin typeface="Times New Roman" pitchFamily="18" charset="0"/>
                <a:cs typeface="Times New Roman" pitchFamily="18" charset="0"/>
              </a:rPr>
              <a:t>http://arbuz.narod.ru/z_piclub.htm</a:t>
            </a:r>
            <a:endParaRPr lang="ru-RU" sz="2600" dirty="0">
              <a:latin typeface="Times New Roman" pitchFamily="18" charset="0"/>
              <a:cs typeface="Times New Roman" pitchFamily="18" charset="0"/>
            </a:endParaRPr>
          </a:p>
          <a:p>
            <a:pPr marL="114300" lvl="0" indent="0">
              <a:buNone/>
            </a:pPr>
            <a:r>
              <a:rPr lang="en-US" sz="2600" u="sng" dirty="0">
                <a:latin typeface="Times New Roman" pitchFamily="18" charset="0"/>
                <a:cs typeface="Times New Roman" pitchFamily="18" charset="0"/>
                <a:hlinkClick r:id="rId2"/>
              </a:rPr>
              <a:t>http://encyclopedia.dekanat.ru</a:t>
            </a:r>
            <a:r>
              <a:rPr lang="en-US" sz="2600" dirty="0">
                <a:latin typeface="Times New Roman" pitchFamily="18" charset="0"/>
                <a:cs typeface="Times New Roman" pitchFamily="18" charset="0"/>
              </a:rPr>
              <a:t> </a:t>
            </a:r>
            <a:endParaRPr lang="ru-RU" sz="2600" dirty="0">
              <a:latin typeface="Times New Roman" pitchFamily="18" charset="0"/>
              <a:cs typeface="Times New Roman" pitchFamily="18" charset="0"/>
            </a:endParaRPr>
          </a:p>
          <a:p>
            <a:pPr marL="114300" lvl="0" indent="0">
              <a:buNone/>
            </a:pPr>
            <a:r>
              <a:rPr lang="en-US" sz="2600" u="sng" dirty="0">
                <a:latin typeface="Times New Roman" pitchFamily="18" charset="0"/>
                <a:cs typeface="Times New Roman" pitchFamily="18" charset="0"/>
                <a:hlinkClick r:id="rId3"/>
              </a:rPr>
              <a:t>http://www.lexicon.org.ua/ojegov/p/95493.html</a:t>
            </a:r>
            <a:r>
              <a:rPr lang="en-US" sz="2600" dirty="0">
                <a:latin typeface="Times New Roman" pitchFamily="18" charset="0"/>
                <a:cs typeface="Times New Roman" pitchFamily="18" charset="0"/>
              </a:rPr>
              <a:t> </a:t>
            </a:r>
            <a:endParaRPr lang="ru-RU" sz="2600" dirty="0">
              <a:latin typeface="Times New Roman" pitchFamily="18" charset="0"/>
              <a:cs typeface="Times New Roman" pitchFamily="18" charset="0"/>
            </a:endParaRPr>
          </a:p>
          <a:p>
            <a:pPr marL="114300" lvl="0" indent="0">
              <a:buNone/>
            </a:pPr>
            <a:r>
              <a:rPr lang="en-US" sz="2600" dirty="0">
                <a:latin typeface="Times New Roman" pitchFamily="18" charset="0"/>
                <a:cs typeface="Times New Roman" pitchFamily="18" charset="0"/>
              </a:rPr>
              <a:t>h</a:t>
            </a:r>
            <a:r>
              <a:rPr lang="en-US" sz="2600" u="sng" dirty="0">
                <a:latin typeface="Times New Roman" pitchFamily="18" charset="0"/>
                <a:cs typeface="Times New Roman" pitchFamily="18" charset="0"/>
                <a:hlinkClick r:id="rId4"/>
              </a:rPr>
              <a:t>ttp://www.school.mipt.ru/Default.asp?Root=156</a:t>
            </a:r>
            <a:r>
              <a:rPr lang="en-US" sz="2600" dirty="0">
                <a:latin typeface="Times New Roman" pitchFamily="18" charset="0"/>
                <a:cs typeface="Times New Roman" pitchFamily="18" charset="0"/>
              </a:rPr>
              <a:t> </a:t>
            </a:r>
            <a:endParaRPr lang="ru-RU" sz="2600" dirty="0">
              <a:latin typeface="Times New Roman" pitchFamily="18" charset="0"/>
              <a:cs typeface="Times New Roman" pitchFamily="18" charset="0"/>
            </a:endParaRPr>
          </a:p>
          <a:p>
            <a:pPr marL="114300" indent="0" fontAlgn="base">
              <a:buNone/>
            </a:pPr>
            <a:r>
              <a:rPr lang="en-US" sz="2600" dirty="0">
                <a:latin typeface="Times New Roman" pitchFamily="18" charset="0"/>
                <a:cs typeface="Times New Roman" pitchFamily="18" charset="0"/>
              </a:rPr>
              <a:t> </a:t>
            </a:r>
            <a:endParaRPr lang="ru-RU" sz="2600" dirty="0">
              <a:latin typeface="Times New Roman" pitchFamily="18" charset="0"/>
              <a:cs typeface="Times New Roman" pitchFamily="18" charset="0"/>
            </a:endParaRPr>
          </a:p>
          <a:p>
            <a:endParaRPr lang="ru-RU" dirty="0"/>
          </a:p>
        </p:txBody>
      </p:sp>
      <p:sp>
        <p:nvSpPr>
          <p:cNvPr id="4" name="Прямоугольник 3"/>
          <p:cNvSpPr/>
          <p:nvPr/>
        </p:nvSpPr>
        <p:spPr>
          <a:xfrm>
            <a:off x="903466" y="332656"/>
            <a:ext cx="5756765" cy="1107996"/>
          </a:xfrm>
          <a:prstGeom prst="rect">
            <a:avLst/>
          </a:prstGeom>
          <a:noFill/>
        </p:spPr>
        <p:txBody>
          <a:bodyPr wrap="square" lIns="91440" tIns="45720" rIns="91440" bIns="45720">
            <a:spAutoFit/>
          </a:bodyPr>
          <a:lstStyle/>
          <a:p>
            <a:pPr algn="ctr"/>
            <a:r>
              <a:rPr lang="ru-RU"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Литература</a:t>
            </a:r>
            <a:endParaRPr lang="ru-RU"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xmlns="" val="236817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6632"/>
            <a:ext cx="7920880" cy="6624736"/>
          </a:xfrm>
        </p:spPr>
        <p:txBody>
          <a:bodyPr>
            <a:normAutofit lnSpcReduction="10000"/>
          </a:bodyPr>
          <a:lstStyle/>
          <a:p>
            <a:pPr marL="114300" indent="0">
              <a:buNone/>
            </a:pPr>
            <a:r>
              <a:rPr lang="ru-RU" b="1" dirty="0">
                <a:latin typeface="Times New Roman" pitchFamily="18" charset="0"/>
                <a:cs typeface="Times New Roman" pitchFamily="18" charset="0"/>
              </a:rPr>
              <a:t>Цель:</a:t>
            </a:r>
            <a:r>
              <a:rPr lang="ru-RU" dirty="0">
                <a:latin typeface="Times New Roman" pitchFamily="18" charset="0"/>
                <a:cs typeface="Times New Roman" pitchFamily="18" charset="0"/>
              </a:rPr>
              <a:t> исследовать историю числа π и значимость числа π на современном этапе развития математики.</a:t>
            </a:r>
          </a:p>
          <a:p>
            <a:pPr marL="114300" indent="0">
              <a:buNone/>
            </a:pPr>
            <a:r>
              <a:rPr lang="ru-RU" b="1" i="1" dirty="0">
                <a:latin typeface="Times New Roman" pitchFamily="18" charset="0"/>
                <a:cs typeface="Times New Roman" pitchFamily="18" charset="0"/>
              </a:rPr>
              <a:t>Задачи:</a:t>
            </a:r>
            <a:endParaRPr lang="ru-RU" dirty="0">
              <a:latin typeface="Times New Roman" pitchFamily="18" charset="0"/>
              <a:cs typeface="Times New Roman" pitchFamily="18" charset="0"/>
            </a:endParaRPr>
          </a:p>
          <a:p>
            <a:pPr marL="571500" lvl="0" indent="-457200">
              <a:buFont typeface="+mj-lt"/>
              <a:buAutoNum type="arabicPeriod"/>
            </a:pPr>
            <a:r>
              <a:rPr lang="ru-RU" dirty="0">
                <a:latin typeface="Times New Roman" pitchFamily="18" charset="0"/>
                <a:cs typeface="Times New Roman" pitchFamily="18" charset="0"/>
              </a:rPr>
              <a:t>изучить литературу с целью получения информации об истории числа π;</a:t>
            </a:r>
          </a:p>
          <a:p>
            <a:pPr marL="571500" lvl="0" indent="-457200">
              <a:buFont typeface="+mj-lt"/>
              <a:buAutoNum type="arabicPeriod"/>
            </a:pPr>
            <a:r>
              <a:rPr lang="ru-RU" dirty="0">
                <a:latin typeface="Times New Roman" pitchFamily="18" charset="0"/>
                <a:cs typeface="Times New Roman" pitchFamily="18" charset="0"/>
              </a:rPr>
              <a:t>установить некоторые факты из «современной биографии» числа π;</a:t>
            </a:r>
          </a:p>
          <a:p>
            <a:pPr marL="571500" lvl="0" indent="-457200">
              <a:buFont typeface="+mj-lt"/>
              <a:buAutoNum type="arabicPeriod"/>
            </a:pPr>
            <a:r>
              <a:rPr lang="ru-RU" dirty="0">
                <a:latin typeface="Times New Roman" pitchFamily="18" charset="0"/>
                <a:cs typeface="Times New Roman" pitchFamily="18" charset="0"/>
              </a:rPr>
              <a:t>найти занимательные факты и  правила   для запоминания числа </a:t>
            </a:r>
            <a:r>
              <a:rPr lang="el-GR" dirty="0">
                <a:latin typeface="Times New Roman" pitchFamily="18" charset="0"/>
                <a:cs typeface="Times New Roman" pitchFamily="18" charset="0"/>
              </a:rPr>
              <a:t>π</a:t>
            </a:r>
            <a:r>
              <a:rPr lang="ru-RU" dirty="0">
                <a:latin typeface="Times New Roman" pitchFamily="18" charset="0"/>
                <a:cs typeface="Times New Roman" pitchFamily="18" charset="0"/>
              </a:rPr>
              <a:t>;</a:t>
            </a:r>
          </a:p>
          <a:p>
            <a:pPr marL="571500" lvl="0" indent="-457200">
              <a:buFont typeface="+mj-lt"/>
              <a:buAutoNum type="arabicPeriod"/>
            </a:pPr>
            <a:r>
              <a:rPr lang="ru-RU" dirty="0">
                <a:latin typeface="Times New Roman" pitchFamily="18" charset="0"/>
                <a:cs typeface="Times New Roman" pitchFamily="18" charset="0"/>
              </a:rPr>
              <a:t>провести практическое вычисление приближенного значения отношения длины окружности к диаметру.</a:t>
            </a:r>
          </a:p>
          <a:p>
            <a:pPr marL="114300" indent="0">
              <a:buNone/>
            </a:pPr>
            <a:r>
              <a:rPr lang="ru-RU" b="1" dirty="0">
                <a:latin typeface="Times New Roman" pitchFamily="18" charset="0"/>
                <a:cs typeface="Times New Roman" pitchFamily="18" charset="0"/>
              </a:rPr>
              <a:t>Объект исследования: </a:t>
            </a:r>
            <a:r>
              <a:rPr lang="ru-RU" dirty="0">
                <a:latin typeface="Times New Roman" pitchFamily="18" charset="0"/>
                <a:cs typeface="Times New Roman" pitchFamily="18" charset="0"/>
              </a:rPr>
              <a:t> Число ПИ.</a:t>
            </a:r>
          </a:p>
          <a:p>
            <a:pPr marL="114300" indent="0">
              <a:buNone/>
            </a:pPr>
            <a:r>
              <a:rPr lang="ru-RU" b="1" dirty="0">
                <a:latin typeface="Times New Roman" pitchFamily="18" charset="0"/>
                <a:cs typeface="Times New Roman" pitchFamily="18" charset="0"/>
              </a:rPr>
              <a:t>Предмет исследования:</a:t>
            </a:r>
            <a:r>
              <a:rPr lang="ru-RU" dirty="0">
                <a:latin typeface="Times New Roman" pitchFamily="18" charset="0"/>
                <a:cs typeface="Times New Roman" pitchFamily="18" charset="0"/>
              </a:rPr>
              <a:t> Интересные факты, связанные с числом ПИ.</a:t>
            </a:r>
          </a:p>
          <a:p>
            <a:pPr marL="114300" indent="0">
              <a:buNone/>
            </a:pPr>
            <a:r>
              <a:rPr lang="ru-RU" b="1" dirty="0">
                <a:latin typeface="Times New Roman" pitchFamily="18" charset="0"/>
                <a:cs typeface="Times New Roman" pitchFamily="18" charset="0"/>
              </a:rPr>
              <a:t>Методы исследования:</a:t>
            </a:r>
            <a:endParaRPr lang="ru-RU" dirty="0">
              <a:latin typeface="Times New Roman" pitchFamily="18" charset="0"/>
              <a:cs typeface="Times New Roman" pitchFamily="18" charset="0"/>
            </a:endParaRPr>
          </a:p>
          <a:p>
            <a:pPr fontAlgn="base"/>
            <a:r>
              <a:rPr lang="ru-RU" dirty="0">
                <a:latin typeface="Times New Roman" pitchFamily="18" charset="0"/>
                <a:cs typeface="Times New Roman" pitchFamily="18" charset="0"/>
              </a:rPr>
              <a:t>Работа с учебной и научно – популярной литературой, ресурсами сети Интернет;</a:t>
            </a:r>
          </a:p>
          <a:p>
            <a:pPr fontAlgn="base"/>
            <a:r>
              <a:rPr lang="ru-RU" dirty="0">
                <a:latin typeface="Times New Roman" pitchFamily="18" charset="0"/>
                <a:cs typeface="Times New Roman" pitchFamily="18" charset="0"/>
              </a:rPr>
              <a:t>Наблюдение, сравнение, анализ, аналогия.</a:t>
            </a:r>
          </a:p>
          <a:p>
            <a:pPr marL="114300" indent="0">
              <a:buNone/>
            </a:pPr>
            <a:endParaRPr lang="ru-RU" dirty="0"/>
          </a:p>
        </p:txBody>
      </p:sp>
      <p:pic>
        <p:nvPicPr>
          <p:cNvPr id="4" name="Picture 6" descr="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5002" y="5661248"/>
            <a:ext cx="1072405" cy="1040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2255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79388" y="260350"/>
            <a:ext cx="87852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ru-RU"/>
          </a:p>
        </p:txBody>
      </p:sp>
      <p:grpSp>
        <p:nvGrpSpPr>
          <p:cNvPr id="6152" name="Group 8"/>
          <p:cNvGrpSpPr>
            <a:grpSpLocks/>
          </p:cNvGrpSpPr>
          <p:nvPr/>
        </p:nvGrpSpPr>
        <p:grpSpPr bwMode="auto">
          <a:xfrm>
            <a:off x="57151" y="84138"/>
            <a:ext cx="8964612" cy="6773863"/>
            <a:chOff x="36" y="263"/>
            <a:chExt cx="5647" cy="4267"/>
          </a:xfrm>
        </p:grpSpPr>
        <p:sp>
          <p:nvSpPr>
            <p:cNvPr id="6149" name="Text Box 5"/>
            <p:cNvSpPr txBox="1">
              <a:spLocks noChangeArrowheads="1"/>
            </p:cNvSpPr>
            <p:nvPr/>
          </p:nvSpPr>
          <p:spPr bwMode="auto">
            <a:xfrm>
              <a:off x="36" y="263"/>
              <a:ext cx="5647" cy="4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b="1" dirty="0"/>
                <a:t>I</a:t>
              </a:r>
              <a:r>
                <a:rPr lang="ru-RU" sz="2400" b="1" dirty="0"/>
                <a:t>. Историческая справка</a:t>
              </a:r>
              <a:endParaRPr lang="ru-RU" sz="2400" dirty="0"/>
            </a:p>
            <a:p>
              <a:r>
                <a:rPr lang="ru-RU" dirty="0"/>
                <a:t>В </a:t>
              </a:r>
              <a:r>
                <a:rPr lang="ru-RU" i="1" dirty="0"/>
                <a:t>Древнем Египте</a:t>
              </a:r>
              <a:r>
                <a:rPr lang="ru-RU" dirty="0"/>
                <a:t>, например, свыше 3000 лет назад считали число </a:t>
              </a:r>
              <a:r>
                <a:rPr lang="ru-RU" i="1" dirty="0">
                  <a:sym typeface="Symbol" pitchFamily="18" charset="2"/>
                </a:rPr>
                <a:t></a:t>
              </a:r>
              <a:r>
                <a:rPr lang="ru-RU" i="1" dirty="0"/>
                <a:t> равным 3</a:t>
              </a:r>
              <a:r>
                <a:rPr lang="ru-RU" dirty="0"/>
                <a:t>.</a:t>
              </a:r>
            </a:p>
            <a:p>
              <a:endParaRPr lang="ru-RU" dirty="0"/>
            </a:p>
            <a:p>
              <a:r>
                <a:rPr lang="ru-RU" dirty="0"/>
                <a:t> В </a:t>
              </a:r>
              <a:r>
                <a:rPr lang="en-US" dirty="0"/>
                <a:t>III</a:t>
              </a:r>
              <a:r>
                <a:rPr lang="ru-RU" dirty="0"/>
                <a:t> в. до н.э. один из величайших математиков Древней Греции, талантливый изобретатель, </a:t>
              </a:r>
              <a:r>
                <a:rPr lang="ru-RU" i="1" dirty="0"/>
                <a:t>Архимед</a:t>
              </a:r>
              <a:r>
                <a:rPr lang="ru-RU" dirty="0"/>
                <a:t> без измерений, одними лишь рассуждениями, нашел для числа </a:t>
              </a:r>
              <a:r>
                <a:rPr lang="ru-RU" i="1" dirty="0">
                  <a:sym typeface="Symbol" pitchFamily="18" charset="2"/>
                </a:rPr>
                <a:t></a:t>
              </a:r>
              <a:r>
                <a:rPr lang="ru-RU" dirty="0"/>
                <a:t> довольно точное значение:              (архимедово число). </a:t>
              </a:r>
            </a:p>
            <a:p>
              <a:endParaRPr lang="ru-RU" dirty="0"/>
            </a:p>
            <a:p>
              <a:r>
                <a:rPr lang="ru-RU" dirty="0"/>
                <a:t>Так, в </a:t>
              </a:r>
              <a:r>
                <a:rPr lang="en-US" dirty="0"/>
                <a:t>XVI</a:t>
              </a:r>
              <a:r>
                <a:rPr lang="ru-RU" dirty="0"/>
                <a:t> в. немецкий математик </a:t>
              </a:r>
              <a:r>
                <a:rPr lang="ru-RU" dirty="0" err="1"/>
                <a:t>Лудольф</a:t>
              </a:r>
              <a:r>
                <a:rPr lang="ru-RU" dirty="0"/>
                <a:t> вычислил 35 десятичных знаков этого числа. </a:t>
              </a:r>
              <a:r>
                <a:rPr lang="ru-RU" dirty="0" err="1"/>
                <a:t>Лудольфово</a:t>
              </a:r>
              <a:r>
                <a:rPr lang="ru-RU" dirty="0"/>
                <a:t> значение </a:t>
              </a:r>
            </a:p>
            <a:p>
              <a:pPr>
                <a:buFont typeface="Symbol" pitchFamily="18" charset="2"/>
                <a:buChar char="p"/>
              </a:pPr>
              <a:r>
                <a:rPr lang="ru-RU" dirty="0"/>
                <a:t>= 3,14159265358979323846264338327950288...</a:t>
              </a:r>
            </a:p>
            <a:p>
              <a:pPr>
                <a:buFont typeface="Symbol" pitchFamily="18" charset="2"/>
                <a:buNone/>
              </a:pPr>
              <a:endParaRPr lang="ru-RU" dirty="0"/>
            </a:p>
            <a:p>
              <a:r>
                <a:rPr lang="ru-RU" dirty="0"/>
                <a:t>в 1873 г. математик </a:t>
              </a:r>
              <a:r>
                <a:rPr lang="ru-RU" dirty="0" err="1"/>
                <a:t>Шенкс</a:t>
              </a:r>
              <a:r>
                <a:rPr lang="ru-RU" dirty="0"/>
                <a:t> вычислил 527 десятичных знаков </a:t>
              </a:r>
            </a:p>
            <a:p>
              <a:endParaRPr lang="ru-RU" dirty="0"/>
            </a:p>
            <a:p>
              <a:r>
                <a:rPr lang="ru-RU" dirty="0"/>
                <a:t>В 1946 – 1947 гг. в Англии и США с помощью ЭВМ вычислили 808 десятичных знаков этого числа </a:t>
              </a:r>
            </a:p>
            <a:p>
              <a:endParaRPr lang="ru-RU" dirty="0"/>
            </a:p>
            <a:p>
              <a:r>
                <a:rPr lang="ru-RU" dirty="0"/>
                <a:t>в 1949 г. – 2035 знаков, а затем 3089 знаков. </a:t>
              </a:r>
            </a:p>
            <a:p>
              <a:endParaRPr lang="ru-RU" dirty="0"/>
            </a:p>
            <a:p>
              <a:r>
                <a:rPr lang="ru-RU" dirty="0"/>
                <a:t>Уже в 1962 году было получено число ПИ со 100 000 знаков </a:t>
              </a:r>
              <a:r>
                <a:rPr lang="ru-RU" dirty="0" smtClean="0"/>
                <a:t> </a:t>
              </a:r>
              <a:endParaRPr lang="ru-RU" dirty="0"/>
            </a:p>
            <a:p>
              <a:r>
                <a:rPr lang="ru-RU" u="sng" dirty="0"/>
                <a:t>Японские математики </a:t>
              </a:r>
              <a:r>
                <a:rPr lang="ru-RU" u="sng" dirty="0" err="1"/>
                <a:t>Йосиаки</a:t>
              </a:r>
              <a:r>
                <a:rPr lang="ru-RU" u="sng" dirty="0"/>
                <a:t> </a:t>
              </a:r>
              <a:r>
                <a:rPr lang="ru-RU" u="sng" dirty="0" err="1"/>
                <a:t>Тамура</a:t>
              </a:r>
              <a:r>
                <a:rPr lang="ru-RU" u="sng" dirty="0"/>
                <a:t> и </a:t>
              </a:r>
              <a:r>
                <a:rPr lang="ru-RU" u="sng" dirty="0" err="1"/>
                <a:t>Ясумаса</a:t>
              </a:r>
              <a:r>
                <a:rPr lang="ru-RU" u="sng" dirty="0"/>
                <a:t> Канада.</a:t>
              </a:r>
              <a:r>
                <a:rPr lang="ru-RU" dirty="0"/>
                <a:t> </a:t>
              </a:r>
              <a:endParaRPr lang="ru-RU" dirty="0" smtClean="0"/>
            </a:p>
            <a:p>
              <a:r>
                <a:rPr lang="ru-RU" dirty="0" smtClean="0"/>
                <a:t>Они </a:t>
              </a:r>
              <a:r>
                <a:rPr lang="ru-RU" dirty="0"/>
                <a:t>рассчитали за 7,2 часа машинного времени число ПИ с 2 097 152 знаками после запятой</a:t>
              </a:r>
              <a:r>
                <a:rPr lang="ru-RU" dirty="0" smtClean="0"/>
                <a:t>. </a:t>
              </a:r>
              <a:r>
                <a:rPr lang="ru-RU" dirty="0"/>
                <a:t> Потом, используя более быстрый компьютер</a:t>
              </a:r>
              <a:r>
                <a:rPr lang="ru-RU" dirty="0" smtClean="0"/>
                <a:t>,</a:t>
              </a:r>
            </a:p>
            <a:p>
              <a:r>
                <a:rPr lang="ru-RU" dirty="0" smtClean="0"/>
                <a:t>получили </a:t>
              </a:r>
              <a:r>
                <a:rPr lang="ru-RU" dirty="0"/>
                <a:t>за 2,9 часа 4 194 304 знака, а за 6,8 часа – 8 388 608  знаков.</a:t>
              </a:r>
            </a:p>
          </p:txBody>
        </p:sp>
        <p:graphicFrame>
          <p:nvGraphicFramePr>
            <p:cNvPr id="6151" name="Object 7"/>
            <p:cNvGraphicFramePr>
              <a:graphicFrameLocks noChangeAspect="1"/>
            </p:cNvGraphicFramePr>
            <p:nvPr>
              <p:extLst>
                <p:ext uri="{D42A27DB-BD31-4B8C-83A1-F6EECF244321}">
                  <p14:modId xmlns:p14="http://schemas.microsoft.com/office/powerpoint/2010/main" xmlns="" val="1310810367"/>
                </p:ext>
              </p:extLst>
            </p:nvPr>
          </p:nvGraphicFramePr>
          <p:xfrm>
            <a:off x="1973" y="1145"/>
            <a:ext cx="196" cy="338"/>
          </p:xfrm>
          <a:graphic>
            <a:graphicData uri="http://schemas.openxmlformats.org/presentationml/2006/ole">
              <p:oleObj spid="_x0000_s1030" name="Формула" r:id="rId3" imgW="228501" imgH="393529" progId="Equation.3">
                <p:embed/>
              </p:oleObj>
            </a:graphicData>
          </a:graphic>
        </p:graphicFrame>
      </p:grpSp>
    </p:spTree>
    <p:extLst>
      <p:ext uri="{BB962C8B-B14F-4D97-AF65-F5344CB8AC3E}">
        <p14:creationId xmlns:p14="http://schemas.microsoft.com/office/powerpoint/2010/main" xmlns="" val="2723796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heel(4)">
                                      <p:cBhvr>
                                        <p:cTn id="7"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Вертикальный свиток 8"/>
          <p:cNvSpPr/>
          <p:nvPr/>
        </p:nvSpPr>
        <p:spPr>
          <a:xfrm>
            <a:off x="4932040" y="836712"/>
            <a:ext cx="3602022" cy="2478357"/>
          </a:xfrm>
          <a:prstGeom prst="verticalScroll">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a:solidFill>
                  <a:srgbClr val="F79646">
                    <a:lumMod val="20000"/>
                    <a:lumOff val="80000"/>
                  </a:srgbClr>
                </a:solidFill>
              </a:ln>
              <a:solidFill>
                <a:prstClr val="white"/>
              </a:solidFill>
            </a:endParaRPr>
          </a:p>
        </p:txBody>
      </p:sp>
      <mc:AlternateContent xmlns:mc="http://schemas.openxmlformats.org/markup-compatibility/2006">
        <mc:Choice xmlns:a14="http://schemas.microsoft.com/office/drawing/2010/main" xmlns="" Requires="a14">
          <p:sp>
            <p:nvSpPr>
              <p:cNvPr id="5125" name="Содержимое 4"/>
              <p:cNvSpPr>
                <a:spLocks noGrp="1"/>
              </p:cNvSpPr>
              <p:nvPr>
                <p:ph idx="1"/>
              </p:nvPr>
            </p:nvSpPr>
            <p:spPr>
              <a:xfrm>
                <a:off x="5364898" y="1333727"/>
                <a:ext cx="2736305" cy="1744068"/>
              </a:xfrm>
              <a:solidFill>
                <a:srgbClr val="FFFFCC"/>
              </a:solidFill>
            </p:spPr>
            <p:txBody>
              <a:bodyPr>
                <a:normAutofit fontScale="92500" lnSpcReduction="20000"/>
              </a:bodyPr>
              <a:lstStyle/>
              <a:p>
                <a:pPr algn="just" eaLnBrk="1" hangingPunct="1">
                  <a:buFont typeface="Arial" charset="0"/>
                  <a:buNone/>
                </a:pPr>
                <a14:m>
                  <m:oMath xmlns:m="http://schemas.openxmlformats.org/officeDocument/2006/math">
                    <m:r>
                      <a:rPr lang="ru-RU" sz="4400" i="1" dirty="0" smtClean="0">
                        <a:latin typeface="Cambria Math"/>
                        <a:ea typeface="Cambria Math"/>
                        <a:cs typeface="Arial" pitchFamily="34" charset="0"/>
                      </a:rPr>
                      <m:t>𝜋</m:t>
                    </m:r>
                  </m:oMath>
                </a14:m>
                <a:r>
                  <a:rPr lang="ru-RU" sz="1900" dirty="0" smtClean="0">
                    <a:latin typeface="Times New Roman" pitchFamily="18" charset="0"/>
                    <a:cs typeface="Times New Roman" pitchFamily="18" charset="0"/>
                  </a:rPr>
                  <a:t>— математическая константа, выражающая отношение длины </a:t>
                </a:r>
              </a:p>
              <a:p>
                <a:pPr algn="just" eaLnBrk="1" hangingPunct="1">
                  <a:buFont typeface="Arial" charset="0"/>
                  <a:buNone/>
                </a:pPr>
                <a:r>
                  <a:rPr lang="ru-RU" sz="1900" dirty="0" smtClean="0">
                    <a:latin typeface="Times New Roman" pitchFamily="18" charset="0"/>
                    <a:cs typeface="Times New Roman" pitchFamily="18" charset="0"/>
                  </a:rPr>
                  <a:t>   окружности к длине её диаметра.</a:t>
                </a:r>
              </a:p>
            </p:txBody>
          </p:sp>
        </mc:Choice>
        <mc:Fallback>
          <p:sp>
            <p:nvSpPr>
              <p:cNvPr id="5125" name="Содержимое 4"/>
              <p:cNvSpPr>
                <a:spLocks noGrp="1" noRot="1" noChangeAspect="1" noMove="1" noResize="1" noEditPoints="1" noAdjustHandles="1" noChangeArrowheads="1" noChangeShapeType="1" noTextEdit="1"/>
              </p:cNvSpPr>
              <p:nvPr>
                <p:ph idx="1"/>
              </p:nvPr>
            </p:nvSpPr>
            <p:spPr>
              <a:xfrm>
                <a:off x="5364898" y="1333727"/>
                <a:ext cx="2736305" cy="1744068"/>
              </a:xfrm>
              <a:blipFill rotWithShape="1">
                <a:blip r:embed="rId3" cstate="print"/>
                <a:stretch>
                  <a:fillRect r="-2004" b="-4895"/>
                </a:stretch>
              </a:blipFill>
            </p:spPr>
            <p:txBody>
              <a:bodyPr/>
              <a:lstStyle/>
              <a:p>
                <a:r>
                  <a:rPr lang="ru-RU">
                    <a:noFill/>
                  </a:rPr>
                  <a:t> </a:t>
                </a:r>
              </a:p>
            </p:txBody>
          </p:sp>
        </mc:Fallback>
      </mc:AlternateContent>
      <p:pic>
        <p:nvPicPr>
          <p:cNvPr id="10" name="Рисунок 9" descr="300px-Radius_and_diameter.png"/>
          <p:cNvPicPr>
            <a:picLocks noChangeAspect="1"/>
          </p:cNvPicPr>
          <p:nvPr/>
        </p:nvPicPr>
        <p:blipFill>
          <a:blip r:embed="rId4" cstate="print"/>
          <a:stretch>
            <a:fillRect/>
          </a:stretch>
        </p:blipFill>
        <p:spPr>
          <a:xfrm>
            <a:off x="3001852" y="1268760"/>
            <a:ext cx="2333186" cy="1813579"/>
          </a:xfrm>
          <a:prstGeom prst="rect">
            <a:avLst/>
          </a:prstGeom>
          <a:ln>
            <a:noFill/>
          </a:ln>
          <a:effectLst>
            <a:softEdge rad="112500"/>
          </a:effectLst>
        </p:spPr>
      </p:pic>
      <mc:AlternateContent xmlns:mc="http://schemas.openxmlformats.org/markup-compatibility/2006">
        <mc:Choice xmlns:a14="http://schemas.microsoft.com/office/drawing/2010/main" xmlns="" Requires="a14">
          <p:sp>
            <p:nvSpPr>
              <p:cNvPr id="3" name="Прямоугольник 2"/>
              <p:cNvSpPr/>
              <p:nvPr/>
            </p:nvSpPr>
            <p:spPr>
              <a:xfrm>
                <a:off x="1835696" y="141824"/>
                <a:ext cx="52245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Понятие числа </a:t>
                </a:r>
                <a14:m>
                  <m:oMath xmlns:m="http://schemas.openxmlformats.org/officeDocument/2006/math">
                    <m:r>
                      <a:rPr lang="ru-RU" sz="5400" b="1" i="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ea typeface="Cambria Math"/>
                      </a:rPr>
                      <m:t>𝝅</m:t>
                    </m:r>
                  </m:oMath>
                </a14:m>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1835696" y="141824"/>
                <a:ext cx="5224507" cy="923330"/>
              </a:xfrm>
              <a:prstGeom prst="rect">
                <a:avLst/>
              </a:prstGeom>
              <a:blipFill rotWithShape="1">
                <a:blip r:embed="rId5" cstate="print"/>
                <a:stretch>
                  <a:fillRect l="-6768" t="-19737" b="-48684"/>
                </a:stretch>
              </a:blipFill>
            </p:spPr>
            <p:txBody>
              <a:bodyPr/>
              <a:lstStyle/>
              <a:p>
                <a:r>
                  <a:rPr lang="ru-RU">
                    <a:noFill/>
                  </a:rPr>
                  <a:t> </a:t>
                </a:r>
              </a:p>
            </p:txBody>
          </p:sp>
        </mc:Fallback>
      </mc:AlternateContent>
      <p:pic>
        <p:nvPicPr>
          <p:cNvPr id="12" name="Picture 6" descr="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24640" y="5661248"/>
            <a:ext cx="1072405" cy="1040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Картинка 1 из 40097"/>
          <p:cNvPicPr>
            <a:picLocks noChangeAspect="1" noChangeArrowheads="1"/>
          </p:cNvPicPr>
          <p:nvPr/>
        </p:nvPicPr>
        <p:blipFill>
          <a:blip r:embed="rId7" cstate="print"/>
          <a:srcRect l="6329" t="5000" r="8227"/>
          <a:stretch>
            <a:fillRect/>
          </a:stretch>
        </p:blipFill>
        <p:spPr bwMode="auto">
          <a:xfrm>
            <a:off x="251520" y="1108184"/>
            <a:ext cx="2664296" cy="3482255"/>
          </a:xfrm>
          <a:prstGeom prst="rect">
            <a:avLst/>
          </a:prstGeom>
          <a:ln>
            <a:noFill/>
          </a:ln>
          <a:effectLst>
            <a:softEdge rad="112500"/>
          </a:effectLst>
        </p:spPr>
      </p:pic>
      <p:sp>
        <p:nvSpPr>
          <p:cNvPr id="11" name="Содержимое 2"/>
          <p:cNvSpPr txBox="1">
            <a:spLocks/>
          </p:cNvSpPr>
          <p:nvPr/>
        </p:nvSpPr>
        <p:spPr>
          <a:xfrm>
            <a:off x="322784" y="4803998"/>
            <a:ext cx="3130206" cy="1714500"/>
          </a:xfrm>
          <a:prstGeom prst="rect">
            <a:avLst/>
          </a:prstGeom>
          <a:ln>
            <a:solidFill>
              <a:schemeClr val="tx1"/>
            </a:solidFill>
          </a:ln>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defRPr/>
            </a:pPr>
            <a:r>
              <a:rPr lang="ru-RU" sz="2800" dirty="0" smtClean="0">
                <a:latin typeface="Times New Roman" pitchFamily="18" charset="0"/>
                <a:cs typeface="Times New Roman" pitchFamily="18" charset="0"/>
              </a:rPr>
              <a:t>Уильям Джонс</a:t>
            </a:r>
          </a:p>
          <a:p>
            <a:pPr marL="114300" indent="0">
              <a:buNone/>
              <a:defRPr/>
            </a:pPr>
            <a:r>
              <a:rPr lang="ru-RU" sz="2800" dirty="0" smtClean="0">
                <a:latin typeface="Times New Roman" pitchFamily="18" charset="0"/>
                <a:cs typeface="Times New Roman" pitchFamily="18" charset="0"/>
              </a:rPr>
              <a:t>(1675-1749) ввел символ "π" в </a:t>
            </a:r>
            <a:r>
              <a:rPr lang="ru-RU" sz="2800" i="1" dirty="0" smtClean="0">
                <a:solidFill>
                  <a:srgbClr val="0070C0"/>
                </a:solidFill>
                <a:latin typeface="Times New Roman" pitchFamily="18" charset="0"/>
                <a:cs typeface="Times New Roman" pitchFamily="18" charset="0"/>
              </a:rPr>
              <a:t>1706</a:t>
            </a:r>
            <a:r>
              <a:rPr lang="ru-RU" sz="2800" dirty="0" smtClean="0">
                <a:latin typeface="Times New Roman" pitchFamily="18" charset="0"/>
                <a:cs typeface="Times New Roman" pitchFamily="18" charset="0"/>
              </a:rPr>
              <a:t> году.</a:t>
            </a:r>
            <a:endParaRPr lang="ru-RU" sz="2800" dirty="0">
              <a:latin typeface="Times New Roman" pitchFamily="18" charset="0"/>
              <a:cs typeface="Times New Roman" pitchFamily="18" charset="0"/>
            </a:endParaRPr>
          </a:p>
        </p:txBody>
      </p:sp>
      <p:sp>
        <p:nvSpPr>
          <p:cNvPr id="13" name="Загнутый угол 12"/>
          <p:cNvSpPr/>
          <p:nvPr/>
        </p:nvSpPr>
        <p:spPr>
          <a:xfrm>
            <a:off x="3776034" y="3625279"/>
            <a:ext cx="3838528" cy="2357438"/>
          </a:xfrm>
          <a:prstGeom prst="foldedCorner">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dirty="0">
              <a:solidFill>
                <a:prstClr val="black"/>
              </a:solidFill>
            </a:endParaRPr>
          </a:p>
        </p:txBody>
      </p:sp>
      <p:sp>
        <p:nvSpPr>
          <p:cNvPr id="14" name="Содержимое 2"/>
          <p:cNvSpPr txBox="1">
            <a:spLocks/>
          </p:cNvSpPr>
          <p:nvPr/>
        </p:nvSpPr>
        <p:spPr>
          <a:xfrm>
            <a:off x="3918909" y="3839592"/>
            <a:ext cx="3389395" cy="1928812"/>
          </a:xfrm>
          <a:prstGeom prst="rect">
            <a:avLst/>
          </a:prstGeom>
          <a:solidFill>
            <a:srgbClr val="CCFF66">
              <a:alpha val="67843"/>
            </a:srgbClr>
          </a:solidFill>
          <a:ln w="6350">
            <a:solidFill>
              <a:schemeClr val="tx1"/>
            </a:solidFill>
          </a:ln>
        </p:spPr>
        <p:txBody>
          <a:bodyPr>
            <a:normAutofit fontScale="70000" lnSpcReduction="20000"/>
          </a:bodyPr>
          <a:lstStyle/>
          <a:p>
            <a:pPr algn="just">
              <a:spcBef>
                <a:spcPct val="20000"/>
              </a:spcBef>
              <a:defRPr/>
            </a:pPr>
            <a:r>
              <a:rPr lang="ru-RU" sz="3200" dirty="0" smtClean="0">
                <a:solidFill>
                  <a:prstClr val="black"/>
                </a:solidFill>
                <a:latin typeface="Times New Roman" pitchFamily="18" charset="0"/>
                <a:cs typeface="Times New Roman" pitchFamily="18" charset="0"/>
              </a:rPr>
              <a:t>         Это </a:t>
            </a:r>
            <a:r>
              <a:rPr lang="ru-RU" sz="3200" dirty="0">
                <a:solidFill>
                  <a:prstClr val="black"/>
                </a:solidFill>
                <a:latin typeface="Times New Roman" pitchFamily="18" charset="0"/>
                <a:cs typeface="Times New Roman" pitchFamily="18" charset="0"/>
              </a:rPr>
              <a:t>обозначение происходит от начальной буквы греческих слов π</a:t>
            </a:r>
            <a:r>
              <a:rPr lang="ru-RU" sz="3200" dirty="0" err="1">
                <a:solidFill>
                  <a:prstClr val="black"/>
                </a:solidFill>
                <a:latin typeface="Times New Roman" pitchFamily="18" charset="0"/>
                <a:cs typeface="Times New Roman" pitchFamily="18" charset="0"/>
              </a:rPr>
              <a:t>εριφέρει</a:t>
            </a:r>
            <a:r>
              <a:rPr lang="ru-RU" sz="3200" dirty="0">
                <a:solidFill>
                  <a:prstClr val="black"/>
                </a:solidFill>
                <a:latin typeface="Times New Roman" pitchFamily="18" charset="0"/>
                <a:cs typeface="Times New Roman" pitchFamily="18" charset="0"/>
              </a:rPr>
              <a:t>α — </a:t>
            </a:r>
            <a:r>
              <a:rPr lang="ru-RU" sz="3200" dirty="0">
                <a:solidFill>
                  <a:srgbClr val="FF0000"/>
                </a:solidFill>
                <a:latin typeface="Times New Roman" pitchFamily="18" charset="0"/>
                <a:cs typeface="Times New Roman" pitchFamily="18" charset="0"/>
              </a:rPr>
              <a:t>окружность, периферия </a:t>
            </a:r>
            <a:r>
              <a:rPr lang="ru-RU" sz="3200" dirty="0">
                <a:solidFill>
                  <a:prstClr val="black"/>
                </a:solidFill>
                <a:latin typeface="Times New Roman" pitchFamily="18" charset="0"/>
                <a:cs typeface="Times New Roman" pitchFamily="18" charset="0"/>
              </a:rPr>
              <a:t>и περίμετρος — </a:t>
            </a:r>
            <a:r>
              <a:rPr lang="ru-RU" sz="3200" dirty="0">
                <a:solidFill>
                  <a:srgbClr val="FF0000"/>
                </a:solidFill>
                <a:latin typeface="Times New Roman" pitchFamily="18" charset="0"/>
                <a:cs typeface="Times New Roman" pitchFamily="18" charset="0"/>
              </a:rPr>
              <a:t>периметр</a:t>
            </a:r>
            <a:r>
              <a:rPr lang="ru-RU" sz="3200" dirty="0">
                <a:solidFill>
                  <a:prstClr val="black"/>
                </a:solidFill>
              </a:rPr>
              <a:t>.</a:t>
            </a:r>
          </a:p>
        </p:txBody>
      </p:sp>
    </p:spTree>
    <p:extLst>
      <p:ext uri="{BB962C8B-B14F-4D97-AF65-F5344CB8AC3E}">
        <p14:creationId xmlns:p14="http://schemas.microsoft.com/office/powerpoint/2010/main" xmlns="" val="101684533"/>
      </p:ext>
    </p:extLst>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Прямоугольник 3"/>
              <p:cNvSpPr/>
              <p:nvPr/>
            </p:nvSpPr>
            <p:spPr>
              <a:xfrm>
                <a:off x="2703948" y="-55274"/>
                <a:ext cx="56930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solidFill>
                      <a:srgbClr val="92D050"/>
                    </a:solidFill>
                    <a:effectLst>
                      <a:outerShdw blurRad="50800" dist="39000" dir="5460000" algn="tl">
                        <a:srgbClr val="000000">
                          <a:alpha val="38000"/>
                        </a:srgbClr>
                      </a:outerShdw>
                    </a:effectLst>
                    <a:latin typeface="Times New Roman" pitchFamily="18" charset="0"/>
                    <a:cs typeface="Times New Roman" pitchFamily="18" charset="0"/>
                  </a:rPr>
                  <a:t>История  числа </a:t>
                </a:r>
                <a14:m>
                  <m:oMath xmlns:m="http://schemas.openxmlformats.org/officeDocument/2006/math">
                    <m:r>
                      <a:rPr lang="ru-RU" sz="5400" b="1" i="1" cap="none" spc="0" smtClean="0">
                        <a:ln w="11430"/>
                        <a:solidFill>
                          <a:srgbClr val="92D050"/>
                        </a:solidFill>
                        <a:effectLst>
                          <a:outerShdw blurRad="50800" dist="39000" dir="5460000" algn="tl">
                            <a:srgbClr val="000000">
                              <a:alpha val="38000"/>
                            </a:srgbClr>
                          </a:outerShdw>
                        </a:effectLst>
                        <a:latin typeface="Cambria Math"/>
                        <a:ea typeface="Cambria Math"/>
                      </a:rPr>
                      <m:t>𝝅</m:t>
                    </m:r>
                  </m:oMath>
                </a14:m>
                <a:endParaRPr lang="ru-RU" sz="5400" b="1" cap="none" spc="0" dirty="0">
                  <a:ln w="11430"/>
                  <a:solidFill>
                    <a:srgbClr val="92D050"/>
                  </a:solidFill>
                  <a:effectLst>
                    <a:outerShdw blurRad="50800" dist="39000" dir="5460000" algn="tl">
                      <a:srgbClr val="000000">
                        <a:alpha val="38000"/>
                      </a:srgbClr>
                    </a:outerShdw>
                  </a:effectLst>
                  <a:latin typeface="Times New Roman" pitchFamily="18" charset="0"/>
                  <a:cs typeface="Times New Roman" pitchFamily="18" charset="0"/>
                </a:endParaRPr>
              </a:p>
            </p:txBody>
          </p:sp>
        </mc:Choice>
        <mc:Fallback>
          <p:sp>
            <p:nvSpPr>
              <p:cNvPr id="4" name="Прямоугольник 3"/>
              <p:cNvSpPr>
                <a:spLocks noRot="1" noChangeAspect="1" noMove="1" noResize="1" noEditPoints="1" noAdjustHandles="1" noChangeArrowheads="1" noChangeShapeType="1" noTextEdit="1"/>
              </p:cNvSpPr>
              <p:nvPr/>
            </p:nvSpPr>
            <p:spPr>
              <a:xfrm>
                <a:off x="2703948" y="-55274"/>
                <a:ext cx="5693097" cy="923330"/>
              </a:xfrm>
              <a:prstGeom prst="rect">
                <a:avLst/>
              </a:prstGeom>
              <a:blipFill rotWithShape="1">
                <a:blip r:embed="rId3" cstate="print"/>
                <a:stretch>
                  <a:fillRect l="-6324" t="-21192" b="-49007"/>
                </a:stretch>
              </a:blipFill>
            </p:spPr>
            <p:txBody>
              <a:bodyPr/>
              <a:lstStyle/>
              <a:p>
                <a:r>
                  <a:rPr lang="ru-RU">
                    <a:noFill/>
                  </a:rPr>
                  <a:t> </a:t>
                </a:r>
              </a:p>
            </p:txBody>
          </p:sp>
        </mc:Fallback>
      </mc:AlternateContent>
      <p:sp>
        <p:nvSpPr>
          <p:cNvPr id="2" name="Прямоугольник 1"/>
          <p:cNvSpPr/>
          <p:nvPr/>
        </p:nvSpPr>
        <p:spPr>
          <a:xfrm>
            <a:off x="1001549" y="3393024"/>
            <a:ext cx="6497291" cy="707886"/>
          </a:xfrm>
          <a:prstGeom prst="rect">
            <a:avLst/>
          </a:prstGeom>
        </p:spPr>
        <p:txBody>
          <a:bodyPr wrap="none">
            <a:spAutoFit/>
          </a:bodyPr>
          <a:lstStyle/>
          <a:p>
            <a:r>
              <a:rPr lang="ru-RU" sz="4000" b="1" kern="0" dirty="0">
                <a:solidFill>
                  <a:schemeClr val="tx2">
                    <a:lumMod val="75000"/>
                  </a:schemeClr>
                </a:solidFill>
                <a:latin typeface="Times New Roman" pitchFamily="18" charset="0"/>
                <a:cs typeface="Times New Roman" pitchFamily="18" charset="0"/>
              </a:rPr>
              <a:t>3 периода</a:t>
            </a:r>
            <a:r>
              <a:rPr lang="en-US" sz="4000" b="1" kern="0" dirty="0">
                <a:solidFill>
                  <a:schemeClr val="tx2">
                    <a:lumMod val="75000"/>
                  </a:schemeClr>
                </a:solidFill>
                <a:latin typeface="Times New Roman" pitchFamily="18" charset="0"/>
                <a:cs typeface="Times New Roman" pitchFamily="18" charset="0"/>
              </a:rPr>
              <a:t> </a:t>
            </a:r>
            <a:r>
              <a:rPr lang="ru-RU" sz="4000" b="1" kern="0" dirty="0">
                <a:solidFill>
                  <a:schemeClr val="tx2">
                    <a:lumMod val="75000"/>
                  </a:schemeClr>
                </a:solidFill>
                <a:latin typeface="Times New Roman" pitchFamily="18" charset="0"/>
                <a:cs typeface="Times New Roman" pitchFamily="18" charset="0"/>
              </a:rPr>
              <a:t>в истории числа </a:t>
            </a:r>
            <a:endParaRPr lang="ru-RU" sz="4000" dirty="0">
              <a:solidFill>
                <a:schemeClr val="tx2">
                  <a:lumMod val="75000"/>
                </a:schemeClr>
              </a:solidFill>
              <a:latin typeface="Times New Roman" pitchFamily="18" charset="0"/>
              <a:cs typeface="Times New Roman" pitchFamily="18" charset="0"/>
            </a:endParaRPr>
          </a:p>
        </p:txBody>
      </p:sp>
      <p:pic>
        <p:nvPicPr>
          <p:cNvPr id="6" name="Picture 6" descr="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24640" y="5661248"/>
            <a:ext cx="1072405" cy="1040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664770" y="3954612"/>
            <a:ext cx="7170850" cy="2954655"/>
          </a:xfrm>
          <a:prstGeom prst="rect">
            <a:avLst/>
          </a:prstGeom>
          <a:noFill/>
        </p:spPr>
        <p:txBody>
          <a:bodyPr wrap="square" rtlCol="0">
            <a:spAutoFit/>
          </a:bodyPr>
          <a:lstStyle/>
          <a:p>
            <a:pPr marL="342545" lvl="0" indent="-342545"/>
            <a:r>
              <a:rPr lang="ru-RU" sz="2800" b="1" kern="0" dirty="0">
                <a:solidFill>
                  <a:srgbClr val="000000"/>
                </a:solidFill>
                <a:latin typeface="Times New Roman" pitchFamily="18" charset="0"/>
                <a:cs typeface="Times New Roman" pitchFamily="18" charset="0"/>
              </a:rPr>
              <a:t>1. </a:t>
            </a:r>
            <a:r>
              <a:rPr lang="ru-RU" sz="2800" b="1" kern="0" dirty="0">
                <a:solidFill>
                  <a:srgbClr val="FF0000"/>
                </a:solidFill>
                <a:latin typeface="Times New Roman" pitchFamily="18" charset="0"/>
                <a:cs typeface="Times New Roman" pitchFamily="18" charset="0"/>
              </a:rPr>
              <a:t>древний период</a:t>
            </a:r>
            <a:r>
              <a:rPr lang="ru-RU" sz="2800" b="1" kern="0" dirty="0">
                <a:solidFill>
                  <a:srgbClr val="000000"/>
                </a:solidFill>
                <a:latin typeface="Times New Roman" pitchFamily="18" charset="0"/>
                <a:cs typeface="Times New Roman" pitchFamily="18" charset="0"/>
              </a:rPr>
              <a:t>, в течение которого π изучалось с позиции геометрии, </a:t>
            </a:r>
          </a:p>
          <a:p>
            <a:pPr marL="342545" lvl="0" indent="-342545"/>
            <a:r>
              <a:rPr lang="ru-RU" sz="2800" b="1" kern="0" dirty="0">
                <a:solidFill>
                  <a:srgbClr val="000000"/>
                </a:solidFill>
                <a:latin typeface="Times New Roman" pitchFamily="18" charset="0"/>
                <a:cs typeface="Times New Roman" pitchFamily="18" charset="0"/>
              </a:rPr>
              <a:t>2. </a:t>
            </a:r>
            <a:r>
              <a:rPr lang="ru-RU" sz="2800" b="1" kern="0" dirty="0">
                <a:solidFill>
                  <a:srgbClr val="FF0000"/>
                </a:solidFill>
                <a:latin typeface="Times New Roman" pitchFamily="18" charset="0"/>
                <a:cs typeface="Times New Roman" pitchFamily="18" charset="0"/>
              </a:rPr>
              <a:t>классическая эра</a:t>
            </a:r>
            <a:r>
              <a:rPr lang="ru-RU" sz="2800" b="1" kern="0" dirty="0">
                <a:solidFill>
                  <a:srgbClr val="000000"/>
                </a:solidFill>
                <a:latin typeface="Times New Roman" pitchFamily="18" charset="0"/>
                <a:cs typeface="Times New Roman" pitchFamily="18" charset="0"/>
              </a:rPr>
              <a:t>, последовавшая за развитием математического анализа в Европе в XVII веке</a:t>
            </a:r>
          </a:p>
          <a:p>
            <a:pPr marL="342545" lvl="0" indent="-342545"/>
            <a:r>
              <a:rPr lang="ru-RU" sz="2800" b="1" kern="0" dirty="0">
                <a:solidFill>
                  <a:srgbClr val="000000"/>
                </a:solidFill>
                <a:latin typeface="Times New Roman" pitchFamily="18" charset="0"/>
                <a:cs typeface="Times New Roman" pitchFamily="18" charset="0"/>
              </a:rPr>
              <a:t>3. </a:t>
            </a:r>
            <a:r>
              <a:rPr lang="ru-RU" sz="2800" b="1" kern="0" dirty="0">
                <a:solidFill>
                  <a:srgbClr val="FF0000"/>
                </a:solidFill>
                <a:latin typeface="Times New Roman" pitchFamily="18" charset="0"/>
                <a:cs typeface="Times New Roman" pitchFamily="18" charset="0"/>
              </a:rPr>
              <a:t>эра цифровых компьютеров</a:t>
            </a:r>
            <a:r>
              <a:rPr lang="ru-RU" sz="2800" b="1" kern="0" dirty="0">
                <a:solidFill>
                  <a:srgbClr val="000000"/>
                </a:solidFill>
                <a:latin typeface="Times New Roman" pitchFamily="18" charset="0"/>
                <a:cs typeface="Times New Roman" pitchFamily="18" charset="0"/>
              </a:rPr>
              <a:t>.</a:t>
            </a:r>
          </a:p>
          <a:p>
            <a:endParaRPr lang="ru-RU" dirty="0"/>
          </a:p>
        </p:txBody>
      </p:sp>
      <p:pic>
        <p:nvPicPr>
          <p:cNvPr id="1026" name="Picture 2" descr="C:\Users\User\Desktop\babel.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865724"/>
            <a:ext cx="3660775" cy="25273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250193" y="2129374"/>
            <a:ext cx="4146851" cy="369332"/>
          </a:xfrm>
          <a:prstGeom prst="rect">
            <a:avLst/>
          </a:prstGeom>
          <a:noFill/>
        </p:spPr>
        <p:txBody>
          <a:bodyPr wrap="square" rtlCol="0">
            <a:spAutoFit/>
          </a:bodyPr>
          <a:lstStyle/>
          <a:p>
            <a:r>
              <a:rPr lang="ru-RU" dirty="0" smtClean="0">
                <a:latin typeface="Times New Roman" pitchFamily="18" charset="0"/>
                <a:cs typeface="Times New Roman" pitchFamily="18" charset="0"/>
              </a:rPr>
              <a:t>Разрушенная Вавилонская башня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4068187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15208" y="538996"/>
            <a:ext cx="6624736" cy="1754326"/>
          </a:xfrm>
          <a:prstGeom prst="rect">
            <a:avLst/>
          </a:prstGeom>
        </p:spPr>
        <p:txBody>
          <a:bodyPr wrap="square">
            <a:spAutoFit/>
          </a:bodyPr>
          <a:lstStyle/>
          <a:p>
            <a:pPr>
              <a:buFont typeface="Wingdings" pitchFamily="2" charset="2"/>
              <a:buChar char="Ø"/>
              <a:defRPr/>
            </a:pPr>
            <a:r>
              <a:rPr lang="ru-RU" dirty="0" smtClean="0">
                <a:latin typeface="Times New Roman" pitchFamily="18" charset="0"/>
                <a:cs typeface="Times New Roman" pitchFamily="18" charset="0"/>
              </a:rPr>
              <a:t>    Открывателями </a:t>
            </a:r>
            <a:r>
              <a:rPr lang="ru-RU" dirty="0">
                <a:latin typeface="Times New Roman" pitchFamily="18" charset="0"/>
                <a:cs typeface="Times New Roman" pitchFamily="18" charset="0"/>
              </a:rPr>
              <a:t>числа  π  можно считать людей доисторического  времени, которые </a:t>
            </a:r>
            <a:r>
              <a:rPr lang="ru-RU" i="1" dirty="0">
                <a:solidFill>
                  <a:srgbClr val="000099"/>
                </a:solidFill>
                <a:latin typeface="Times New Roman" pitchFamily="18" charset="0"/>
                <a:cs typeface="Times New Roman" pitchFamily="18" charset="0"/>
              </a:rPr>
              <a:t>при плетении корзин заметили, что для того, чтобы получить корзину нужного диаметра, необходимо брать прутья в 3 раза длиннее его</a:t>
            </a:r>
            <a:r>
              <a:rPr lang="ru-RU" i="1" dirty="0">
                <a:latin typeface="Times New Roman" pitchFamily="18" charset="0"/>
                <a:cs typeface="Times New Roman" pitchFamily="18" charset="0"/>
              </a:rPr>
              <a:t>.</a:t>
            </a:r>
          </a:p>
          <a:p>
            <a:pPr>
              <a:buFont typeface="Wingdings" pitchFamily="2" charset="2"/>
              <a:buChar char="Ø"/>
              <a:defRPr/>
            </a:pPr>
            <a:r>
              <a:rPr lang="ru-RU" dirty="0" smtClean="0">
                <a:latin typeface="Times New Roman" pitchFamily="18" charset="0"/>
                <a:cs typeface="Times New Roman" pitchFamily="18" charset="0"/>
              </a:rPr>
              <a:t>     Найдены </a:t>
            </a:r>
            <a:r>
              <a:rPr lang="ru-RU" dirty="0">
                <a:latin typeface="Times New Roman" pitchFamily="18" charset="0"/>
                <a:cs typeface="Times New Roman" pitchFamily="18" charset="0"/>
              </a:rPr>
              <a:t>таблички из обожженной глины в Месопотамии, на которых зафиксирован данный факт.</a:t>
            </a:r>
            <a:r>
              <a:rPr lang="ru-RU" i="1"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6" name="Прямоугольник 5"/>
          <p:cNvSpPr/>
          <p:nvPr/>
        </p:nvSpPr>
        <p:spPr>
          <a:xfrm>
            <a:off x="63481" y="2603738"/>
            <a:ext cx="5472608" cy="1569660"/>
          </a:xfrm>
          <a:prstGeom prst="rect">
            <a:avLst/>
          </a:prstGeom>
        </p:spPr>
        <p:txBody>
          <a:bodyPr wrap="square">
            <a:spAutoFit/>
          </a:bodyPr>
          <a:lstStyle/>
          <a:p>
            <a:pPr defTabSz="913453">
              <a:spcBef>
                <a:spcPct val="0"/>
              </a:spcBef>
            </a:pPr>
            <a:r>
              <a:rPr lang="ru-RU" sz="2400" dirty="0">
                <a:solidFill>
                  <a:srgbClr val="FF0000"/>
                </a:solidFill>
                <a:latin typeface="Times New Roman" pitchFamily="18" charset="0"/>
                <a:cs typeface="Times New Roman" pitchFamily="18" charset="0"/>
              </a:rPr>
              <a:t>Архимед в III в. до  н.э.</a:t>
            </a:r>
            <a:r>
              <a:rPr lang="ru-RU" sz="2400" dirty="0">
                <a:solidFill>
                  <a:srgbClr val="000000"/>
                </a:solidFill>
                <a:latin typeface="Times New Roman" pitchFamily="18" charset="0"/>
                <a:cs typeface="Times New Roman" pitchFamily="18" charset="0"/>
              </a:rPr>
              <a:t> обосновал в своей небольшой работе "Измерение </a:t>
            </a:r>
            <a:r>
              <a:rPr lang="ru-RU" sz="2400" dirty="0" smtClean="0">
                <a:solidFill>
                  <a:srgbClr val="000000"/>
                </a:solidFill>
                <a:latin typeface="Times New Roman" pitchFamily="18" charset="0"/>
                <a:cs typeface="Times New Roman" pitchFamily="18" charset="0"/>
              </a:rPr>
              <a:t>круга“  </a:t>
            </a:r>
            <a:r>
              <a:rPr lang="ru-RU" sz="2400" dirty="0" smtClean="0"/>
              <a:t>3,1408</a:t>
            </a:r>
            <a:r>
              <a:rPr lang="en-US" sz="2400" dirty="0" smtClean="0"/>
              <a:t> &lt; </a:t>
            </a:r>
            <a:r>
              <a:rPr lang="ru-RU" sz="2400" dirty="0" smtClean="0"/>
              <a:t>π</a:t>
            </a:r>
            <a:r>
              <a:rPr lang="en-US" sz="2400" dirty="0" smtClean="0"/>
              <a:t> &lt; </a:t>
            </a:r>
            <a:r>
              <a:rPr lang="ru-RU" sz="2400" dirty="0" smtClean="0"/>
              <a:t>3,1428 </a:t>
            </a:r>
            <a:r>
              <a:rPr lang="ru-RU" sz="2400" dirty="0"/>
              <a:t>.</a:t>
            </a:r>
          </a:p>
          <a:p>
            <a:pPr lvl="0" defTabSz="913453">
              <a:spcBef>
                <a:spcPct val="0"/>
              </a:spcBef>
            </a:pPr>
            <a:endParaRPr lang="ru-RU" sz="2400" dirty="0">
              <a:solidFill>
                <a:srgbClr val="FF0000"/>
              </a:solidFill>
              <a:latin typeface="Times New Roman" pitchFamily="18" charset="0"/>
              <a:cs typeface="Times New Roman" pitchFamily="18" charset="0"/>
            </a:endParaRP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4647316"/>
            <a:ext cx="5448226" cy="1960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8" descr="ECAN6V0Z6CAQ23F3ICA1B46ROCA5UD7Y6CABPIS4SCAYGZXELCAO2QUKFCADOAKSHCAFJPK01CA37VNXXCAFI7DKJCAJO0LPFCA4X6JKGCASMR3VCCA17URM3CAU208E6CAJ59EGBCAENXFRBCA4Q9SVBCAR06IZ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0112" y="2293322"/>
            <a:ext cx="2304256" cy="232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descr="ICA0B6FBBCANMDQY8CANCFP6HCAJ9JYVNCA6JWAJOCAZQ6NMLCALYUV1RCAMY9A6KCAL3LMFECA9N5D1QCAYZSH8VCAOX5K33CAZCRVM2CA1HV76OCA0P09LLCA4VLYBYCAV5FFSNCAYKTTVBCABHRM0VCABHHR2V"/>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5538" y="545484"/>
            <a:ext cx="1747838" cy="174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5344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Ал-Каши.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160" y="0"/>
            <a:ext cx="2016224" cy="216024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4" name="TextBox 3"/>
              <p:cNvSpPr txBox="1"/>
              <p:nvPr/>
            </p:nvSpPr>
            <p:spPr>
              <a:xfrm>
                <a:off x="3131840" y="403438"/>
                <a:ext cx="5040560" cy="1538883"/>
              </a:xfrm>
              <a:prstGeom prst="rect">
                <a:avLst/>
              </a:prstGeom>
              <a:noFill/>
            </p:spPr>
            <p:txBody>
              <a:bodyPr wrap="square" rtlCol="0">
                <a:spAutoFit/>
              </a:bodyPr>
              <a:lstStyle/>
              <a:p>
                <a:pPr lvl="0"/>
                <a:r>
                  <a:rPr lang="ru-RU" sz="2400" kern="0" dirty="0" smtClean="0">
                    <a:solidFill>
                      <a:srgbClr val="000000"/>
                    </a:solidFill>
                    <a:latin typeface="Times New Roman" pitchFamily="18" charset="0"/>
                    <a:cs typeface="Times New Roman" pitchFamily="18" charset="0"/>
                  </a:rPr>
                  <a:t>В </a:t>
                </a:r>
                <a:r>
                  <a:rPr lang="ru-RU" sz="2400" kern="0" dirty="0">
                    <a:solidFill>
                      <a:srgbClr val="FF0000"/>
                    </a:solidFill>
                    <a:latin typeface="Times New Roman" pitchFamily="18" charset="0"/>
                    <a:cs typeface="Times New Roman" pitchFamily="18" charset="0"/>
                  </a:rPr>
                  <a:t>15 </a:t>
                </a:r>
                <a:r>
                  <a:rPr lang="ru-RU" sz="2400" kern="0" dirty="0">
                    <a:solidFill>
                      <a:srgbClr val="000000"/>
                    </a:solidFill>
                    <a:latin typeface="Times New Roman" pitchFamily="18" charset="0"/>
                    <a:cs typeface="Times New Roman" pitchFamily="18" charset="0"/>
                  </a:rPr>
                  <a:t>веке иранский математик ал-Каши нашёл значение  «</a:t>
                </a:r>
                <a14:m>
                  <m:oMath xmlns:m="http://schemas.openxmlformats.org/officeDocument/2006/math">
                    <m:r>
                      <a:rPr lang="ru-RU" sz="2400" b="0" i="1" kern="0" dirty="0" smtClean="0">
                        <a:solidFill>
                          <a:srgbClr val="000000"/>
                        </a:solidFill>
                        <a:latin typeface="Cambria Math"/>
                        <a:ea typeface="Cambria Math"/>
                      </a:rPr>
                      <m:t>𝜋</m:t>
                    </m:r>
                  </m:oMath>
                </a14:m>
                <a:r>
                  <a:rPr lang="ru-RU" sz="2400" kern="0" dirty="0">
                    <a:solidFill>
                      <a:srgbClr val="000000"/>
                    </a:solidFill>
                    <a:latin typeface="Times New Roman" pitchFamily="18" charset="0"/>
                    <a:cs typeface="Times New Roman" pitchFamily="18" charset="0"/>
                  </a:rPr>
                  <a:t>» с </a:t>
                </a:r>
                <a:r>
                  <a:rPr lang="ru-RU" sz="2400" kern="0" dirty="0">
                    <a:solidFill>
                      <a:srgbClr val="FF0000"/>
                    </a:solidFill>
                    <a:latin typeface="Times New Roman" pitchFamily="18" charset="0"/>
                    <a:cs typeface="Times New Roman" pitchFamily="18" charset="0"/>
                  </a:rPr>
                  <a:t>16 </a:t>
                </a:r>
                <a:r>
                  <a:rPr lang="ru-RU" sz="2400" kern="0" dirty="0">
                    <a:solidFill>
                      <a:srgbClr val="000000"/>
                    </a:solidFill>
                    <a:latin typeface="Times New Roman" pitchFamily="18" charset="0"/>
                    <a:cs typeface="Times New Roman" pitchFamily="18" charset="0"/>
                  </a:rPr>
                  <a:t>верными знаками</a:t>
                </a:r>
              </a:p>
              <a:p>
                <a:endParaRPr lang="ru-RU" dirty="0"/>
              </a:p>
            </p:txBody>
          </p:sp>
        </mc:Choice>
        <mc:Fallback>
          <p:sp>
            <p:nvSpPr>
              <p:cNvPr id="4" name="TextBox 3"/>
              <p:cNvSpPr txBox="1">
                <a:spLocks noRot="1" noChangeAspect="1" noMove="1" noResize="1" noEditPoints="1" noAdjustHandles="1" noChangeArrowheads="1" noChangeShapeType="1" noTextEdit="1"/>
              </p:cNvSpPr>
              <p:nvPr/>
            </p:nvSpPr>
            <p:spPr>
              <a:xfrm>
                <a:off x="3131840" y="403438"/>
                <a:ext cx="5040560" cy="1538883"/>
              </a:xfrm>
              <a:prstGeom prst="rect">
                <a:avLst/>
              </a:prstGeom>
              <a:blipFill rotWithShape="1">
                <a:blip r:embed="rId4" cstate="print"/>
                <a:stretch>
                  <a:fillRect l="-1935"/>
                </a:stretch>
              </a:blipFill>
            </p:spPr>
            <p:txBody>
              <a:bodyPr/>
              <a:lstStyle/>
              <a:p>
                <a:r>
                  <a:rPr lang="ru-RU">
                    <a:noFill/>
                  </a:rPr>
                  <a:t> </a:t>
                </a:r>
              </a:p>
            </p:txBody>
          </p:sp>
        </mc:Fallback>
      </mc:AlternateContent>
      <p:pic>
        <p:nvPicPr>
          <p:cNvPr id="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61840" y="2324665"/>
            <a:ext cx="1752272" cy="2177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347864" y="2403344"/>
            <a:ext cx="4608512" cy="1631216"/>
          </a:xfrm>
          <a:prstGeom prst="rect">
            <a:avLst/>
          </a:prstGeom>
          <a:noFill/>
        </p:spPr>
        <p:txBody>
          <a:bodyPr wrap="square" rtlCol="0">
            <a:spAutoFit/>
          </a:bodyPr>
          <a:lstStyle/>
          <a:p>
            <a:pPr lvl="0" algn="just" defTabSz="913453">
              <a:spcBef>
                <a:spcPct val="0"/>
              </a:spcBef>
            </a:pPr>
            <a:r>
              <a:rPr lang="ru-RU" sz="2000" dirty="0">
                <a:solidFill>
                  <a:srgbClr val="000000"/>
                </a:solidFill>
                <a:latin typeface="Times New Roman" pitchFamily="18" charset="0"/>
                <a:cs typeface="Times New Roman" pitchFamily="18" charset="0"/>
              </a:rPr>
              <a:t>Спустя полтора столетия в Европе </a:t>
            </a:r>
            <a:r>
              <a:rPr lang="ru-RU" sz="2000" dirty="0" err="1" smtClean="0">
                <a:solidFill>
                  <a:srgbClr val="FF0000"/>
                </a:solidFill>
                <a:latin typeface="Times New Roman" pitchFamily="18" charset="0"/>
                <a:cs typeface="Times New Roman" pitchFamily="18" charset="0"/>
              </a:rPr>
              <a:t>Ф.Виет</a:t>
            </a:r>
            <a:r>
              <a:rPr lang="ru-RU" sz="2000" dirty="0" smtClean="0">
                <a:solidFill>
                  <a:srgbClr val="FF0000"/>
                </a:solidFill>
                <a:latin typeface="Times New Roman" pitchFamily="18" charset="0"/>
                <a:cs typeface="Times New Roman" pitchFamily="18" charset="0"/>
              </a:rPr>
              <a:t> </a:t>
            </a:r>
            <a:r>
              <a:rPr lang="ru-RU" sz="2000" dirty="0" smtClean="0">
                <a:solidFill>
                  <a:srgbClr val="000000"/>
                </a:solidFill>
                <a:latin typeface="Times New Roman" pitchFamily="18" charset="0"/>
                <a:cs typeface="Times New Roman" pitchFamily="18" charset="0"/>
              </a:rPr>
              <a:t>нашёл </a:t>
            </a:r>
            <a:r>
              <a:rPr lang="ru-RU" sz="2000" dirty="0">
                <a:solidFill>
                  <a:srgbClr val="000000"/>
                </a:solidFill>
                <a:latin typeface="Times New Roman" pitchFamily="18" charset="0"/>
                <a:cs typeface="Times New Roman" pitchFamily="18" charset="0"/>
              </a:rPr>
              <a:t>число  только с </a:t>
            </a:r>
            <a:r>
              <a:rPr lang="ru-RU" sz="2000" dirty="0">
                <a:solidFill>
                  <a:srgbClr val="FF0000"/>
                </a:solidFill>
                <a:latin typeface="Times New Roman" pitchFamily="18" charset="0"/>
                <a:cs typeface="Times New Roman" pitchFamily="18" charset="0"/>
              </a:rPr>
              <a:t>9 </a:t>
            </a:r>
            <a:r>
              <a:rPr lang="ru-RU" sz="2000" dirty="0" smtClean="0">
                <a:solidFill>
                  <a:srgbClr val="000000"/>
                </a:solidFill>
                <a:latin typeface="Times New Roman" pitchFamily="18" charset="0"/>
                <a:cs typeface="Times New Roman" pitchFamily="18" charset="0"/>
              </a:rPr>
              <a:t>правильными десятичными </a:t>
            </a:r>
            <a:r>
              <a:rPr lang="ru-RU" sz="2000" dirty="0">
                <a:solidFill>
                  <a:srgbClr val="000000"/>
                </a:solidFill>
                <a:latin typeface="Times New Roman" pitchFamily="18" charset="0"/>
                <a:cs typeface="Times New Roman" pitchFamily="18" charset="0"/>
              </a:rPr>
              <a:t>знаками, сделав 16 удвоений </a:t>
            </a:r>
            <a:r>
              <a:rPr lang="ru-RU" sz="2000" dirty="0" smtClean="0">
                <a:solidFill>
                  <a:srgbClr val="000000"/>
                </a:solidFill>
                <a:latin typeface="Times New Roman" pitchFamily="18" charset="0"/>
                <a:cs typeface="Times New Roman" pitchFamily="18" charset="0"/>
              </a:rPr>
              <a:t>числа </a:t>
            </a:r>
            <a:r>
              <a:rPr lang="ru-RU" sz="2000" dirty="0">
                <a:solidFill>
                  <a:srgbClr val="000000"/>
                </a:solidFill>
                <a:latin typeface="Times New Roman" pitchFamily="18" charset="0"/>
                <a:cs typeface="Times New Roman" pitchFamily="18" charset="0"/>
              </a:rPr>
              <a:t>сторон </a:t>
            </a:r>
            <a:r>
              <a:rPr lang="ru-RU" sz="2000" dirty="0" smtClean="0">
                <a:solidFill>
                  <a:srgbClr val="000000"/>
                </a:solidFill>
                <a:latin typeface="Times New Roman" pitchFamily="18" charset="0"/>
                <a:cs typeface="Times New Roman" pitchFamily="18" charset="0"/>
              </a:rPr>
              <a:t>многоугольников</a:t>
            </a:r>
            <a:r>
              <a:rPr lang="ru-RU" sz="2000" dirty="0" smtClean="0">
                <a:latin typeface="Times New Roman" pitchFamily="18" charset="0"/>
                <a:cs typeface="Times New Roman" pitchFamily="18" charset="0"/>
              </a:rPr>
              <a:t>.</a:t>
            </a:r>
            <a:endParaRPr lang="ru-RU" sz="2000" dirty="0">
              <a:solidFill>
                <a:srgbClr val="000000"/>
              </a:solidFill>
              <a:latin typeface="Times New Roman" pitchFamily="18" charset="0"/>
              <a:cs typeface="Times New Roman" pitchFamily="18" charset="0"/>
            </a:endParaRPr>
          </a:p>
        </p:txBody>
      </p:sp>
      <p:pic>
        <p:nvPicPr>
          <p:cNvPr id="8" name="Picture 7" descr="i?id=8496043&amp;tov=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33032" y="4725144"/>
            <a:ext cx="1609888" cy="2015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3350920" y="4846280"/>
            <a:ext cx="4896544" cy="1569660"/>
          </a:xfrm>
          <a:prstGeom prst="rect">
            <a:avLst/>
          </a:prstGeom>
          <a:noFill/>
        </p:spPr>
        <p:txBody>
          <a:bodyPr wrap="square" rtlCol="0">
            <a:spAutoFit/>
          </a:bodyPr>
          <a:lstStyle/>
          <a:p>
            <a:pPr lvl="0" defTabSz="913453">
              <a:spcBef>
                <a:spcPct val="0"/>
              </a:spcBef>
            </a:pPr>
            <a:r>
              <a:rPr lang="ru-RU" sz="2400" dirty="0">
                <a:solidFill>
                  <a:srgbClr val="FF0000"/>
                </a:solidFill>
                <a:latin typeface="Times New Roman" pitchFamily="18" charset="0"/>
                <a:cs typeface="Times New Roman" pitchFamily="18" charset="0"/>
              </a:rPr>
              <a:t>Леонард Эйлер</a:t>
            </a:r>
            <a:r>
              <a:rPr lang="ru-RU" sz="2400" dirty="0">
                <a:solidFill>
                  <a:srgbClr val="000000"/>
                </a:solidFill>
                <a:latin typeface="Times New Roman" pitchFamily="18" charset="0"/>
                <a:cs typeface="Times New Roman" pitchFamily="18" charset="0"/>
              </a:rPr>
              <a:t> опубликовал работу, </a:t>
            </a:r>
          </a:p>
          <a:p>
            <a:pPr lvl="0" defTabSz="913453">
              <a:spcBef>
                <a:spcPct val="0"/>
              </a:spcBef>
            </a:pPr>
            <a:r>
              <a:rPr lang="ru-RU" sz="2400" dirty="0">
                <a:solidFill>
                  <a:srgbClr val="000000"/>
                </a:solidFill>
                <a:latin typeface="Times New Roman" pitchFamily="18" charset="0"/>
                <a:cs typeface="Times New Roman" pitchFamily="18" charset="0"/>
              </a:rPr>
              <a:t>в которой было вычислено </a:t>
            </a:r>
          </a:p>
          <a:p>
            <a:pPr lvl="0" defTabSz="913453">
              <a:spcBef>
                <a:spcPct val="0"/>
              </a:spcBef>
            </a:pPr>
            <a:r>
              <a:rPr lang="ru-RU" sz="2400" dirty="0">
                <a:solidFill>
                  <a:srgbClr val="FF0000"/>
                </a:solidFill>
                <a:latin typeface="Times New Roman" pitchFamily="18" charset="0"/>
                <a:cs typeface="Times New Roman" pitchFamily="18" charset="0"/>
              </a:rPr>
              <a:t>153</a:t>
            </a:r>
            <a:r>
              <a:rPr lang="ru-RU" sz="2400" dirty="0">
                <a:solidFill>
                  <a:srgbClr val="000000"/>
                </a:solidFill>
                <a:latin typeface="Times New Roman" pitchFamily="18" charset="0"/>
                <a:cs typeface="Times New Roman" pitchFamily="18" charset="0"/>
              </a:rPr>
              <a:t> цифры числа «ПИ»</a:t>
            </a:r>
          </a:p>
          <a:p>
            <a:endParaRPr lang="ru-RU" sz="2400" dirty="0">
              <a:latin typeface="Times New Roman" pitchFamily="18" charset="0"/>
              <a:cs typeface="Times New Roman" pitchFamily="18" charset="0"/>
            </a:endParaRPr>
          </a:p>
        </p:txBody>
      </p:sp>
      <p:pic>
        <p:nvPicPr>
          <p:cNvPr id="10" name="Picture 6" descr="1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38844" y="5661248"/>
            <a:ext cx="1072405" cy="1040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51333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760" y="116632"/>
            <a:ext cx="6630726"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5400" b="1" cap="none" spc="0" dirty="0">
                <a:ln w="50800"/>
                <a:solidFill>
                  <a:schemeClr val="accent2">
                    <a:lumMod val="60000"/>
                    <a:lumOff val="40000"/>
                  </a:schemeClr>
                </a:solidFill>
                <a:effectLst/>
              </a:rPr>
              <a:t>Компьютер и число </a:t>
            </a:r>
            <a:r>
              <a:rPr lang="ru-RU" sz="5400" b="1" cap="none" spc="0" dirty="0">
                <a:ln w="50800"/>
                <a:solidFill>
                  <a:schemeClr val="accent2">
                    <a:lumMod val="60000"/>
                    <a:lumOff val="40000"/>
                  </a:schemeClr>
                </a:solidFill>
                <a:effectLst/>
                <a:sym typeface="Symbol" pitchFamily="18" charset="2"/>
              </a:rPr>
              <a:t></a:t>
            </a:r>
            <a:endParaRPr lang="ru-RU" sz="5400" b="1" cap="none" spc="0" dirty="0">
              <a:ln w="50800"/>
              <a:solidFill>
                <a:schemeClr val="accent2">
                  <a:lumMod val="60000"/>
                  <a:lumOff val="40000"/>
                </a:schemeClr>
              </a:solidFill>
              <a:effectLst/>
            </a:endParaRPr>
          </a:p>
        </p:txBody>
      </p:sp>
      <p:pic>
        <p:nvPicPr>
          <p:cNvPr id="6" name="Picture 9" descr="п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6924" y="404664"/>
            <a:ext cx="1584325"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txBox="1">
            <a:spLocks noChangeArrowheads="1"/>
          </p:cNvSpPr>
          <p:nvPr/>
        </p:nvSpPr>
        <p:spPr>
          <a:xfrm>
            <a:off x="323527" y="1039962"/>
            <a:ext cx="8071036" cy="530135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nSpc>
                <a:spcPct val="80000"/>
              </a:lnSpc>
              <a:buNone/>
            </a:pPr>
            <a:r>
              <a:rPr lang="ru-RU" sz="2400" dirty="0" smtClean="0">
                <a:solidFill>
                  <a:srgbClr val="000099"/>
                </a:solidFill>
                <a:latin typeface="Times New Roman" pitchFamily="18" charset="0"/>
                <a:cs typeface="Times New Roman" pitchFamily="18" charset="0"/>
              </a:rPr>
              <a:t>1949 год — 2037 десятичных знаков </a:t>
            </a:r>
          </a:p>
          <a:p>
            <a:pPr marL="114300" indent="0">
              <a:lnSpc>
                <a:spcPct val="80000"/>
              </a:lnSpc>
              <a:buNone/>
            </a:pPr>
            <a:r>
              <a:rPr lang="ru-RU" sz="2400" dirty="0" smtClean="0">
                <a:solidFill>
                  <a:srgbClr val="000099"/>
                </a:solidFill>
                <a:latin typeface="Times New Roman" pitchFamily="18" charset="0"/>
                <a:cs typeface="Times New Roman" pitchFamily="18" charset="0"/>
              </a:rPr>
              <a:t>1958 год — 10000 десятичных знаков </a:t>
            </a:r>
          </a:p>
          <a:p>
            <a:pPr marL="114300" indent="0">
              <a:lnSpc>
                <a:spcPct val="80000"/>
              </a:lnSpc>
              <a:buNone/>
            </a:pPr>
            <a:r>
              <a:rPr lang="ru-RU" sz="2400" dirty="0" smtClean="0">
                <a:solidFill>
                  <a:srgbClr val="000099"/>
                </a:solidFill>
                <a:latin typeface="Times New Roman" pitchFamily="18" charset="0"/>
                <a:cs typeface="Times New Roman" pitchFamily="18" charset="0"/>
              </a:rPr>
              <a:t>1961 год — 100000 десятичных знаков</a:t>
            </a:r>
          </a:p>
          <a:p>
            <a:pPr marL="114300" indent="0">
              <a:lnSpc>
                <a:spcPct val="80000"/>
              </a:lnSpc>
              <a:buNone/>
            </a:pPr>
            <a:r>
              <a:rPr lang="ru-RU" sz="2400" dirty="0" smtClean="0">
                <a:solidFill>
                  <a:srgbClr val="000099"/>
                </a:solidFill>
                <a:latin typeface="Times New Roman" pitchFamily="18" charset="0"/>
                <a:cs typeface="Times New Roman" pitchFamily="18" charset="0"/>
              </a:rPr>
              <a:t>1973 год — 10000000 десятичных знаков </a:t>
            </a:r>
          </a:p>
          <a:p>
            <a:pPr marL="114300" indent="0">
              <a:lnSpc>
                <a:spcPct val="80000"/>
              </a:lnSpc>
              <a:buNone/>
            </a:pPr>
            <a:r>
              <a:rPr lang="ru-RU" sz="2400" dirty="0" smtClean="0">
                <a:solidFill>
                  <a:srgbClr val="000099"/>
                </a:solidFill>
                <a:latin typeface="Times New Roman" pitchFamily="18" charset="0"/>
                <a:cs typeface="Times New Roman" pitchFamily="18" charset="0"/>
              </a:rPr>
              <a:t>1986 год — 29360000 десятичных знаков </a:t>
            </a:r>
          </a:p>
          <a:p>
            <a:pPr marL="114300" indent="0">
              <a:lnSpc>
                <a:spcPct val="80000"/>
              </a:lnSpc>
              <a:buNone/>
            </a:pPr>
            <a:r>
              <a:rPr lang="ru-RU" sz="2400" dirty="0" smtClean="0">
                <a:solidFill>
                  <a:srgbClr val="000099"/>
                </a:solidFill>
                <a:latin typeface="Times New Roman" pitchFamily="18" charset="0"/>
                <a:cs typeface="Times New Roman" pitchFamily="18" charset="0"/>
              </a:rPr>
              <a:t>1987 год — 134217000 десятичных знаков </a:t>
            </a:r>
          </a:p>
          <a:p>
            <a:pPr marL="114300" indent="0">
              <a:lnSpc>
                <a:spcPct val="80000"/>
              </a:lnSpc>
              <a:buNone/>
            </a:pPr>
            <a:r>
              <a:rPr lang="ru-RU" sz="2400" dirty="0" smtClean="0">
                <a:solidFill>
                  <a:srgbClr val="000099"/>
                </a:solidFill>
                <a:latin typeface="Times New Roman" pitchFamily="18" charset="0"/>
                <a:cs typeface="Times New Roman" pitchFamily="18" charset="0"/>
              </a:rPr>
              <a:t>1989 год — 1011196691 десятичный знак </a:t>
            </a:r>
          </a:p>
          <a:p>
            <a:pPr marL="114300" indent="0">
              <a:lnSpc>
                <a:spcPct val="80000"/>
              </a:lnSpc>
              <a:buNone/>
            </a:pPr>
            <a:r>
              <a:rPr lang="ru-RU" sz="2400" dirty="0" smtClean="0">
                <a:solidFill>
                  <a:srgbClr val="000099"/>
                </a:solidFill>
                <a:latin typeface="Times New Roman" pitchFamily="18" charset="0"/>
                <a:cs typeface="Times New Roman" pitchFamily="18" charset="0"/>
              </a:rPr>
              <a:t>1991 год — 2260000000 десятичных знаков </a:t>
            </a:r>
          </a:p>
          <a:p>
            <a:pPr marL="114300" indent="0">
              <a:lnSpc>
                <a:spcPct val="80000"/>
              </a:lnSpc>
              <a:buNone/>
            </a:pPr>
            <a:r>
              <a:rPr lang="ru-RU" sz="2400" dirty="0" smtClean="0">
                <a:solidFill>
                  <a:srgbClr val="000099"/>
                </a:solidFill>
                <a:latin typeface="Times New Roman" pitchFamily="18" charset="0"/>
                <a:cs typeface="Times New Roman" pitchFamily="18" charset="0"/>
              </a:rPr>
              <a:t>1994 год — 4044000000 десятичных знаков </a:t>
            </a:r>
          </a:p>
          <a:p>
            <a:pPr marL="114300" indent="0">
              <a:lnSpc>
                <a:spcPct val="80000"/>
              </a:lnSpc>
              <a:buNone/>
            </a:pPr>
            <a:r>
              <a:rPr lang="ru-RU" sz="2400" dirty="0" smtClean="0">
                <a:solidFill>
                  <a:srgbClr val="000099"/>
                </a:solidFill>
                <a:latin typeface="Times New Roman" pitchFamily="18" charset="0"/>
                <a:cs typeface="Times New Roman" pitchFamily="18" charset="0"/>
              </a:rPr>
              <a:t>1995 год — 4294967286 десятичных знаков</a:t>
            </a:r>
          </a:p>
          <a:p>
            <a:pPr marL="114300" indent="0">
              <a:lnSpc>
                <a:spcPct val="80000"/>
              </a:lnSpc>
              <a:buNone/>
            </a:pPr>
            <a:r>
              <a:rPr lang="ru-RU" sz="2400" dirty="0" smtClean="0">
                <a:solidFill>
                  <a:srgbClr val="000099"/>
                </a:solidFill>
                <a:latin typeface="Times New Roman" pitchFamily="18" charset="0"/>
                <a:cs typeface="Times New Roman" pitchFamily="18" charset="0"/>
              </a:rPr>
              <a:t>1997 год — 51539600000 десятичных знаков</a:t>
            </a:r>
          </a:p>
          <a:p>
            <a:pPr marL="114300" indent="0">
              <a:lnSpc>
                <a:spcPct val="80000"/>
              </a:lnSpc>
              <a:buNone/>
            </a:pPr>
            <a:r>
              <a:rPr lang="ru-RU" sz="2400" dirty="0" smtClean="0">
                <a:solidFill>
                  <a:srgbClr val="000099"/>
                </a:solidFill>
                <a:latin typeface="Times New Roman" pitchFamily="18" charset="0"/>
                <a:cs typeface="Times New Roman" pitchFamily="18" charset="0"/>
              </a:rPr>
              <a:t>1999 год — 206158430000 десятичных знаков. </a:t>
            </a:r>
          </a:p>
          <a:p>
            <a:pPr marL="114300" indent="0">
              <a:lnSpc>
                <a:spcPct val="80000"/>
              </a:lnSpc>
              <a:buNone/>
            </a:pPr>
            <a:r>
              <a:rPr lang="ru-RU" sz="2000" dirty="0" smtClean="0">
                <a:solidFill>
                  <a:srgbClr val="FF0000"/>
                </a:solidFill>
                <a:latin typeface="Times New Roman" pitchFamily="18" charset="0"/>
                <a:cs typeface="Times New Roman" pitchFamily="18" charset="0"/>
              </a:rPr>
              <a:t>Суперкомпьютер в сентябре 1999 года работал 37 часов 21 минут</a:t>
            </a:r>
          </a:p>
          <a:p>
            <a:pPr marL="114300" indent="0">
              <a:lnSpc>
                <a:spcPct val="80000"/>
              </a:lnSpc>
              <a:buNone/>
            </a:pPr>
            <a:r>
              <a:rPr lang="ru-RU" sz="2000" dirty="0" smtClean="0">
                <a:solidFill>
                  <a:srgbClr val="FF0000"/>
                </a:solidFill>
                <a:latin typeface="Times New Roman" pitchFamily="18" charset="0"/>
                <a:cs typeface="Times New Roman" pitchFamily="18" charset="0"/>
              </a:rPr>
              <a:t>4 секунды, используя 865 Гбайт памяти для основной задачи, </a:t>
            </a:r>
          </a:p>
          <a:p>
            <a:pPr marL="114300" indent="0">
              <a:lnSpc>
                <a:spcPct val="80000"/>
              </a:lnSpc>
              <a:buNone/>
            </a:pPr>
            <a:r>
              <a:rPr lang="ru-RU" sz="2000" dirty="0" smtClean="0">
                <a:solidFill>
                  <a:srgbClr val="FF0000"/>
                </a:solidFill>
                <a:latin typeface="Times New Roman" pitchFamily="18" charset="0"/>
                <a:cs typeface="Times New Roman" pitchFamily="18" charset="0"/>
              </a:rPr>
              <a:t>и  46 часов и 816 Гбайт для вспомогательной оптимизации</a:t>
            </a:r>
          </a:p>
          <a:p>
            <a:pPr marL="114300" indent="0">
              <a:lnSpc>
                <a:spcPct val="80000"/>
              </a:lnSpc>
              <a:buNone/>
            </a:pPr>
            <a:r>
              <a:rPr lang="ru-RU" sz="2000" dirty="0" smtClean="0">
                <a:solidFill>
                  <a:srgbClr val="FF0000"/>
                </a:solidFill>
                <a:latin typeface="Times New Roman" pitchFamily="18" charset="0"/>
                <a:cs typeface="Times New Roman" pitchFamily="18" charset="0"/>
              </a:rPr>
              <a:t>вычислений. </a:t>
            </a:r>
            <a:endParaRPr lang="ru-RU" sz="2000" dirty="0">
              <a:solidFill>
                <a:srgbClr val="FF0000"/>
              </a:solidFill>
              <a:latin typeface="Times New Roman" pitchFamily="18" charset="0"/>
              <a:cs typeface="Times New Roman" pitchFamily="18" charset="0"/>
            </a:endParaRPr>
          </a:p>
        </p:txBody>
      </p:sp>
      <p:pic>
        <p:nvPicPr>
          <p:cNvPr id="9" name="Picture 6" descr="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38844" y="5661248"/>
            <a:ext cx="1072405" cy="1040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7741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Прямоугольник 3"/>
              <p:cNvSpPr/>
              <p:nvPr/>
            </p:nvSpPr>
            <p:spPr>
              <a:xfrm>
                <a:off x="1072082" y="188640"/>
                <a:ext cx="5626605"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6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Поэзия числа </a:t>
                </a:r>
                <a14:m>
                  <m:oMath xmlns:m="http://schemas.openxmlformats.org/officeDocument/2006/math">
                    <m:r>
                      <a:rPr lang="ru-RU" sz="60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𝝅</m:t>
                    </m:r>
                  </m:oMath>
                </a14:m>
                <a:endParaRPr lang="ru-RU" sz="6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mc:Choice>
        <mc:Fallback>
          <p:sp>
            <p:nvSpPr>
              <p:cNvPr id="4" name="Прямоугольник 3"/>
              <p:cNvSpPr>
                <a:spLocks noRot="1" noChangeAspect="1" noMove="1" noResize="1" noEditPoints="1" noAdjustHandles="1" noChangeArrowheads="1" noChangeShapeType="1" noTextEdit="1"/>
              </p:cNvSpPr>
              <p:nvPr/>
            </p:nvSpPr>
            <p:spPr>
              <a:xfrm>
                <a:off x="1072082" y="188640"/>
                <a:ext cx="5626605" cy="1015663"/>
              </a:xfrm>
              <a:prstGeom prst="rect">
                <a:avLst/>
              </a:prstGeom>
              <a:blipFill rotWithShape="1">
                <a:blip r:embed="rId3" cstate="print"/>
                <a:stretch>
                  <a:fillRect l="-7476" t="-22754" b="-50898"/>
                </a:stretch>
              </a:blipFill>
            </p:spPr>
            <p:txBody>
              <a:bodyPr/>
              <a:lstStyle/>
              <a:p>
                <a:r>
                  <a:rPr lang="ru-RU">
                    <a:noFill/>
                  </a:rPr>
                  <a:t> </a:t>
                </a:r>
              </a:p>
            </p:txBody>
          </p:sp>
        </mc:Fallback>
      </mc:AlternateContent>
      <p:sp>
        <p:nvSpPr>
          <p:cNvPr id="2" name="TextBox 1"/>
          <p:cNvSpPr txBox="1"/>
          <p:nvPr/>
        </p:nvSpPr>
        <p:spPr>
          <a:xfrm>
            <a:off x="251520" y="1340768"/>
            <a:ext cx="8136904" cy="5078313"/>
          </a:xfrm>
          <a:prstGeom prst="rect">
            <a:avLst/>
          </a:prstGeom>
          <a:noFill/>
        </p:spPr>
        <p:txBody>
          <a:bodyPr wrap="square" rtlCol="0">
            <a:spAutoFit/>
          </a:bodyPr>
          <a:lstStyle/>
          <a:p>
            <a:r>
              <a:rPr lang="ru-RU" b="1" dirty="0">
                <a:latin typeface="Times New Roman" pitchFamily="18" charset="0"/>
                <a:cs typeface="Times New Roman" pitchFamily="18" charset="0"/>
              </a:rPr>
              <a:t>π </a:t>
            </a:r>
            <a:r>
              <a:rPr lang="ru-RU" dirty="0">
                <a:latin typeface="Times New Roman" pitchFamily="18" charset="0"/>
                <a:cs typeface="Times New Roman" pitchFamily="18" charset="0"/>
              </a:rPr>
              <a:t>= 3,1415926535 8979323846 2643383279 5028841971 6939937510 5820974944 5923078164 0628620899 8628034825 3421170679 8214808651 3282306647 0938446095 5058223172 5359408128 4811174502 8410270193 8521105559 6446229489 5493038196 4428810975 6659334461 2847564823 3786783165 2712019091 4564856692 3460348610 4543266482 1339360726 0249141273 7245870066 0631558817 4881520920 9628292540 9171536436 7892590360 0113305305 4882046652 1384146951 9415116094 3305727036 5759591953 0921861173 8193261179 3105118548 0744623799 6274956735 1885752724 8912279381 8301194912 9833673362 4406566430 8602139494 6395224737 1907021798 6094370277 0539217176 2931767523 8467481846 7669405132 0005681271 4526356082 7785771342 7577896091 7363717872 1468440901 2249534301 4654958537 1050792279 6892589235 4201995611 2129021960 8640344181 5981362977 4771309960 5187072113 4999999837 2978049951 0597317328 1609631859 5024459455 3469083026 4252230825 3344685035 2619311881 7101000313 7838752886 5875332083 8142061717 7669147303 5982534904 2875546873 1159562863 8823537875 9375195778 1857780532 1712268066 1300192787 6611195909 2164201989</a:t>
            </a:r>
          </a:p>
          <a:p>
            <a:endParaRPr lang="ru-RU" dirty="0"/>
          </a:p>
        </p:txBody>
      </p:sp>
      <p:pic>
        <p:nvPicPr>
          <p:cNvPr id="5" name="Picture 6" descr="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68138" y="5661248"/>
            <a:ext cx="1072405" cy="1040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62048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299</TotalTime>
  <Words>1075</Words>
  <Application>Microsoft Office PowerPoint</Application>
  <PresentationFormat>Экран (4:3)</PresentationFormat>
  <Paragraphs>171</Paragraphs>
  <Slides>18</Slides>
  <Notes>16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Соседство</vt:lpstr>
      <vt:lpstr>Формула</vt:lpstr>
      <vt:lpstr>ПРОЕКТ «Число π»</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Исследовательская работа по теме: «Знакомое и незнакомое число π»</dc:title>
  <dc:creator>User</dc:creator>
  <cp:lastModifiedBy>пользователь</cp:lastModifiedBy>
  <cp:revision>33</cp:revision>
  <cp:lastPrinted>2017-01-13T15:12:02Z</cp:lastPrinted>
  <dcterms:created xsi:type="dcterms:W3CDTF">2016-02-22T16:07:48Z</dcterms:created>
  <dcterms:modified xsi:type="dcterms:W3CDTF">2024-01-16T14:10:24Z</dcterms:modified>
</cp:coreProperties>
</file>