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hyperlink" Target="https://ru.wikipedia.org/wiki/1996" TargetMode="External"/><Relationship Id="rId18" Type="http://schemas.openxmlformats.org/officeDocument/2006/relationships/hyperlink" Target="https://ru.wikipedia.org/wiki/%D0%9A%D0%BE%D1%80%D0%BE%D0%BB%D0%B5%D0%B2%D1%81%D1%82%D0%B2%D0%BE_%D0%98%D1%80%D0%BB%D0%B0%D0%BD%D0%B4%D0%B8%D1%8F" TargetMode="External"/><Relationship Id="rId26" Type="http://schemas.openxmlformats.org/officeDocument/2006/relationships/hyperlink" Target="https://ru.wikipedia.org/wiki/%D0%A1%D0%BE%D0%B1%D0%BE%D1%80_%D0%A1%D0%B2%D1%8F%D1%82%D0%BE%D0%B3%D0%BE_%D0%9F%D0%B0%D1%82%D1%80%D0%B8%D0%BA%D0%B0_(%D0%94%D1%83%D0%B1%D0%BB%D0%B8%D0%BD)" TargetMode="External"/><Relationship Id="rId39" Type="http://schemas.openxmlformats.org/officeDocument/2006/relationships/hyperlink" Target="https://ru.wikipedia.org/wiki/XX_%D0%B2%D0%B5%D0%BA" TargetMode="External"/><Relationship Id="rId3" Type="http://schemas.openxmlformats.org/officeDocument/2006/relationships/hyperlink" Target="https://ru.wikipedia.org/wiki/1882" TargetMode="External"/><Relationship Id="rId21" Type="http://schemas.openxmlformats.org/officeDocument/2006/relationships/hyperlink" Target="https://ru.wikipedia.org/wiki/%D0%A1%D0%B0%D1%82%D0%B8%D1%80%D0%B8%D0%BA" TargetMode="External"/><Relationship Id="rId34" Type="http://schemas.openxmlformats.org/officeDocument/2006/relationships/hyperlink" Target="https://ru.wikipedia.org/wiki/%D0%9B%D1%8C%D1%8E%D0%B8%D1%81_(%D0%90%D0%BD%D0%B3%D0%BB%D0%B8%D1%8F)" TargetMode="External"/><Relationship Id="rId42" Type="http://schemas.openxmlformats.org/officeDocument/2006/relationships/hyperlink" Target="https://ru.wikipedia.org/wiki/%D0%91%D0%BB%D1%83%D0%BC%D1%84%D0%BE%D0%BD%D1%82%D0%B5%D0%B9%D0%BD" TargetMode="External"/><Relationship Id="rId47" Type="http://schemas.openxmlformats.org/officeDocument/2006/relationships/hyperlink" Target="https://ru.wikipedia.org/wiki/%D0%90%D0%BD%D0%B3%D0%BB%D0%B8%D0%B9%D1%81%D0%BA%D0%B0%D1%8F_%D0%BB%D0%B8%D1%82%D0%B5%D1%80%D0%B0%D1%82%D1%83%D1%80%D0%B0" TargetMode="External"/><Relationship Id="rId50" Type="http://schemas.openxmlformats.org/officeDocument/2006/relationships/hyperlink" Target="https://ru.wikipedia.org/wiki/%D0%A5%D0%BE%D0%B1%D0%B1%D0%B8%D1%82,_%D0%B8%D0%BB%D0%B8_%D0%A2%D1%83%D0%B4%D0%B0_%D0%B8_%D0%BE%D0%B1%D1%80%D0%B0%D1%82%D0%BD%D0%BE" TargetMode="External"/><Relationship Id="rId7" Type="http://schemas.openxmlformats.org/officeDocument/2006/relationships/hyperlink" Target="https://ru.wikipedia.org/w/index.php?title=%D0%A5%D0%B0%D1%80%D1%82%D1%84%D0%B8%D0%BB%D0%B4&amp;action=edit&amp;redlink=1" TargetMode="External"/><Relationship Id="rId12" Type="http://schemas.openxmlformats.org/officeDocument/2006/relationships/hyperlink" Target="https://ru.wikipedia.org/wiki/1920" TargetMode="External"/><Relationship Id="rId17" Type="http://schemas.openxmlformats.org/officeDocument/2006/relationships/hyperlink" Target="https://ru.wikipedia.org/wiki/%D0%94%D1%83%D0%B1%D0%BB%D0%B8%D0%BD" TargetMode="External"/><Relationship Id="rId25" Type="http://schemas.openxmlformats.org/officeDocument/2006/relationships/hyperlink" Target="https://ru.wikipedia.org/wiki/%D0%94%D0%B5%D0%BA%D0%B0%D0%BD_(%D0%BA%D0%B0%D1%82%D0%BE%D0%BB%D0%B8%D1%86%D0%B8%D0%B7%D0%BC)" TargetMode="External"/><Relationship Id="rId33" Type="http://schemas.openxmlformats.org/officeDocument/2006/relationships/hyperlink" Target="https://ru.wikipedia.org/wiki/1941_%D0%B3%D0%BE%D0%B4" TargetMode="External"/><Relationship Id="rId38" Type="http://schemas.openxmlformats.org/officeDocument/2006/relationships/hyperlink" Target="https://ru.wikipedia.org/wiki/%D0%9C%D0%BE%D0%B4%D0%B5%D1%80%D0%BD%D0%B8%D0%B7%D0%BC" TargetMode="External"/><Relationship Id="rId46" Type="http://schemas.openxmlformats.org/officeDocument/2006/relationships/hyperlink" Target="https://ru.wikipedia.org/wiki/%D0%91%D0%BE%D1%80%D0%BD%D0%BC%D1%83%D1%82" TargetMode="External"/><Relationship Id="rId2" Type="http://schemas.openxmlformats.org/officeDocument/2006/relationships/hyperlink" Target="https://ru.wikipedia.org/wiki/18_%D1%8F%D0%BD%D0%B2%D0%B0%D1%80%D1%8F" TargetMode="External"/><Relationship Id="rId16" Type="http://schemas.openxmlformats.org/officeDocument/2006/relationships/hyperlink" Target="https://ru.wikipedia.org/wiki/1667_%D0%B3%D0%BE%D0%B4" TargetMode="External"/><Relationship Id="rId20" Type="http://schemas.openxmlformats.org/officeDocument/2006/relationships/hyperlink" Target="https://ru.wikipedia.org/wiki/1745_%D0%B3%D0%BE%D0%B4" TargetMode="External"/><Relationship Id="rId29" Type="http://schemas.openxmlformats.org/officeDocument/2006/relationships/hyperlink" Target="https://ru.wikipedia.org/wiki/%D0%9A%D0%B5%D0%BD%D1%81%D0%B8%D0%BD%D0%B3%D1%82%D0%BE%D0%BD" TargetMode="External"/><Relationship Id="rId41" Type="http://schemas.openxmlformats.org/officeDocument/2006/relationships/hyperlink" Target="https://ru.wikipedia.org/wiki/1892_%D0%B3%D0%BE%D0%B4" TargetMode="External"/><Relationship Id="rId1" Type="http://schemas.openxmlformats.org/officeDocument/2006/relationships/slideLayout" Target="../slideLayouts/slideLayout7.xml"/><Relationship Id="rId6" Type="http://schemas.openxmlformats.org/officeDocument/2006/relationships/hyperlink" Target="https://ru.wikipedia.org/wiki/1956" TargetMode="External"/><Relationship Id="rId11" Type="http://schemas.openxmlformats.org/officeDocument/2006/relationships/hyperlink" Target="https://ru.wikipedia.org/wiki/%D0%9C%D0%B8%D0%BB%D0%BD,_%D0%9A%D1%80%D0%B8%D1%81%D1%82%D0%BE%D1%84%D0%B5%D1%80_%D0%A0%D0%BE%D0%B1%D0%B8%D0%BD" TargetMode="External"/><Relationship Id="rId24" Type="http://schemas.openxmlformats.org/officeDocument/2006/relationships/hyperlink" Target="https://ru.wikipedia.org/wiki/%D0%9F%D1%83%D1%82%D0%B5%D1%88%D0%B5%D1%81%D1%82%D0%B2%D0%B8%D1%8F_%D0%93%D1%83%D0%BB%D0%BB%D0%B8%D0%B2%D0%B5%D1%80%D0%B0" TargetMode="External"/><Relationship Id="rId32" Type="http://schemas.openxmlformats.org/officeDocument/2006/relationships/hyperlink" Target="https://ru.wikipedia.org/wiki/28_%D0%BC%D0%B0%D1%80%D1%82%D0%B0" TargetMode="External"/><Relationship Id="rId37" Type="http://schemas.openxmlformats.org/officeDocument/2006/relationships/hyperlink" Target="https://ru.wikipedia.org/wiki/%D0%9B%D0%B8%D1%82%D0%B5%D1%80%D0%B0%D1%82%D1%83%D1%80%D0%BD%D1%8B%D0%B9_%D0%BA%D1%80%D0%B8%D1%82%D0%B8%D0%BA" TargetMode="External"/><Relationship Id="rId40" Type="http://schemas.openxmlformats.org/officeDocument/2006/relationships/hyperlink" Target="https://ru.wikipedia.org/wiki/3_%D1%8F%D0%BD%D0%B2%D0%B0%D1%80%D1%8F" TargetMode="External"/><Relationship Id="rId45" Type="http://schemas.openxmlformats.org/officeDocument/2006/relationships/hyperlink" Target="https://ru.wikipedia.org/wiki/1973_%D0%B3%D0%BE%D0%B4" TargetMode="External"/><Relationship Id="rId5" Type="http://schemas.openxmlformats.org/officeDocument/2006/relationships/hyperlink" Target="https://ru.wikipedia.org/wiki/31_%D1%8F%D0%BD%D0%B2%D0%B0%D1%80%D1%8F" TargetMode="External"/><Relationship Id="rId15" Type="http://schemas.openxmlformats.org/officeDocument/2006/relationships/hyperlink" Target="https://ru.wikipedia.org/wiki/30_%D0%BD%D0%BE%D1%8F%D0%B1%D1%80%D1%8F" TargetMode="External"/><Relationship Id="rId23" Type="http://schemas.openxmlformats.org/officeDocument/2006/relationships/hyperlink" Target="https://ru.wikipedia.org/wiki/%D0%A0%D0%BE%D0%BC%D0%B0%D0%BD" TargetMode="External"/><Relationship Id="rId28" Type="http://schemas.openxmlformats.org/officeDocument/2006/relationships/hyperlink" Target="https://ru.wikipedia.org/wiki/1882_%D0%B3%D0%BE%D0%B4" TargetMode="External"/><Relationship Id="rId36" Type="http://schemas.openxmlformats.org/officeDocument/2006/relationships/hyperlink" Target="https://ru.wikipedia.org/wiki/%D0%9F%D0%B8%D1%81%D0%B0%D1%82%D0%B5%D0%BB%D1%8C" TargetMode="External"/><Relationship Id="rId49" Type="http://schemas.openxmlformats.org/officeDocument/2006/relationships/hyperlink" Target="https://ru.wikipedia.org/wiki/%D0%AD%D0%BF%D0%B8%D1%87%D0%B5%D1%81%D0%BA%D0%BE%D0%B5_%D1%84%D1%8D%D0%BD%D1%82%D0%B5%D0%B7%D0%B8" TargetMode="External"/><Relationship Id="rId10" Type="http://schemas.openxmlformats.org/officeDocument/2006/relationships/hyperlink" Target="https://ru.wikipedia.org/wiki/%D0%9F%D0%B0%D0%BD%D1%87_(%D0%B6%D1%83%D1%80%D0%BD%D0%B0%D0%BB)" TargetMode="External"/><Relationship Id="rId19" Type="http://schemas.openxmlformats.org/officeDocument/2006/relationships/hyperlink" Target="https://ru.wikipedia.org/wiki/19_%D0%BE%D0%BA%D1%82%D1%8F%D0%B1%D1%80%D1%8F" TargetMode="External"/><Relationship Id="rId31" Type="http://schemas.openxmlformats.org/officeDocument/2006/relationships/hyperlink" Target="https://ru.wikipedia.org/wiki/%D0%90%D0%BD%D0%B3%D0%BB%D0%B8%D1%8F" TargetMode="External"/><Relationship Id="rId44" Type="http://schemas.openxmlformats.org/officeDocument/2006/relationships/hyperlink" Target="https://ru.wikipedia.org/wiki/2_%D1%81%D0%B5%D0%BD%D1%82%D1%8F%D0%B1%D1%80%D1%8F" TargetMode="External"/><Relationship Id="rId52" Type="http://schemas.openxmlformats.org/officeDocument/2006/relationships/hyperlink" Target="https://ru.wikipedia.org/wiki/%D0%A1%D0%B8%D0%BB%D1%8C%D0%BC%D0%B0%D1%80%D0%B8%D0%BB%D0%BB%D0%B8%D0%BE%D0%BD" TargetMode="External"/><Relationship Id="rId4" Type="http://schemas.openxmlformats.org/officeDocument/2006/relationships/hyperlink" Target="https://ru.wikipedia.org/wiki/%D0%9B%D0%BE%D0%BD%D0%B4%D0%BE%D0%BD" TargetMode="External"/><Relationship Id="rId9" Type="http://schemas.openxmlformats.org/officeDocument/2006/relationships/hyperlink" Target="https://ru.wikipedia.org/wiki/%D0%9F%D0%B5%D1%80%D0%B2%D0%B0%D1%8F_%D0%BC%D0%B8%D1%80%D0%BE%D0%B2%D0%B0%D1%8F_%D0%B2%D0%BE%D0%B9%D0%BD%D0%B0" TargetMode="External"/><Relationship Id="rId14" Type="http://schemas.openxmlformats.org/officeDocument/2006/relationships/hyperlink" Target="https://ru.wikipedia.org/wiki/%D0%94%D1%80%D0%B0%D0%BC%D0%B0%D1%82%D1%83%D1%80%D0%B3" TargetMode="External"/><Relationship Id="rId22" Type="http://schemas.openxmlformats.org/officeDocument/2006/relationships/hyperlink" Target="https://ru.wikipedia.org/wiki/%D0%90%D0%BD%D0%B3%D0%BB%D0%B8%D0%BA%D0%B0%D0%BD%D1%81%D1%82%D0%B2%D0%BE" TargetMode="External"/><Relationship Id="rId27" Type="http://schemas.openxmlformats.org/officeDocument/2006/relationships/hyperlink" Target="https://ru.wikipedia.org/wiki/25_%D1%8F%D0%BD%D0%B2%D0%B0%D1%80%D1%8F" TargetMode="External"/><Relationship Id="rId30" Type="http://schemas.openxmlformats.org/officeDocument/2006/relationships/hyperlink" Target="https://ru.wikipedia.org/wiki/%D0%9C%D0%B8%D0%B4%D0%BB%D1%81%D0%B5%D0%BA%D1%81" TargetMode="External"/><Relationship Id="rId35" Type="http://schemas.openxmlformats.org/officeDocument/2006/relationships/hyperlink" Target="https://ru.wikipedia.org/wiki/%D0%A1%D1%83%D1%81%D1%81%D0%B5%D0%BA%D1%81" TargetMode="External"/><Relationship Id="rId43" Type="http://schemas.openxmlformats.org/officeDocument/2006/relationships/hyperlink" Target="https://ru.wikipedia.org/wiki/%D0%9E%D1%80%D0%B0%D0%BD%D0%B6%D0%B5%D0%B2%D0%BE%D0%B5_%D0%A1%D0%B2%D0%BE%D0%B1%D0%BE%D0%B4%D0%BD%D0%BE%D0%B5_%D0%93%D0%BE%D1%81%D1%83%D0%B4%D0%B0%D1%80%D1%81%D1%82%D0%B2%D0%BE" TargetMode="External"/><Relationship Id="rId48" Type="http://schemas.openxmlformats.org/officeDocument/2006/relationships/hyperlink" Target="https://ru.wikipedia.org/wiki/%D0%A4%D0%B8%D0%BB%D0%BE%D0%BB%D0%BE%D0%B3%D0%B8%D1%8F" TargetMode="External"/><Relationship Id="rId8" Type="http://schemas.openxmlformats.org/officeDocument/2006/relationships/hyperlink" Target="https://ru.wikipedia.org/wiki/%D0%92%D0%B8%D0%BD%D0%BD%D0%B8-%D0%9F%D1%83%D1%85" TargetMode="External"/><Relationship Id="rId51" Type="http://schemas.openxmlformats.org/officeDocument/2006/relationships/hyperlink" Target="https://ru.wikipedia.org/wiki/%D0%92%D0%BB%D0%B0%D1%81%D1%82%D0%B5%D0%BB%D0%B8%D0%BD_%D0%BA%D0%BE%D0%BB%D0%B5%D1%86"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3" Type="http://schemas.openxmlformats.org/officeDocument/2006/relationships/hyperlink" Target="https://ru.wikipedia.org/wiki/7_%D1%84%D0%B5%D0%B2%D1%80%D0%B0%D0%BB%D1%8F" TargetMode="External"/><Relationship Id="rId18" Type="http://schemas.openxmlformats.org/officeDocument/2006/relationships/hyperlink" Target="https://en.wikipedia.org/wiki/Higham,_Kent" TargetMode="External"/><Relationship Id="rId26" Type="http://schemas.openxmlformats.org/officeDocument/2006/relationships/hyperlink" Target="https://ru.wikipedia.org/wiki/%D0%9F%D0%BE%D0%B2%D0%B5%D1%81%D1%82%D1%8C_%D0%BE_%D0%B4%D0%B2%D1%83%D1%85_%D0%B3%D0%BE%D1%80%D0%BE%D0%B4%D0%B0%D1%85" TargetMode="External"/><Relationship Id="rId39" Type="http://schemas.openxmlformats.org/officeDocument/2006/relationships/hyperlink" Target="https://ru.wikipedia.org/wiki/1832_%D0%B3%D0%BE%D0%B4" TargetMode="External"/><Relationship Id="rId3" Type="http://schemas.openxmlformats.org/officeDocument/2006/relationships/hyperlink" Target="https://ru.wikipedia.org/wiki/1867" TargetMode="External"/><Relationship Id="rId21" Type="http://schemas.openxmlformats.org/officeDocument/2006/relationships/hyperlink" Target="https://ru.wikipedia.org/wiki/%D0%9F%D0%BE%D1%81%D0%BC%D0%B5%D1%80%D1%82%D0%BD%D1%8B%D0%B5_%D0%B7%D0%B0%D0%BF%D0%B8%D1%81%D0%BA%D0%B8_%D0%9F%D0%B8%D0%BA%D0%B2%D0%B8%D0%BA%D1%81%D0%BA%D0%BE%D0%B3%D0%BE_%D0%BA%D0%BB%D1%83%D0%B1%D0%B0" TargetMode="External"/><Relationship Id="rId34" Type="http://schemas.openxmlformats.org/officeDocument/2006/relationships/hyperlink" Target="https://ru.wikipedia.org/wiki/5_%D0%B8%D1%8E%D0%BD%D1%8F" TargetMode="External"/><Relationship Id="rId42" Type="http://schemas.openxmlformats.org/officeDocument/2006/relationships/hyperlink" Target="https://ru.wikipedia.org/wiki/%D0%9C%D0%B0%D1%82%D0%B5%D0%BC%D0%B0%D1%82%D0%B8%D0%BA" TargetMode="External"/><Relationship Id="rId47" Type="http://schemas.openxmlformats.org/officeDocument/2006/relationships/hyperlink" Target="https://ru.wikipedia.org/wiki/%D0%90%D0%BB%D0%B8%D1%81%D0%B0_%D0%B2_%D0%A1%D1%82%D1%80%D0%B0%D0%BD%D0%B5_%D1%87%D1%83%D0%B4%D0%B5%D1%81" TargetMode="External"/><Relationship Id="rId50" Type="http://schemas.openxmlformats.org/officeDocument/2006/relationships/hyperlink" Target="https://ru.wikipedia.org/wiki/%D0%9E%D0%BA%D1%81%D1%84%D0%BE%D1%80%D0%B4%D1%81%D0%BA%D0%B8%D0%B9_%D1%83%D0%BD%D0%B8%D0%B2%D0%B5%D1%80%D1%81%D0%B8%D1%82%D0%B5%D1%82" TargetMode="External"/><Relationship Id="rId7" Type="http://schemas.openxmlformats.org/officeDocument/2006/relationships/hyperlink" Target="https://ru.wikipedia.org/wiki/1933" TargetMode="External"/><Relationship Id="rId12" Type="http://schemas.openxmlformats.org/officeDocument/2006/relationships/hyperlink" Target="https://ru.wikipedia.org/wiki/1932" TargetMode="External"/><Relationship Id="rId17" Type="http://schemas.openxmlformats.org/officeDocument/2006/relationships/hyperlink" Target="https://ru.wikipedia.org/wiki/1870_%D0%B3%D0%BE%D0%B4" TargetMode="External"/><Relationship Id="rId25" Type="http://schemas.openxmlformats.org/officeDocument/2006/relationships/hyperlink" Target="https://ru.wikipedia.org/wiki/%D0%A5%D0%BE%D0%BB%D0%BE%D0%B4%D0%BD%D1%8B%D0%B9_%D0%B4%D0%BE%D0%BC" TargetMode="External"/><Relationship Id="rId33" Type="http://schemas.openxmlformats.org/officeDocument/2006/relationships/hyperlink" Target="https://ru.wikipedia.org/wiki/%D0%A1%D0%B5%D0%B2%D0%B5%D1%80%D0%BD%D0%B0%D1%8F_%D0%9A%D0%B0%D1%80%D0%BE%D0%BB%D0%B8%D0%BD%D0%B0" TargetMode="External"/><Relationship Id="rId38" Type="http://schemas.openxmlformats.org/officeDocument/2006/relationships/hyperlink" Target="https://ru.wikipedia.org/wiki/27_%D1%8F%D0%BD%D0%B2%D0%B0%D1%80%D1%8F" TargetMode="External"/><Relationship Id="rId46" Type="http://schemas.openxmlformats.org/officeDocument/2006/relationships/hyperlink" Target="https://ru.wikipedia.org/wiki/%D0%A4%D0%BE%D1%82%D0%BE%D0%B3%D1%80%D0%B0%D1%84" TargetMode="External"/><Relationship Id="rId2" Type="http://schemas.openxmlformats.org/officeDocument/2006/relationships/hyperlink" Target="https://ru.wikipedia.org/wiki/14_%D0%B0%D0%B2%D0%B3%D1%83%D1%81%D1%82%D0%B0" TargetMode="External"/><Relationship Id="rId16" Type="http://schemas.openxmlformats.org/officeDocument/2006/relationships/hyperlink" Target="https://ru.wikipedia.org/wiki/9_%D0%B8%D1%8E%D0%BD%D1%8F" TargetMode="External"/><Relationship Id="rId20" Type="http://schemas.openxmlformats.org/officeDocument/2006/relationships/hyperlink" Target="https://ru.wikipedia.org/wiki/%D0%9F%D0%B8%D1%81%D0%B0%D1%82%D0%B5%D0%BB%D1%8C" TargetMode="External"/><Relationship Id="rId29" Type="http://schemas.openxmlformats.org/officeDocument/2006/relationships/hyperlink" Target="https://ru.wikipedia.org/wiki/%D0%A2%D0%B0%D0%B9%D0%BD%D0%B0_%D0%AD%D0%B4%D0%B2%D0%B8%D0%BD%D0%B0_%D0%94%D1%80%D1%83%D0%B4%D0%B0" TargetMode="External"/><Relationship Id="rId41" Type="http://schemas.openxmlformats.org/officeDocument/2006/relationships/hyperlink" Target="https://ru.wikipedia.org/wiki/1898_%D0%B3%D0%BE%D0%B4" TargetMode="External"/><Relationship Id="rId1" Type="http://schemas.openxmlformats.org/officeDocument/2006/relationships/slideLayout" Target="../slideLayouts/slideLayout7.xml"/><Relationship Id="rId6" Type="http://schemas.openxmlformats.org/officeDocument/2006/relationships/hyperlink" Target="https://ru.wikipedia.org/wiki/31_%D1%8F%D0%BD%D0%B2%D0%B0%D1%80%D1%8F" TargetMode="External"/><Relationship Id="rId11" Type="http://schemas.openxmlformats.org/officeDocument/2006/relationships/hyperlink" Target="https://ru.wikipedia.org/wiki/%D0%9D%D0%BE%D0%B1%D0%B5%D0%BB%D0%B5%D0%B2%D1%81%D0%BA%D0%B0%D1%8F_%D0%BF%D1%80%D0%B5%D0%BC%D0%B8%D1%8F_%D0%BF%D0%BE_%D0%BB%D0%B8%D1%82%D0%B5%D1%80%D0%B0%D1%82%D1%83%D1%80%D0%B5" TargetMode="External"/><Relationship Id="rId24" Type="http://schemas.openxmlformats.org/officeDocument/2006/relationships/hyperlink" Target="https://ru.wikipedia.org/wiki/%D0%94%D1%8D%D0%B2%D0%B8%D0%B4_%D0%9A%D0%BE%D0%BF%D0%BF%D0%B5%D1%80%D1%84%D0%B8%D0%BB%D1%8C%D0%B4_(%D1%80%D0%BE%D0%BC%D0%B0%D0%BD)" TargetMode="External"/><Relationship Id="rId32" Type="http://schemas.openxmlformats.org/officeDocument/2006/relationships/hyperlink" Target="https://ru.wikipedia.org/wiki/%D0%93%D1%80%D0%B8%D0%BD%D1%81%D0%B1%D0%BE%D1%80%D0%BE_(%D0%A1%D0%B5%D0%B2%D0%B5%D1%80%D0%BD%D0%B0%D1%8F_%D0%9A%D0%B0%D1%80%D0%BE%D0%BB%D0%B8%D0%BD%D0%B0)" TargetMode="External"/><Relationship Id="rId37" Type="http://schemas.openxmlformats.org/officeDocument/2006/relationships/hyperlink" Target="https://ru.wikipedia.org/wiki/%D0%9D%D0%BE%D0%B2%D0%B5%D0%BB%D0%BB%D0%B0" TargetMode="External"/><Relationship Id="rId40" Type="http://schemas.openxmlformats.org/officeDocument/2006/relationships/hyperlink" Target="https://ru.wikipedia.org/wiki/14_%D1%8F%D0%BD%D0%B2%D0%B0%D1%80%D1%8F" TargetMode="External"/><Relationship Id="rId45" Type="http://schemas.openxmlformats.org/officeDocument/2006/relationships/hyperlink" Target="https://ru.wikipedia.org/wiki/%D0%94%D0%B8%D0%B0%D0%BA%D0%BE%D0%BD" TargetMode="External"/><Relationship Id="rId5" Type="http://schemas.openxmlformats.org/officeDocument/2006/relationships/hyperlink" Target="https://ru.wikipedia.org/wiki/%D0%A1%D1%83%D1%80%D1%80%D0%B5%D0%B9" TargetMode="External"/><Relationship Id="rId15" Type="http://schemas.openxmlformats.org/officeDocument/2006/relationships/hyperlink" Target="https://ru.wikipedia.org/wiki/%D0%9F%D0%BE%D1%80%D1%82%D1%81%D0%BC%D1%83%D1%82_(%D0%90%D0%BD%D0%B3%D0%BB%D0%B8%D1%8F)" TargetMode="External"/><Relationship Id="rId23" Type="http://schemas.openxmlformats.org/officeDocument/2006/relationships/hyperlink" Target="https://ru.wikipedia.org/wiki/%D0%9D%D0%B8%D0%BA%D0%BE%D0%BB%D0%B0%D1%81_%D0%9D%D0%B8%D0%BA%D0%BB%D1%8C%D0%B1%D0%B8" TargetMode="External"/><Relationship Id="rId28" Type="http://schemas.openxmlformats.org/officeDocument/2006/relationships/hyperlink" Target="https://ru.wikipedia.org/wiki/%D0%91%D0%BE%D0%BB%D1%8C%D1%88%D0%B8%D0%B5_%D0%BD%D0%B0%D0%B4%D0%B5%D0%B6%D0%B4%D1%8B" TargetMode="External"/><Relationship Id="rId36" Type="http://schemas.openxmlformats.org/officeDocument/2006/relationships/hyperlink" Target="https://ru.wikipedia.org/wiki/%D0%9D%D1%8C%D1%8E-%D0%99%D0%BE%D1%80%D0%BA" TargetMode="External"/><Relationship Id="rId49" Type="http://schemas.openxmlformats.org/officeDocument/2006/relationships/hyperlink" Target="https://ru.wikipedia.org/wiki/%D0%9E%D1%85%D0%BE%D1%82%D0%B0_%D0%BD%D0%B0_%D0%A1%D0%BD%D0%B0%D1%80%D0%BA%D0%B0" TargetMode="External"/><Relationship Id="rId10" Type="http://schemas.openxmlformats.org/officeDocument/2006/relationships/hyperlink" Target="https://ru.wikipedia.org/wiki/%D0%A1%D0%B0%D0%B3%D0%B0_%D0%BE_%D0%A4%D0%BE%D1%80%D1%81%D0%B0%D0%B9%D1%82%D0%B0%D1%85" TargetMode="External"/><Relationship Id="rId19" Type="http://schemas.openxmlformats.org/officeDocument/2006/relationships/hyperlink" Target="https://ru.wikipedia.org/w/index.php?title=%D0%A5%D0%B0%D0%B9%D1%8D%D0%BC_(%D0%9A%D0%B5%D0%BD%D1%82)&amp;action=edit&amp;redlink=1" TargetMode="External"/><Relationship Id="rId31" Type="http://schemas.openxmlformats.org/officeDocument/2006/relationships/hyperlink" Target="https://ru.wikipedia.org/wiki/1862_%D0%B3%D0%BE%D0%B4" TargetMode="External"/><Relationship Id="rId44" Type="http://schemas.openxmlformats.org/officeDocument/2006/relationships/hyperlink" Target="https://ru.wikipedia.org/wiki/%D0%A4%D0%B8%D0%BB%D0%BE%D1%81%D0%BE%D1%84" TargetMode="External"/><Relationship Id="rId4" Type="http://schemas.openxmlformats.org/officeDocument/2006/relationships/hyperlink" Target="https://ru.wikipedia.org/wiki/%D0%9A%D0%B8%D0%BD%D0%B3%D1%81%D1%82%D0%BE%D0%BD-%D0%B0%D0%BF%D0%BE%D0%BD-%D0%A2%D0%B5%D0%BC%D1%81" TargetMode="External"/><Relationship Id="rId9" Type="http://schemas.openxmlformats.org/officeDocument/2006/relationships/hyperlink" Target="https://ru.wikipedia.org/wiki/%D0%90%D0%BD%D0%B3%D0%BB%D0%B8%D1%8F" TargetMode="External"/><Relationship Id="rId14" Type="http://schemas.openxmlformats.org/officeDocument/2006/relationships/hyperlink" Target="https://ru.wikipedia.org/wiki/1812_%D0%B3%D0%BE%D0%B4" TargetMode="External"/><Relationship Id="rId22" Type="http://schemas.openxmlformats.org/officeDocument/2006/relationships/hyperlink" Target="https://ru.wikipedia.org/wiki/%D0%9F%D1%80%D0%B8%D0%BA%D0%BB%D1%8E%D1%87%D0%B5%D0%BD%D0%B8%D1%8F_%D0%9E%D0%BB%D0%B8%D0%B2%D0%B5%D1%80%D0%B0_%D0%A2%D0%B2%D0%B8%D1%81%D1%82%D0%B0" TargetMode="External"/><Relationship Id="rId27" Type="http://schemas.openxmlformats.org/officeDocument/2006/relationships/hyperlink" Target="https://ru.wikipedia.org/wiki/%D0%9D%D0%B0%D1%88_%D0%BE%D0%B1%D1%89%D0%B8%D0%B9_%D0%B4%D1%80%D1%83%D0%B3" TargetMode="External"/><Relationship Id="rId30" Type="http://schemas.openxmlformats.org/officeDocument/2006/relationships/hyperlink" Target="https://ru.wikipedia.org/wiki/11_%D1%81%D0%B5%D0%BD%D1%82%D1%8F%D0%B1%D1%80%D1%8F" TargetMode="External"/><Relationship Id="rId35" Type="http://schemas.openxmlformats.org/officeDocument/2006/relationships/hyperlink" Target="https://ru.wikipedia.org/wiki/1910_%D0%B3%D0%BE%D0%B4" TargetMode="External"/><Relationship Id="rId43" Type="http://schemas.openxmlformats.org/officeDocument/2006/relationships/hyperlink" Target="https://ru.wikipedia.org/wiki/%D0%9B%D0%BE%D0%B3%D0%B8%D0%BA%D0%B0" TargetMode="External"/><Relationship Id="rId48" Type="http://schemas.openxmlformats.org/officeDocument/2006/relationships/hyperlink" Target="https://ru.wikipedia.org/wiki/%D0%90%D0%BB%D0%B8%D1%81%D0%B0_%D0%B2_%D0%97%D0%B0%D0%B7%D0%B5%D1%80%D0%BA%D0%B0%D0%BB%D1%8C%D0%B5" TargetMode="External"/><Relationship Id="rId8" Type="http://schemas.openxmlformats.org/officeDocument/2006/relationships/hyperlink" Target="https://ru.wikipedia.org/wiki/%D0%9B%D0%BE%D0%BD%D0%B4%D0%BE%D0%B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лёна\Desktop\Книги и писатели-юбиляры\свиток.jpg"/>
          <p:cNvPicPr/>
          <p:nvPr/>
        </p:nvPicPr>
        <p:blipFill>
          <a:blip r:embed="rId2" cstate="print"/>
          <a:srcRect l="-28" t="18659" r="-27" b="17556"/>
          <a:stretch>
            <a:fillRect/>
          </a:stretch>
        </p:blipFill>
        <p:spPr bwMode="auto">
          <a:xfrm>
            <a:off x="395536" y="116632"/>
            <a:ext cx="8280920" cy="6624736"/>
          </a:xfrm>
          <a:prstGeom prst="rect">
            <a:avLst/>
          </a:prstGeom>
          <a:noFill/>
          <a:ln w="9525">
            <a:noFill/>
            <a:miter lim="800000"/>
            <a:headEnd/>
            <a:tailEnd/>
          </a:ln>
        </p:spPr>
      </p:pic>
      <p:sp>
        <p:nvSpPr>
          <p:cNvPr id="2049" name="Rectangle 1"/>
          <p:cNvSpPr>
            <a:spLocks noChangeArrowheads="1"/>
          </p:cNvSpPr>
          <p:nvPr/>
        </p:nvSpPr>
        <p:spPr bwMode="auto">
          <a:xfrm>
            <a:off x="1259632" y="113806"/>
            <a:ext cx="662473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The real name of this author is </a:t>
            </a:r>
            <a:r>
              <a:rPr kumimoji="0" lang="en-US"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C</a:t>
            </a: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harles </a:t>
            </a:r>
            <a:r>
              <a:rPr kumimoji="0" lang="en-US" sz="2000" b="1" i="1" u="none" strike="noStrike" cap="none" normalizeH="0" baseline="0" dirty="0" err="1"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Latwidge</a:t>
            </a: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 Dodgson (1832-1898), English writer and mathematician. He was born on J</a:t>
            </a:r>
            <a:r>
              <a:rPr kumimoji="0" lang="en-US"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a</a:t>
            </a: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nuary 27, 1832 in the village of </a:t>
            </a:r>
            <a:r>
              <a:rPr kumimoji="0" lang="en-US" sz="2000" b="1" i="1" u="none" strike="noStrike" cap="none" normalizeH="0" baseline="0" dirty="0" err="1"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Darsbury</a:t>
            </a: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 (Cheshire) in a large family of a rural priest. Even as a child, Charles was fond of literature. The future writer wanted to become a priest, like his father, so he ente</a:t>
            </a:r>
            <a:r>
              <a:rPr kumimoji="0" lang="en-US"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r</a:t>
            </a: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ed the University of Oxford at the Faculty of theology, but there he became interested in mathematics.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Then he taught mathematics fo</a:t>
            </a:r>
            <a:r>
              <a:rPr kumimoji="0" lang="en-US"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r </a:t>
            </a: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a quarter of a century at Christchurch College, Oxford (1855-1881). On July 4, 1862, the young professor D</a:t>
            </a:r>
            <a:r>
              <a:rPr kumimoji="0" lang="en-US"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o</a:t>
            </a: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dgson went for a walk with the family of his friends Liddell. During this walk for Alice Lidde</a:t>
            </a:r>
            <a:r>
              <a:rPr kumimoji="0" lang="en-US"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ll</a:t>
            </a: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 and her two sisters, he told a fairy tale about Alice's adventures. In 1865, Alice in Wonderland was published as a separate book. However, Dodgson, who had already taken the priesthood by that time, could not sign it with his name. He took the pseudonym _____________. The author himself considered "A</a:t>
            </a:r>
            <a:r>
              <a:rPr kumimoji="0" lang="en-US"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l</a:t>
            </a: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ice" a fairy tale for adults and only in 1890 released her children's version. </a:t>
            </a:r>
            <a:endPar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07504" y="421695"/>
            <a:ext cx="8892480" cy="63094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tabLst>
                <a:tab pos="3482975" algn="l"/>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hlinkClick r:id="rId2" tooltip="18 января"/>
              </a:rPr>
              <a:t>5.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 tooltip="18 января"/>
              </a:rPr>
              <a:t>18 января</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 tooltip="1882"/>
              </a:rPr>
              <a:t>1882</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4" tooltip="Лондон"/>
              </a:rPr>
              <a:t>Лондон</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5" tooltip="31 января"/>
              </a:rPr>
              <a:t>31 января</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6" tooltip="1956"/>
              </a:rPr>
              <a:t>1956</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7" tooltip="Хартфилд (страница отсутствует)"/>
              </a:rPr>
              <a:t>Хартфилд</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британский писатель, наиболее известный как автор сказочных повестей о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медведе с опилками в голове</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 </a:t>
            </a:r>
            <a:r>
              <a:rPr kumimoji="0" lang="ru-RU" sz="1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8" tooltip="Винни-Пух"/>
              </a:rPr>
              <a:t>Винни-Пухе</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Принимал участие в</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9" tooltip="Первая мировая война"/>
              </a:rPr>
              <a:t>Первой мировой войне</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Много лет был сотрудником английского юмористического журнала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10" tooltip="Панч (журнал)"/>
              </a:rPr>
              <a:t>Панч</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Сочинять истории о </a:t>
            </a:r>
            <a:r>
              <a:rPr kumimoji="0" lang="ru-RU" sz="1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Винни-Пухе</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Милн</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начал для своего сына</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11" tooltip="Милн, Кристофер Робин"/>
              </a:rPr>
              <a:t>Кристофера Робина </a:t>
            </a:r>
            <a:r>
              <a:rPr kumimoji="0" lang="ru-RU" sz="1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11" tooltip="Милн, Кристофер Робин"/>
              </a:rPr>
              <a:t>Милна</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12" tooltip="1920"/>
              </a:rPr>
              <a:t>1920</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13" tooltip="1996"/>
              </a:rPr>
              <a:t>1996</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До выхода в свет книг о </a:t>
            </a:r>
            <a:r>
              <a:rPr kumimoji="0" lang="ru-RU" sz="1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Винни-Пухе</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Милн</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уже был довольно известным</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14" tooltip="Драматург"/>
              </a:rPr>
              <a:t>драматургом</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однако успех </a:t>
            </a:r>
            <a:r>
              <a:rPr kumimoji="0" lang="ru-RU" sz="1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Винни-Пуха</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приобрёл такие широкие масштабы, что другие его произведения сейчас практически неизвестны.</a:t>
            </a:r>
            <a:endPar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tab pos="3482975" algn="l"/>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b="1" i="1" u="none" strike="noStrike" cap="none" normalizeH="0" baseline="0" dirty="0" err="1" smtClean="0">
                <a:ln>
                  <a:noFill/>
                </a:ln>
                <a:solidFill>
                  <a:srgbClr val="C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Alan</a:t>
            </a:r>
            <a:r>
              <a:rPr kumimoji="0" lang="ru-RU" b="1" i="1"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b="1" i="1" u="none" strike="noStrike" cap="none" normalizeH="0" baseline="0" dirty="0" err="1" smtClean="0">
                <a:ln>
                  <a:noFill/>
                </a:ln>
                <a:solidFill>
                  <a:srgbClr val="C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Alexander</a:t>
            </a:r>
            <a:r>
              <a:rPr kumimoji="0" lang="ru-RU"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 ______________</a:t>
            </a:r>
            <a:endParaRPr kumimoji="0" lang="ru-RU"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tab pos="3482975" algn="l"/>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6.</a:t>
            </a:r>
            <a:r>
              <a:rPr kumimoji="0" lang="en-US" sz="1600" b="1" i="0" u="none" strike="noStrike" cap="none" normalizeH="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15" tooltip="30 ноября"/>
              </a:rPr>
              <a:t>30 ноября</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16" tooltip="1667 год"/>
              </a:rPr>
              <a:t>1667 года</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17" tooltip="Дублин"/>
              </a:rPr>
              <a:t>Дублин</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18" tooltip="Королевство Ирландия"/>
              </a:rPr>
              <a:t>Ирландия</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19" tooltip="19 октября"/>
              </a:rPr>
              <a:t>19 октября</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20" tooltip="1745 год"/>
              </a:rPr>
              <a:t>1745 года</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там же) — англо-ирландский писатель-</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21" tooltip="Сатирик"/>
              </a:rPr>
              <a:t>сатирик</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публицист, философ, поэт и общественный деятель,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22" tooltip="Англиканство"/>
              </a:rPr>
              <a:t>англиканский</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священник. Наиболее известен как автор сатирико-фантастического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23" tooltip="Роман"/>
              </a:rPr>
              <a:t>романа</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24" tooltip="Путешествия Гулливера"/>
              </a:rPr>
              <a:t>Путешествия Гулливера</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в котором остроумно высмеял человеческие и общественные пороки. Жил в Дублине (Ирландия), где служил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25" tooltip="Декан (католицизм)"/>
              </a:rPr>
              <a:t>деканом</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(настоятелем)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26" tooltip="Собор Святого Патрика (Дублин)"/>
              </a:rPr>
              <a:t>собора Святого Патрика</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t>
            </a:r>
          </a:p>
          <a:p>
            <a:pPr marL="228600" marR="0" lvl="0" indent="-228600" algn="l" defTabSz="914400" rtl="0" eaLnBrk="0" fontAlgn="base" latinLnBrk="0" hangingPunct="0">
              <a:lnSpc>
                <a:spcPct val="100000"/>
              </a:lnSpc>
              <a:spcBef>
                <a:spcPct val="0"/>
              </a:spcBef>
              <a:spcAft>
                <a:spcPct val="0"/>
              </a:spcAft>
              <a:buClrTx/>
              <a:buSzTx/>
              <a:tabLst>
                <a:tab pos="3482975" algn="l"/>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b="1" i="1" u="none" strike="noStrike" cap="none" normalizeH="0" baseline="0" dirty="0" err="1"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Jonathan</a:t>
            </a:r>
            <a:r>
              <a:rPr kumimoji="0" lang="ru-RU"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____________</a:t>
            </a:r>
          </a:p>
          <a:p>
            <a:pPr marL="228600" marR="0" lvl="0" indent="-228600" algn="l" defTabSz="914400" rtl="0" eaLnBrk="0" fontAlgn="base" latinLnBrk="0" hangingPunct="0">
              <a:lnSpc>
                <a:spcPct val="100000"/>
              </a:lnSpc>
              <a:spcBef>
                <a:spcPct val="0"/>
              </a:spcBef>
              <a:spcAft>
                <a:spcPct val="0"/>
              </a:spcAft>
              <a:buClrTx/>
              <a:buSzTx/>
              <a:tabLst>
                <a:tab pos="3482975" algn="l"/>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7" tooltip="25 января"/>
              </a:rPr>
              <a:t>7.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7" tooltip="25 января"/>
              </a:rPr>
              <a:t>25 января</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8" tooltip="1882 год"/>
              </a:rPr>
              <a:t>1882</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9" tooltip="Кенсингтон"/>
              </a:rPr>
              <a:t>Кенсингтон</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0" tooltip="Мидлсекс"/>
              </a:rPr>
              <a:t>Мидлсекс</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1" tooltip="Англия"/>
              </a:rPr>
              <a:t>Англия</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2" tooltip="28 марта"/>
              </a:rPr>
              <a:t>28 марта</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3" tooltip="1941 год"/>
              </a:rPr>
              <a:t>1941</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4" tooltip="Льюис (Англия)"/>
              </a:rPr>
              <a:t>Льюис</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5" tooltip="Суссекс"/>
              </a:rPr>
              <a:t>Суссекс</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1" tooltip="Англия"/>
              </a:rPr>
              <a:t>Англия</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британская</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6" tooltip="Писатель"/>
              </a:rPr>
              <a:t>писательница</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и</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7" tooltip="Литературный критик"/>
              </a:rPr>
              <a:t>литературный критик</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Ведущая фигура</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8" tooltip="Модернизм"/>
              </a:rPr>
              <a:t>модернистской</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литературы первой половины</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9" tooltip="XX век"/>
              </a:rPr>
              <a:t>XX века</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endPar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tab pos="3482975" algn="l"/>
              </a:tabLst>
            </a:pPr>
            <a:r>
              <a:rPr kumimoji="0" lang="en-US" b="1" i="1"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b="1" i="1" u="none" strike="noStrike" cap="none" normalizeH="0" baseline="0" dirty="0" err="1" smtClean="0">
                <a:ln>
                  <a:noFill/>
                </a:ln>
                <a:solidFill>
                  <a:srgbClr val="C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Virginia</a:t>
            </a:r>
            <a:r>
              <a:rPr kumimoji="0" lang="en-US"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 ____________</a:t>
            </a:r>
            <a:endParaRPr kumimoji="0" lang="ru-RU"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tab pos="3482975" algn="l"/>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8.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0" tooltip="3 января"/>
              </a:rPr>
              <a:t>3 января</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1" tooltip="1892 год"/>
              </a:rPr>
              <a:t>1892 года</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2" tooltip="Блумфонтейн"/>
              </a:rPr>
              <a:t>Блумфонтейн</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3" tooltip="Оранжевое Свободное Государство"/>
              </a:rPr>
              <a:t>Оранжевая Республика</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4" tooltip="2 сентября"/>
              </a:rPr>
              <a:t>2 сентября</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5" tooltip="1973 год"/>
              </a:rPr>
              <a:t>1973 года</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6" tooltip="Борнмут"/>
              </a:rPr>
              <a:t>Борнмут</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31" tooltip="Англия"/>
              </a:rPr>
              <a:t>Англия</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7" tooltip="Английская литература"/>
              </a:rPr>
              <a:t>английский писатель</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и поэт, переводчик, лингвист,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8" tooltip="Филология"/>
              </a:rPr>
              <a:t>филолог</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Один из самых известных писателей, автор более двухсот различных публикаций (37 книг, 63 статьи, 121 перевод) и множества незавершённых работ. Наиболее известен как автор классических произведений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9" tooltip="Эпическое фэнтези"/>
              </a:rPr>
              <a:t>высокого </a:t>
            </a:r>
            <a:r>
              <a:rPr kumimoji="0" lang="ru-RU" sz="1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9" tooltip="Эпическое фэнтези"/>
              </a:rPr>
              <a:t>фэнтези</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50" tooltip="Хоббит, или Туда и обратно"/>
              </a:rPr>
              <a:t>Хоббит</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50" tooltip="Хоббит, или Туда и обратно"/>
              </a:rPr>
              <a:t>, или Туда и обратно</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51" tooltip="Властелин колец"/>
              </a:rPr>
              <a:t>Властелин колец</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и «</a:t>
            </a:r>
            <a:r>
              <a:rPr kumimoji="0" lang="ru-RU" sz="14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52" tooltip="Сильмариллион"/>
              </a:rPr>
              <a:t>Сильмариллион</a:t>
            </a:r>
            <a:r>
              <a:rPr kumimoji="0" lang="ru-RU"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p>
          <a:p>
            <a:pPr marL="228600" marR="0" lvl="0" indent="-228600" algn="l" defTabSz="914400" rtl="0" eaLnBrk="0" fontAlgn="base" latinLnBrk="0" hangingPunct="0">
              <a:lnSpc>
                <a:spcPct val="100000"/>
              </a:lnSpc>
              <a:spcBef>
                <a:spcPct val="0"/>
              </a:spcBef>
              <a:spcAft>
                <a:spcPct val="0"/>
              </a:spcAft>
              <a:buClrTx/>
              <a:buSzTx/>
              <a:tabLst>
                <a:tab pos="3482975" algn="l"/>
              </a:tabLst>
            </a:pPr>
            <a:r>
              <a:rPr kumimoji="0" lang="en-US" sz="16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b="1" i="1"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John Ronald </a:t>
            </a:r>
            <a:r>
              <a:rPr kumimoji="0" lang="en-US" b="1" i="1" u="none" strike="noStrike" cap="none" normalizeH="0" baseline="0" dirty="0" err="1"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Reuel</a:t>
            </a:r>
            <a:r>
              <a:rPr kumimoji="0" lang="en-US" b="1" i="1"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_______________</a:t>
            </a:r>
            <a:endParaRPr kumimoji="0" lang="ru-RU"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8297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Charles Dickens circa 1860s.png"/>
          <p:cNvPicPr/>
          <p:nvPr/>
        </p:nvPicPr>
        <p:blipFill>
          <a:blip r:embed="rId2" cstate="print"/>
          <a:srcRect/>
          <a:stretch>
            <a:fillRect/>
          </a:stretch>
        </p:blipFill>
        <p:spPr bwMode="auto">
          <a:xfrm>
            <a:off x="611560" y="980728"/>
            <a:ext cx="1296144" cy="1656184"/>
          </a:xfrm>
          <a:prstGeom prst="rect">
            <a:avLst/>
          </a:prstGeom>
          <a:noFill/>
          <a:ln w="9525">
            <a:noFill/>
            <a:miter lim="800000"/>
            <a:headEnd/>
            <a:tailEnd/>
          </a:ln>
        </p:spPr>
      </p:pic>
      <p:graphicFrame>
        <p:nvGraphicFramePr>
          <p:cNvPr id="11" name="Таблица 10"/>
          <p:cNvGraphicFramePr>
            <a:graphicFrameLocks noGrp="1"/>
          </p:cNvGraphicFramePr>
          <p:nvPr/>
        </p:nvGraphicFramePr>
        <p:xfrm>
          <a:off x="1691680" y="764704"/>
          <a:ext cx="1584176" cy="1800035"/>
        </p:xfrm>
        <a:graphic>
          <a:graphicData uri="http://schemas.openxmlformats.org/drawingml/2006/table">
            <a:tbl>
              <a:tblPr/>
              <a:tblGrid>
                <a:gridCol w="1584176"/>
              </a:tblGrid>
              <a:tr h="1367987">
                <a:tc>
                  <a:txBody>
                    <a:bodyPr/>
                    <a:lstStyle/>
                    <a:p>
                      <a:pPr algn="ctr">
                        <a:lnSpc>
                          <a:spcPct val="115000"/>
                        </a:lnSpc>
                        <a:spcAft>
                          <a:spcPts val="1000"/>
                        </a:spcAft>
                      </a:pPr>
                      <a:endParaRPr lang="en-US" sz="900" b="1" dirty="0" smtClean="0">
                        <a:solidFill>
                          <a:srgbClr val="202122"/>
                        </a:solidFill>
                        <a:latin typeface="Arial"/>
                        <a:ea typeface="Calibri"/>
                        <a:cs typeface="Times New Roman"/>
                      </a:endParaRPr>
                    </a:p>
                    <a:p>
                      <a:pPr algn="ctr">
                        <a:lnSpc>
                          <a:spcPct val="115000"/>
                        </a:lnSpc>
                        <a:spcAft>
                          <a:spcPts val="1000"/>
                        </a:spcAft>
                      </a:pPr>
                      <a:endParaRPr lang="en-US" sz="900" b="1" dirty="0" smtClean="0">
                        <a:solidFill>
                          <a:srgbClr val="202122"/>
                        </a:solidFill>
                        <a:latin typeface="Arial"/>
                        <a:ea typeface="Calibri"/>
                        <a:cs typeface="Times New Roman"/>
                      </a:endParaRPr>
                    </a:p>
                    <a:p>
                      <a:pPr algn="ctr">
                        <a:lnSpc>
                          <a:spcPct val="115000"/>
                        </a:lnSpc>
                        <a:spcAft>
                          <a:spcPts val="1000"/>
                        </a:spcAft>
                      </a:pPr>
                      <a:r>
                        <a:rPr lang="ru-RU" sz="1600" b="1" dirty="0" smtClean="0">
                          <a:solidFill>
                            <a:srgbClr val="202122"/>
                          </a:solidFill>
                          <a:latin typeface="Arial"/>
                          <a:ea typeface="Calibri"/>
                          <a:cs typeface="Times New Roman"/>
                        </a:rPr>
                        <a:t>Чарльз </a:t>
                      </a:r>
                      <a:r>
                        <a:rPr lang="ru-RU" sz="1600" b="1" dirty="0">
                          <a:solidFill>
                            <a:srgbClr val="202122"/>
                          </a:solidFill>
                          <a:latin typeface="Arial"/>
                          <a:ea typeface="Calibri"/>
                          <a:cs typeface="Times New Roman"/>
                        </a:rPr>
                        <a:t>Диккенс</a:t>
                      </a:r>
                      <a:endParaRPr lang="ru-RU" sz="1600" dirty="0">
                        <a:latin typeface="Calibri"/>
                        <a:ea typeface="Calibri"/>
                        <a:cs typeface="Times New Roman"/>
                      </a:endParaRPr>
                    </a:p>
                    <a:p>
                      <a:pPr algn="ctr">
                        <a:lnSpc>
                          <a:spcPct val="115000"/>
                        </a:lnSpc>
                        <a:spcAft>
                          <a:spcPts val="1000"/>
                        </a:spcAft>
                      </a:pPr>
                      <a:r>
                        <a:rPr lang="ru-RU" sz="1600" i="1" dirty="0" err="1">
                          <a:solidFill>
                            <a:srgbClr val="202122"/>
                          </a:solidFill>
                          <a:latin typeface="Arial"/>
                          <a:ea typeface="Calibri"/>
                          <a:cs typeface="Times New Roman"/>
                        </a:rPr>
                        <a:t>Charles</a:t>
                      </a:r>
                      <a:r>
                        <a:rPr lang="ru-RU" sz="1600" i="1" dirty="0">
                          <a:solidFill>
                            <a:srgbClr val="202122"/>
                          </a:solidFill>
                          <a:latin typeface="Arial"/>
                          <a:ea typeface="Calibri"/>
                          <a:cs typeface="Times New Roman"/>
                        </a:rPr>
                        <a:t> </a:t>
                      </a:r>
                      <a:r>
                        <a:rPr lang="ru-RU" sz="1600" i="1" dirty="0" err="1">
                          <a:solidFill>
                            <a:srgbClr val="202122"/>
                          </a:solidFill>
                          <a:latin typeface="Arial"/>
                          <a:ea typeface="Calibri"/>
                          <a:cs typeface="Times New Roman"/>
                        </a:rPr>
                        <a:t>Dickens</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sp>
        <p:nvSpPr>
          <p:cNvPr id="24583" name="Rectangle 7"/>
          <p:cNvSpPr>
            <a:spLocks noChangeArrowheads="1"/>
          </p:cNvSpPr>
          <p:nvPr/>
        </p:nvSpPr>
        <p:spPr bwMode="auto">
          <a:xfrm>
            <a:off x="168262" y="-155004"/>
            <a:ext cx="880747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Match a character with its author (there is one odd)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 name="Таблица 12"/>
          <p:cNvGraphicFramePr>
            <a:graphicFrameLocks noGrp="1"/>
          </p:cNvGraphicFramePr>
          <p:nvPr/>
        </p:nvGraphicFramePr>
        <p:xfrm>
          <a:off x="1907704" y="2996952"/>
          <a:ext cx="1656184" cy="1529080"/>
        </p:xfrm>
        <a:graphic>
          <a:graphicData uri="http://schemas.openxmlformats.org/drawingml/2006/table">
            <a:tbl>
              <a:tblPr/>
              <a:tblGrid>
                <a:gridCol w="1656184"/>
              </a:tblGrid>
              <a:tr h="1296144">
                <a:tc>
                  <a:txBody>
                    <a:bodyPr/>
                    <a:lstStyle/>
                    <a:p>
                      <a:pPr algn="ctr">
                        <a:lnSpc>
                          <a:spcPct val="115000"/>
                        </a:lnSpc>
                        <a:spcAft>
                          <a:spcPts val="1000"/>
                        </a:spcAft>
                      </a:pPr>
                      <a:r>
                        <a:rPr lang="ru-RU" sz="1600" b="1" dirty="0">
                          <a:solidFill>
                            <a:srgbClr val="202122"/>
                          </a:solidFill>
                          <a:latin typeface="Arial"/>
                          <a:ea typeface="Calibri"/>
                          <a:cs typeface="Times New Roman"/>
                        </a:rPr>
                        <a:t>Джон Рональд </a:t>
                      </a:r>
                      <a:r>
                        <a:rPr lang="ru-RU" sz="1600" b="1" dirty="0" err="1">
                          <a:solidFill>
                            <a:srgbClr val="202122"/>
                          </a:solidFill>
                          <a:latin typeface="Arial"/>
                          <a:ea typeface="Calibri"/>
                          <a:cs typeface="Times New Roman"/>
                        </a:rPr>
                        <a:t>Руэл</a:t>
                      </a:r>
                      <a:r>
                        <a:rPr lang="ru-RU" sz="1600" b="1" dirty="0">
                          <a:solidFill>
                            <a:srgbClr val="202122"/>
                          </a:solidFill>
                          <a:latin typeface="Arial"/>
                          <a:ea typeface="Calibri"/>
                          <a:cs typeface="Times New Roman"/>
                        </a:rPr>
                        <a:t> </a:t>
                      </a:r>
                      <a:r>
                        <a:rPr lang="ru-RU" sz="1600" b="1" dirty="0" err="1">
                          <a:solidFill>
                            <a:srgbClr val="202122"/>
                          </a:solidFill>
                          <a:latin typeface="Arial"/>
                          <a:ea typeface="Calibri"/>
                          <a:cs typeface="Times New Roman"/>
                        </a:rPr>
                        <a:t>Толкин</a:t>
                      </a:r>
                      <a:endParaRPr lang="ru-RU" sz="1600" dirty="0">
                        <a:latin typeface="Calibri"/>
                        <a:ea typeface="Calibri"/>
                        <a:cs typeface="Times New Roman"/>
                      </a:endParaRPr>
                    </a:p>
                    <a:p>
                      <a:pPr algn="ctr">
                        <a:lnSpc>
                          <a:spcPct val="115000"/>
                        </a:lnSpc>
                        <a:spcAft>
                          <a:spcPts val="1000"/>
                        </a:spcAft>
                      </a:pPr>
                      <a:r>
                        <a:rPr lang="ru-RU" sz="1600" i="1" dirty="0" err="1">
                          <a:solidFill>
                            <a:srgbClr val="202122"/>
                          </a:solidFill>
                          <a:latin typeface="Arial"/>
                          <a:ea typeface="Calibri"/>
                          <a:cs typeface="Times New Roman"/>
                        </a:rPr>
                        <a:t>John</a:t>
                      </a:r>
                      <a:r>
                        <a:rPr lang="ru-RU" sz="1600" i="1" dirty="0">
                          <a:solidFill>
                            <a:srgbClr val="202122"/>
                          </a:solidFill>
                          <a:latin typeface="Arial"/>
                          <a:ea typeface="Calibri"/>
                          <a:cs typeface="Times New Roman"/>
                        </a:rPr>
                        <a:t> </a:t>
                      </a:r>
                      <a:r>
                        <a:rPr lang="ru-RU" sz="1600" i="1" dirty="0" err="1">
                          <a:solidFill>
                            <a:srgbClr val="202122"/>
                          </a:solidFill>
                          <a:latin typeface="Arial"/>
                          <a:ea typeface="Calibri"/>
                          <a:cs typeface="Times New Roman"/>
                        </a:rPr>
                        <a:t>Ronald</a:t>
                      </a:r>
                      <a:r>
                        <a:rPr lang="ru-RU" sz="1600" i="1" dirty="0">
                          <a:solidFill>
                            <a:srgbClr val="202122"/>
                          </a:solidFill>
                          <a:latin typeface="Arial"/>
                          <a:ea typeface="Calibri"/>
                          <a:cs typeface="Times New Roman"/>
                        </a:rPr>
                        <a:t> </a:t>
                      </a:r>
                      <a:r>
                        <a:rPr lang="ru-RU" sz="1600" i="1" dirty="0" err="1">
                          <a:solidFill>
                            <a:srgbClr val="202122"/>
                          </a:solidFill>
                          <a:latin typeface="Arial"/>
                          <a:ea typeface="Calibri"/>
                          <a:cs typeface="Times New Roman"/>
                        </a:rPr>
                        <a:t>Reuel</a:t>
                      </a:r>
                      <a:r>
                        <a:rPr lang="ru-RU" sz="1600" i="1" dirty="0">
                          <a:solidFill>
                            <a:srgbClr val="202122"/>
                          </a:solidFill>
                          <a:latin typeface="Arial"/>
                          <a:ea typeface="Calibri"/>
                          <a:cs typeface="Times New Roman"/>
                        </a:rPr>
                        <a:t> </a:t>
                      </a:r>
                      <a:r>
                        <a:rPr lang="ru-RU" sz="1600" i="1" dirty="0" err="1">
                          <a:solidFill>
                            <a:srgbClr val="202122"/>
                          </a:solidFill>
                          <a:latin typeface="Arial"/>
                          <a:ea typeface="Calibri"/>
                          <a:cs typeface="Times New Roman"/>
                        </a:rPr>
                        <a:t>Tolkien</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pic>
        <p:nvPicPr>
          <p:cNvPr id="14" name="Рисунок 13" descr="J. R. R. Tolkien, 1940s.jpg"/>
          <p:cNvPicPr/>
          <p:nvPr/>
        </p:nvPicPr>
        <p:blipFill>
          <a:blip r:embed="rId3" cstate="print"/>
          <a:srcRect/>
          <a:stretch>
            <a:fillRect/>
          </a:stretch>
        </p:blipFill>
        <p:spPr bwMode="auto">
          <a:xfrm>
            <a:off x="683568" y="2780928"/>
            <a:ext cx="1224136" cy="1512168"/>
          </a:xfrm>
          <a:prstGeom prst="rect">
            <a:avLst/>
          </a:prstGeom>
          <a:noFill/>
          <a:ln w="9525">
            <a:noFill/>
            <a:miter lim="800000"/>
            <a:headEnd/>
            <a:tailEnd/>
          </a:ln>
        </p:spPr>
      </p:pic>
      <p:graphicFrame>
        <p:nvGraphicFramePr>
          <p:cNvPr id="15" name="Таблица 14"/>
          <p:cNvGraphicFramePr>
            <a:graphicFrameLocks noGrp="1"/>
          </p:cNvGraphicFramePr>
          <p:nvPr/>
        </p:nvGraphicFramePr>
        <p:xfrm>
          <a:off x="2051720" y="4653136"/>
          <a:ext cx="1296144" cy="1230567"/>
        </p:xfrm>
        <a:graphic>
          <a:graphicData uri="http://schemas.openxmlformats.org/drawingml/2006/table">
            <a:tbl>
              <a:tblPr/>
              <a:tblGrid>
                <a:gridCol w="1296144"/>
              </a:tblGrid>
              <a:tr h="0">
                <a:tc>
                  <a:txBody>
                    <a:bodyPr/>
                    <a:lstStyle/>
                    <a:p>
                      <a:pPr algn="ctr">
                        <a:lnSpc>
                          <a:spcPct val="115000"/>
                        </a:lnSpc>
                        <a:spcAft>
                          <a:spcPts val="1000"/>
                        </a:spcAft>
                      </a:pPr>
                      <a:r>
                        <a:rPr lang="ru-RU" sz="1600" b="1" dirty="0">
                          <a:solidFill>
                            <a:srgbClr val="202122"/>
                          </a:solidFill>
                          <a:latin typeface="Arial"/>
                          <a:ea typeface="Calibri"/>
                          <a:cs typeface="Times New Roman"/>
                        </a:rPr>
                        <a:t>Джонатан Свифт</a:t>
                      </a:r>
                      <a:endParaRPr lang="ru-RU" sz="1600" dirty="0">
                        <a:latin typeface="Calibri"/>
                        <a:ea typeface="Calibri"/>
                        <a:cs typeface="Times New Roman"/>
                      </a:endParaRPr>
                    </a:p>
                    <a:p>
                      <a:pPr algn="ctr">
                        <a:lnSpc>
                          <a:spcPct val="115000"/>
                        </a:lnSpc>
                        <a:spcAft>
                          <a:spcPts val="1000"/>
                        </a:spcAft>
                      </a:pPr>
                      <a:r>
                        <a:rPr lang="ru-RU" sz="1600" dirty="0" err="1">
                          <a:solidFill>
                            <a:srgbClr val="202122"/>
                          </a:solidFill>
                          <a:latin typeface="Arial"/>
                          <a:ea typeface="Calibri"/>
                          <a:cs typeface="Times New Roman"/>
                        </a:rPr>
                        <a:t>Jonathan</a:t>
                      </a:r>
                      <a:r>
                        <a:rPr lang="ru-RU" sz="1600" dirty="0">
                          <a:solidFill>
                            <a:srgbClr val="202122"/>
                          </a:solidFill>
                          <a:latin typeface="Arial"/>
                          <a:ea typeface="Calibri"/>
                          <a:cs typeface="Times New Roman"/>
                        </a:rPr>
                        <a:t> </a:t>
                      </a:r>
                      <a:r>
                        <a:rPr lang="ru-RU" sz="1600" dirty="0" err="1">
                          <a:solidFill>
                            <a:srgbClr val="202122"/>
                          </a:solidFill>
                          <a:latin typeface="Arial"/>
                          <a:ea typeface="Calibri"/>
                          <a:cs typeface="Times New Roman"/>
                        </a:rPr>
                        <a:t>Swift</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pic>
        <p:nvPicPr>
          <p:cNvPr id="16" name="Рисунок 15" descr="Портрет кисти Чарльза Джервеса (Charles Jervas), 1710"/>
          <p:cNvPicPr/>
          <p:nvPr/>
        </p:nvPicPr>
        <p:blipFill>
          <a:blip r:embed="rId4" cstate="print"/>
          <a:srcRect/>
          <a:stretch>
            <a:fillRect/>
          </a:stretch>
        </p:blipFill>
        <p:spPr bwMode="auto">
          <a:xfrm>
            <a:off x="683568" y="4509120"/>
            <a:ext cx="1296144" cy="1512168"/>
          </a:xfrm>
          <a:prstGeom prst="rect">
            <a:avLst/>
          </a:prstGeom>
          <a:noFill/>
          <a:ln w="9525">
            <a:noFill/>
            <a:miter lim="800000"/>
            <a:headEnd/>
            <a:tailEnd/>
          </a:ln>
        </p:spPr>
      </p:pic>
      <p:pic>
        <p:nvPicPr>
          <p:cNvPr id="17" name="Рисунок 16" descr="https://i.pinimg.com/originals/7d/88/67/7d886775377c1fb807c0a6889c7ac2d0.jpg"/>
          <p:cNvPicPr/>
          <p:nvPr/>
        </p:nvPicPr>
        <p:blipFill>
          <a:blip r:embed="rId5" cstate="print"/>
          <a:srcRect/>
          <a:stretch>
            <a:fillRect/>
          </a:stretch>
        </p:blipFill>
        <p:spPr bwMode="auto">
          <a:xfrm>
            <a:off x="6948264" y="1124744"/>
            <a:ext cx="1419599" cy="1447741"/>
          </a:xfrm>
          <a:prstGeom prst="rect">
            <a:avLst/>
          </a:prstGeom>
          <a:noFill/>
          <a:ln w="9525">
            <a:noFill/>
            <a:miter lim="800000"/>
            <a:headEnd/>
            <a:tailEnd/>
          </a:ln>
        </p:spPr>
      </p:pic>
      <p:pic>
        <p:nvPicPr>
          <p:cNvPr id="18" name="Рисунок 17" descr="https://yt3.ggpht.com/a/AATXAJxYLe0DBzykckEqWv1X_3TTlo0h-B5oEUoynAfY=s900-c-k-c0xffffffff-no-rj-mo"/>
          <p:cNvPicPr/>
          <p:nvPr/>
        </p:nvPicPr>
        <p:blipFill>
          <a:blip r:embed="rId6" cstate="print"/>
          <a:srcRect/>
          <a:stretch>
            <a:fillRect/>
          </a:stretch>
        </p:blipFill>
        <p:spPr bwMode="auto">
          <a:xfrm>
            <a:off x="6804248" y="2780928"/>
            <a:ext cx="2103120" cy="2103120"/>
          </a:xfrm>
          <a:prstGeom prst="rect">
            <a:avLst/>
          </a:prstGeom>
          <a:noFill/>
          <a:ln w="9525">
            <a:noFill/>
            <a:miter lim="800000"/>
            <a:headEnd/>
            <a:tailEnd/>
          </a:ln>
        </p:spPr>
      </p:pic>
      <p:pic>
        <p:nvPicPr>
          <p:cNvPr id="19" name="Рисунок 18" descr="https://pickimage.ru/wp-content/uploads/images/detskie/guliver/guliver13.jpg"/>
          <p:cNvPicPr/>
          <p:nvPr/>
        </p:nvPicPr>
        <p:blipFill>
          <a:blip r:embed="rId7" cstate="print"/>
          <a:srcRect/>
          <a:stretch>
            <a:fillRect/>
          </a:stretch>
        </p:blipFill>
        <p:spPr bwMode="auto">
          <a:xfrm>
            <a:off x="4355976" y="1124744"/>
            <a:ext cx="1962150" cy="2816527"/>
          </a:xfrm>
          <a:prstGeom prst="rect">
            <a:avLst/>
          </a:prstGeom>
          <a:noFill/>
          <a:ln w="9525">
            <a:noFill/>
            <a:miter lim="800000"/>
            <a:headEnd/>
            <a:tailEnd/>
          </a:ln>
        </p:spPr>
      </p:pic>
      <p:pic>
        <p:nvPicPr>
          <p:cNvPr id="20" name="Рисунок 19" descr="https://dobriy-den.ru/assets/images/b9f4cdb4a7f3b73cac4eb625d6f7cc19.jpg"/>
          <p:cNvPicPr/>
          <p:nvPr/>
        </p:nvPicPr>
        <p:blipFill>
          <a:blip r:embed="rId8" cstate="print"/>
          <a:srcRect/>
          <a:stretch>
            <a:fillRect/>
          </a:stretch>
        </p:blipFill>
        <p:spPr bwMode="auto">
          <a:xfrm>
            <a:off x="3635896" y="4149080"/>
            <a:ext cx="3405222" cy="207264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051720" y="980728"/>
          <a:ext cx="1368152" cy="1008112"/>
        </p:xfrm>
        <a:graphic>
          <a:graphicData uri="http://schemas.openxmlformats.org/drawingml/2006/table">
            <a:tbl>
              <a:tblPr/>
              <a:tblGrid>
                <a:gridCol w="1368152"/>
              </a:tblGrid>
              <a:tr h="1008112">
                <a:tc>
                  <a:txBody>
                    <a:bodyPr/>
                    <a:lstStyle/>
                    <a:p>
                      <a:pPr algn="ctr">
                        <a:lnSpc>
                          <a:spcPct val="115000"/>
                        </a:lnSpc>
                        <a:spcAft>
                          <a:spcPts val="1000"/>
                        </a:spcAft>
                      </a:pPr>
                      <a:r>
                        <a:rPr lang="ru-RU" sz="1600" b="1" dirty="0">
                          <a:solidFill>
                            <a:srgbClr val="202122"/>
                          </a:solidFill>
                          <a:latin typeface="Arial"/>
                          <a:ea typeface="Calibri"/>
                          <a:cs typeface="Times New Roman"/>
                        </a:rPr>
                        <a:t>Алан </a:t>
                      </a:r>
                      <a:r>
                        <a:rPr lang="ru-RU" sz="1600" b="1" dirty="0" err="1">
                          <a:solidFill>
                            <a:srgbClr val="202122"/>
                          </a:solidFill>
                          <a:latin typeface="Arial"/>
                          <a:ea typeface="Calibri"/>
                          <a:cs typeface="Times New Roman"/>
                        </a:rPr>
                        <a:t>Милн</a:t>
                      </a:r>
                      <a:endParaRPr lang="ru-RU" sz="1600" dirty="0">
                        <a:latin typeface="Calibri"/>
                        <a:ea typeface="Calibri"/>
                        <a:cs typeface="Times New Roman"/>
                      </a:endParaRPr>
                    </a:p>
                    <a:p>
                      <a:pPr algn="ctr">
                        <a:lnSpc>
                          <a:spcPct val="115000"/>
                        </a:lnSpc>
                        <a:spcAft>
                          <a:spcPts val="1000"/>
                        </a:spcAft>
                      </a:pPr>
                      <a:r>
                        <a:rPr lang="ru-RU" sz="1600" i="1" dirty="0" err="1">
                          <a:solidFill>
                            <a:srgbClr val="202122"/>
                          </a:solidFill>
                          <a:latin typeface="Arial"/>
                          <a:ea typeface="Calibri"/>
                          <a:cs typeface="Times New Roman"/>
                        </a:rPr>
                        <a:t>Alan</a:t>
                      </a:r>
                      <a:r>
                        <a:rPr lang="ru-RU" sz="1600" i="1" dirty="0">
                          <a:solidFill>
                            <a:srgbClr val="202122"/>
                          </a:solidFill>
                          <a:latin typeface="Arial"/>
                          <a:ea typeface="Calibri"/>
                          <a:cs typeface="Times New Roman"/>
                        </a:rPr>
                        <a:t> </a:t>
                      </a:r>
                      <a:r>
                        <a:rPr lang="ru-RU" sz="1600" i="1" dirty="0" err="1">
                          <a:solidFill>
                            <a:srgbClr val="202122"/>
                          </a:solidFill>
                          <a:latin typeface="Arial"/>
                          <a:ea typeface="Calibri"/>
                          <a:cs typeface="Times New Roman"/>
                        </a:rPr>
                        <a:t>Milne</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pic>
        <p:nvPicPr>
          <p:cNvPr id="3" name="Рисунок 2" descr="A a milne.jpg"/>
          <p:cNvPicPr/>
          <p:nvPr/>
        </p:nvPicPr>
        <p:blipFill>
          <a:blip r:embed="rId2" cstate="print"/>
          <a:srcRect/>
          <a:stretch>
            <a:fillRect/>
          </a:stretch>
        </p:blipFill>
        <p:spPr bwMode="auto">
          <a:xfrm>
            <a:off x="611560" y="404664"/>
            <a:ext cx="1368152" cy="1800200"/>
          </a:xfrm>
          <a:prstGeom prst="rect">
            <a:avLst/>
          </a:prstGeom>
          <a:noFill/>
          <a:ln w="9525">
            <a:noFill/>
            <a:miter lim="800000"/>
            <a:headEnd/>
            <a:tailEnd/>
          </a:ln>
        </p:spPr>
      </p:pic>
      <p:graphicFrame>
        <p:nvGraphicFramePr>
          <p:cNvPr id="4" name="Таблица 3"/>
          <p:cNvGraphicFramePr>
            <a:graphicFrameLocks noGrp="1"/>
          </p:cNvGraphicFramePr>
          <p:nvPr/>
        </p:nvGraphicFramePr>
        <p:xfrm>
          <a:off x="1979712" y="2492896"/>
          <a:ext cx="1008112" cy="1230567"/>
        </p:xfrm>
        <a:graphic>
          <a:graphicData uri="http://schemas.openxmlformats.org/drawingml/2006/table">
            <a:tbl>
              <a:tblPr/>
              <a:tblGrid>
                <a:gridCol w="1008112"/>
              </a:tblGrid>
              <a:tr h="0">
                <a:tc>
                  <a:txBody>
                    <a:bodyPr/>
                    <a:lstStyle/>
                    <a:p>
                      <a:pPr algn="ctr">
                        <a:lnSpc>
                          <a:spcPct val="115000"/>
                        </a:lnSpc>
                        <a:spcAft>
                          <a:spcPts val="1000"/>
                        </a:spcAft>
                      </a:pPr>
                      <a:r>
                        <a:rPr lang="ru-RU" sz="1600" b="1" dirty="0">
                          <a:solidFill>
                            <a:srgbClr val="202122"/>
                          </a:solidFill>
                          <a:latin typeface="Arial"/>
                          <a:ea typeface="Calibri"/>
                          <a:cs typeface="Times New Roman"/>
                        </a:rPr>
                        <a:t>О. Генри</a:t>
                      </a:r>
                      <a:endParaRPr lang="ru-RU" sz="1600" dirty="0">
                        <a:latin typeface="Calibri"/>
                        <a:ea typeface="Calibri"/>
                        <a:cs typeface="Times New Roman"/>
                      </a:endParaRPr>
                    </a:p>
                    <a:p>
                      <a:pPr algn="ctr">
                        <a:lnSpc>
                          <a:spcPct val="115000"/>
                        </a:lnSpc>
                        <a:spcAft>
                          <a:spcPts val="1000"/>
                        </a:spcAft>
                      </a:pPr>
                      <a:r>
                        <a:rPr lang="ru-RU" sz="1600" i="1" dirty="0">
                          <a:solidFill>
                            <a:srgbClr val="202122"/>
                          </a:solidFill>
                          <a:latin typeface="Arial"/>
                          <a:ea typeface="Calibri"/>
                          <a:cs typeface="Times New Roman"/>
                        </a:rPr>
                        <a:t>O. </a:t>
                      </a:r>
                      <a:r>
                        <a:rPr lang="ru-RU" sz="1600" i="1" dirty="0" err="1">
                          <a:solidFill>
                            <a:srgbClr val="202122"/>
                          </a:solidFill>
                          <a:latin typeface="Arial"/>
                          <a:ea typeface="Calibri"/>
                          <a:cs typeface="Times New Roman"/>
                        </a:rPr>
                        <a:t>Henry</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pic>
        <p:nvPicPr>
          <p:cNvPr id="5" name="Рисунок 4" descr="William Sydney Porter by doubleday.jpg"/>
          <p:cNvPicPr/>
          <p:nvPr/>
        </p:nvPicPr>
        <p:blipFill>
          <a:blip r:embed="rId3" cstate="print"/>
          <a:srcRect/>
          <a:stretch>
            <a:fillRect/>
          </a:stretch>
        </p:blipFill>
        <p:spPr bwMode="auto">
          <a:xfrm>
            <a:off x="611560" y="2420888"/>
            <a:ext cx="1296144" cy="1584176"/>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1907704" y="4581128"/>
          <a:ext cx="1512168" cy="968248"/>
        </p:xfrm>
        <a:graphic>
          <a:graphicData uri="http://schemas.openxmlformats.org/drawingml/2006/table">
            <a:tbl>
              <a:tblPr/>
              <a:tblGrid>
                <a:gridCol w="1512168"/>
              </a:tblGrid>
              <a:tr h="47694">
                <a:tc>
                  <a:txBody>
                    <a:bodyPr/>
                    <a:lstStyle/>
                    <a:p>
                      <a:pPr algn="ctr">
                        <a:lnSpc>
                          <a:spcPct val="115000"/>
                        </a:lnSpc>
                        <a:spcAft>
                          <a:spcPts val="1000"/>
                        </a:spcAft>
                      </a:pPr>
                      <a:r>
                        <a:rPr lang="ru-RU" sz="1600" b="1" dirty="0">
                          <a:solidFill>
                            <a:srgbClr val="202122"/>
                          </a:solidFill>
                          <a:latin typeface="Arial"/>
                          <a:ea typeface="Calibri"/>
                          <a:cs typeface="Times New Roman"/>
                        </a:rPr>
                        <a:t>Льюис Кэрролл</a:t>
                      </a:r>
                      <a:endParaRPr lang="ru-RU" sz="1600" dirty="0">
                        <a:latin typeface="Calibri"/>
                        <a:ea typeface="Calibri"/>
                        <a:cs typeface="Times New Roman"/>
                      </a:endParaRPr>
                    </a:p>
                    <a:p>
                      <a:pPr algn="ctr">
                        <a:lnSpc>
                          <a:spcPct val="115000"/>
                        </a:lnSpc>
                        <a:spcAft>
                          <a:spcPts val="1000"/>
                        </a:spcAft>
                      </a:pPr>
                      <a:r>
                        <a:rPr lang="ru-RU" sz="1600" i="1" dirty="0" err="1">
                          <a:solidFill>
                            <a:srgbClr val="202122"/>
                          </a:solidFill>
                          <a:latin typeface="Arial"/>
                          <a:ea typeface="Calibri"/>
                          <a:cs typeface="Times New Roman"/>
                        </a:rPr>
                        <a:t>Lewis</a:t>
                      </a:r>
                      <a:r>
                        <a:rPr lang="ru-RU" sz="1600" i="1" dirty="0">
                          <a:solidFill>
                            <a:srgbClr val="202122"/>
                          </a:solidFill>
                          <a:latin typeface="Arial"/>
                          <a:ea typeface="Calibri"/>
                          <a:cs typeface="Times New Roman"/>
                        </a:rPr>
                        <a:t> </a:t>
                      </a:r>
                      <a:r>
                        <a:rPr lang="ru-RU" sz="1600" i="1" dirty="0" err="1">
                          <a:solidFill>
                            <a:srgbClr val="202122"/>
                          </a:solidFill>
                          <a:latin typeface="Arial"/>
                          <a:ea typeface="Calibri"/>
                          <a:cs typeface="Times New Roman"/>
                        </a:rPr>
                        <a:t>Carroll</a:t>
                      </a:r>
                      <a:endParaRPr lang="ru-RU" sz="1600" dirty="0">
                        <a:latin typeface="Calibri"/>
                        <a:ea typeface="Calibri"/>
                        <a:cs typeface="Times New Roman"/>
                      </a:endParaRPr>
                    </a:p>
                  </a:txBody>
                  <a:tcPr marL="114300" marR="114300" marT="0" marB="0">
                    <a:lnL>
                      <a:noFill/>
                    </a:lnL>
                    <a:lnR>
                      <a:noFill/>
                    </a:lnR>
                    <a:lnT>
                      <a:noFill/>
                    </a:lnT>
                    <a:lnB>
                      <a:noFill/>
                    </a:lnB>
                  </a:tcPr>
                </a:tc>
              </a:tr>
            </a:tbl>
          </a:graphicData>
        </a:graphic>
      </p:graphicFrame>
      <p:graphicFrame>
        <p:nvGraphicFramePr>
          <p:cNvPr id="7" name="Таблица 6"/>
          <p:cNvGraphicFramePr>
            <a:graphicFrameLocks noGrp="1"/>
          </p:cNvGraphicFramePr>
          <p:nvPr/>
        </p:nvGraphicFramePr>
        <p:xfrm>
          <a:off x="2051720" y="4725144"/>
          <a:ext cx="1368152" cy="640138"/>
        </p:xfrm>
        <a:graphic>
          <a:graphicData uri="http://schemas.openxmlformats.org/drawingml/2006/table">
            <a:tbl>
              <a:tblPr/>
              <a:tblGrid>
                <a:gridCol w="1368152"/>
              </a:tblGrid>
              <a:tr h="640138">
                <a:tc>
                  <a:txBody>
                    <a:bodyPr/>
                    <a:lstStyle/>
                    <a:p>
                      <a:pPr algn="ctr">
                        <a:lnSpc>
                          <a:spcPct val="115000"/>
                        </a:lnSpc>
                        <a:spcAft>
                          <a:spcPts val="1000"/>
                        </a:spcAft>
                      </a:pPr>
                      <a:endParaRPr lang="ru-RU" sz="1100" dirty="0">
                        <a:latin typeface="Calibri"/>
                        <a:ea typeface="Calibri"/>
                        <a:cs typeface="Times New Roman"/>
                      </a:endParaRPr>
                    </a:p>
                  </a:txBody>
                  <a:tcPr marL="114300" marR="114300" marT="0" marB="0">
                    <a:lnL>
                      <a:noFill/>
                    </a:lnL>
                    <a:lnR>
                      <a:noFill/>
                    </a:lnR>
                    <a:lnT>
                      <a:noFill/>
                    </a:lnT>
                    <a:lnB>
                      <a:noFill/>
                    </a:lnB>
                  </a:tcPr>
                </a:tc>
              </a:tr>
            </a:tbl>
          </a:graphicData>
        </a:graphic>
      </p:graphicFrame>
      <p:pic>
        <p:nvPicPr>
          <p:cNvPr id="8" name="Рисунок 7" descr="Lewis Carroll 1863.jpg"/>
          <p:cNvPicPr/>
          <p:nvPr/>
        </p:nvPicPr>
        <p:blipFill>
          <a:blip r:embed="rId4" cstate="print"/>
          <a:srcRect/>
          <a:stretch>
            <a:fillRect/>
          </a:stretch>
        </p:blipFill>
        <p:spPr bwMode="auto">
          <a:xfrm flipH="1">
            <a:off x="683568" y="4221088"/>
            <a:ext cx="1224136" cy="1656184"/>
          </a:xfrm>
          <a:prstGeom prst="rect">
            <a:avLst/>
          </a:prstGeom>
          <a:noFill/>
          <a:ln w="9525">
            <a:noFill/>
            <a:miter lim="800000"/>
            <a:headEnd/>
            <a:tailEnd/>
          </a:ln>
        </p:spPr>
      </p:pic>
      <p:pic>
        <p:nvPicPr>
          <p:cNvPr id="9" name="Рисунок 8" descr="https://slovnet.ru/wp-content/uploads/2018/11/7-5.png"/>
          <p:cNvPicPr/>
          <p:nvPr/>
        </p:nvPicPr>
        <p:blipFill>
          <a:blip r:embed="rId5" cstate="print"/>
          <a:srcRect/>
          <a:stretch>
            <a:fillRect/>
          </a:stretch>
        </p:blipFill>
        <p:spPr bwMode="auto">
          <a:xfrm>
            <a:off x="3592830" y="2564905"/>
            <a:ext cx="1987282" cy="1476916"/>
          </a:xfrm>
          <a:prstGeom prst="rect">
            <a:avLst/>
          </a:prstGeom>
          <a:noFill/>
          <a:ln w="9525">
            <a:noFill/>
            <a:miter lim="800000"/>
            <a:headEnd/>
            <a:tailEnd/>
          </a:ln>
        </p:spPr>
      </p:pic>
      <p:pic>
        <p:nvPicPr>
          <p:cNvPr id="10" name="Рисунок 9" descr="https://detstwoonlain.ucoz.net/_ld/0/59666381.jpg"/>
          <p:cNvPicPr/>
          <p:nvPr/>
        </p:nvPicPr>
        <p:blipFill>
          <a:blip r:embed="rId6" cstate="print"/>
          <a:srcRect/>
          <a:stretch>
            <a:fillRect/>
          </a:stretch>
        </p:blipFill>
        <p:spPr bwMode="auto">
          <a:xfrm>
            <a:off x="4716016" y="3933056"/>
            <a:ext cx="3456384" cy="1899346"/>
          </a:xfrm>
          <a:prstGeom prst="rect">
            <a:avLst/>
          </a:prstGeom>
          <a:noFill/>
          <a:ln w="9525">
            <a:noFill/>
            <a:miter lim="800000"/>
            <a:headEnd/>
            <a:tailEnd/>
          </a:ln>
        </p:spPr>
      </p:pic>
      <p:pic>
        <p:nvPicPr>
          <p:cNvPr id="11" name="Рисунок 10" descr="https://i11.fotocdn.net/s123/00f99f58a7500642/user_l/2805830952.jpg"/>
          <p:cNvPicPr/>
          <p:nvPr/>
        </p:nvPicPr>
        <p:blipFill>
          <a:blip r:embed="rId7" cstate="print"/>
          <a:srcRect/>
          <a:stretch>
            <a:fillRect/>
          </a:stretch>
        </p:blipFill>
        <p:spPr bwMode="auto">
          <a:xfrm>
            <a:off x="5940152" y="764704"/>
            <a:ext cx="1872208" cy="194421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i.pinimg.com/736x/01/31/a2/0131a2303ddb12a80b1b933b0674e612.jpg"/>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
        <p:nvSpPr>
          <p:cNvPr id="27649" name="Rectangle 1"/>
          <p:cNvSpPr>
            <a:spLocks noChangeArrowheads="1"/>
          </p:cNvSpPr>
          <p:nvPr/>
        </p:nvSpPr>
        <p:spPr bwMode="auto">
          <a:xfrm>
            <a:off x="755576" y="703562"/>
            <a:ext cx="770485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1" u="sng"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LITERATURE TEST</a:t>
            </a:r>
            <a:endParaRPr kumimoji="0" lang="ru-RU" sz="24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0"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1. </a:t>
            </a:r>
            <a:r>
              <a:rPr kumimoji="0" lang="ru-RU" sz="2400" b="0"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Произведение Джонатана Свифта, в котором главный герой попал в страну с очень маленькими людьми: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1" i="1" u="none" strike="noStrike" cap="none" normalizeH="0" baseline="0" dirty="0" smtClean="0">
                <a:ln>
                  <a:noFill/>
                </a:ln>
                <a:solidFill>
                  <a:schemeClr val="tx1"/>
                </a:solidFill>
                <a:effectLst/>
                <a:latin typeface="Calibri"/>
                <a:ea typeface="Yu Gothic UI Semibold" pitchFamily="34" charset="-128"/>
                <a:cs typeface="Times New Roman" pitchFamily="18" charset="0"/>
              </a:rPr>
              <a:t>n)</a:t>
            </a:r>
            <a:r>
              <a:rPr kumimoji="0" lang="en-US" sz="2400" b="0" i="1" u="none" strike="noStrike" cap="none" normalizeH="0" baseline="0" dirty="0" smtClean="0">
                <a:ln>
                  <a:noFill/>
                </a:ln>
                <a:solidFill>
                  <a:schemeClr val="tx1"/>
                </a:solidFill>
                <a:effectLst/>
                <a:latin typeface="Calibri"/>
                <a:ea typeface="Yu Gothic UI Semibold" pitchFamily="34" charset="-128"/>
                <a:cs typeface="Times New Roman" pitchFamily="18" charset="0"/>
              </a:rPr>
              <a:t>“</a:t>
            </a:r>
            <a:r>
              <a:rPr kumimoji="0" lang="en-US" sz="2400" b="1"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A Tale of a Tab</a:t>
            </a:r>
            <a:r>
              <a:rPr kumimoji="0" lang="en-US" sz="2400" b="1" i="1" u="none" strike="noStrike" cap="none" normalizeH="0" baseline="0" dirty="0" smtClean="0">
                <a:ln>
                  <a:noFill/>
                </a:ln>
                <a:solidFill>
                  <a:schemeClr val="tx1"/>
                </a:solidFill>
                <a:effectLst/>
                <a:latin typeface="Calibri"/>
                <a:ea typeface="Yu Gothic UI Semibold" pitchFamily="34" charset="-128"/>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1" i="1" u="none" strike="noStrike" cap="none" normalizeH="0" baseline="0" dirty="0" smtClean="0">
                <a:ln>
                  <a:noFill/>
                </a:ln>
                <a:solidFill>
                  <a:schemeClr val="tx1"/>
                </a:solidFill>
                <a:effectLst/>
                <a:latin typeface="Calibri"/>
                <a:ea typeface="Yu Gothic UI Semibold" pitchFamily="34" charset="-128"/>
                <a:cs typeface="Times New Roman" pitchFamily="18" charset="0"/>
              </a:rPr>
              <a:t>k)“</a:t>
            </a:r>
            <a:r>
              <a:rPr kumimoji="0" lang="en-US" sz="2400" b="1"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The Battle of the Books</a:t>
            </a:r>
            <a:r>
              <a:rPr kumimoji="0" lang="en-US" sz="2400" b="1" i="1" u="none" strike="noStrike" cap="none" normalizeH="0" baseline="0" dirty="0" smtClean="0">
                <a:ln>
                  <a:noFill/>
                </a:ln>
                <a:solidFill>
                  <a:schemeClr val="tx1"/>
                </a:solidFill>
                <a:effectLst/>
                <a:latin typeface="Calibri"/>
                <a:ea typeface="Yu Gothic UI Semibold" pitchFamily="34" charset="-128"/>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1" i="1" u="none" strike="noStrike" cap="none" normalizeH="0" baseline="0" dirty="0" smtClean="0">
                <a:ln>
                  <a:noFill/>
                </a:ln>
                <a:solidFill>
                  <a:schemeClr val="tx1"/>
                </a:solidFill>
                <a:effectLst/>
                <a:latin typeface="Calibri"/>
                <a:ea typeface="Yu Gothic UI Semibold" pitchFamily="34" charset="-128"/>
                <a:cs typeface="Times New Roman" pitchFamily="18" charset="0"/>
              </a:rPr>
              <a:t>l)“</a:t>
            </a:r>
            <a:r>
              <a:rPr kumimoji="0" lang="en-US" sz="2400" b="1"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Travels into Several Remote Nations of the World</a:t>
            </a:r>
            <a:r>
              <a:rPr kumimoji="0" lang="en-US" sz="2400" b="1" i="1" u="none" strike="noStrike" cap="none" normalizeH="0" baseline="0" dirty="0" smtClean="0">
                <a:ln>
                  <a:noFill/>
                </a:ln>
                <a:solidFill>
                  <a:schemeClr val="tx1"/>
                </a:solidFill>
                <a:effectLst/>
                <a:latin typeface="Calibri"/>
                <a:ea typeface="Yu Gothic UI Semibold" pitchFamily="34" charset="-128"/>
                <a:cs typeface="Times New Roman" pitchFamily="18" charset="0"/>
              </a:rPr>
              <a:t>”</a:t>
            </a:r>
            <a:r>
              <a:rPr kumimoji="0" lang="en-US" sz="2400" b="1"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 in four Parts. By </a:t>
            </a:r>
            <a:r>
              <a:rPr kumimoji="0" lang="en-US" sz="2400" b="1" i="1" u="none" strike="noStrike" cap="none" normalizeH="0" baseline="0" dirty="0" err="1" smtClean="0">
                <a:ln>
                  <a:noFill/>
                </a:ln>
                <a:solidFill>
                  <a:schemeClr val="tx1"/>
                </a:solidFill>
                <a:effectLst/>
                <a:latin typeface="Yu Gothic UI Semibold" pitchFamily="34" charset="-128"/>
                <a:ea typeface="Yu Gothic UI Semibold" pitchFamily="34" charset="-128"/>
                <a:cs typeface="Times New Roman" pitchFamily="18" charset="0"/>
              </a:rPr>
              <a:t>Lemuel</a:t>
            </a:r>
            <a:r>
              <a:rPr kumimoji="0" lang="en-US" sz="2400" b="1"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 Gulliver</a:t>
            </a:r>
            <a:r>
              <a:rPr kumimoji="0" lang="en-US" sz="2400" b="1" i="1" u="none" strike="noStrike" cap="none" normalizeH="0" baseline="0" dirty="0" smtClean="0">
                <a:ln>
                  <a:noFill/>
                </a:ln>
                <a:solidFill>
                  <a:schemeClr val="tx1"/>
                </a:solidFill>
                <a:effectLst/>
                <a:latin typeface="Calibri"/>
                <a:ea typeface="Yu Gothic UI Semibold" pitchFamily="34" charset="-128"/>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0"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2. </a:t>
            </a:r>
            <a:r>
              <a:rPr kumimoji="0" lang="ru-RU" sz="2400" b="0"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Как звали мальчика из произведения </a:t>
            </a:r>
            <a:r>
              <a:rPr kumimoji="0" lang="ru-RU" sz="2400" b="0" i="1" u="none" strike="noStrike" cap="none" normalizeH="0" baseline="0" dirty="0" err="1" smtClean="0">
                <a:ln>
                  <a:noFill/>
                </a:ln>
                <a:solidFill>
                  <a:schemeClr val="tx1"/>
                </a:solidFill>
                <a:effectLst/>
                <a:latin typeface="Yu Gothic UI Semibold" pitchFamily="34" charset="-128"/>
                <a:ea typeface="Yu Gothic UI Semibold" pitchFamily="34" charset="-128"/>
                <a:cs typeface="Times New Roman" pitchFamily="18" charset="0"/>
              </a:rPr>
              <a:t>А.Милн</a:t>
            </a:r>
            <a:r>
              <a:rPr kumimoji="0" lang="ru-RU" sz="2400" b="0"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 который дружил с плюшевым мишкой?</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0" i="1" u="none" strike="noStrike" cap="none" normalizeH="0" baseline="0" dirty="0" smtClean="0">
                <a:ln>
                  <a:noFill/>
                </a:ln>
                <a:solidFill>
                  <a:srgbClr val="000000"/>
                </a:solidFill>
                <a:effectLst/>
                <a:latin typeface="Yu Gothic UI Semibold" pitchFamily="34" charset="-128"/>
                <a:ea typeface="Yu Gothic UI Semibold" pitchFamily="34" charset="-128"/>
                <a:cs typeface="Arial" pitchFamily="34" charset="0"/>
              </a:rPr>
              <a:t>e)</a:t>
            </a:r>
            <a:r>
              <a:rPr kumimoji="0" lang="ru-RU" sz="2400" b="0" i="1" u="none" strike="noStrike" cap="none" normalizeH="0" baseline="0" dirty="0" err="1" smtClean="0">
                <a:ln>
                  <a:noFill/>
                </a:ln>
                <a:solidFill>
                  <a:srgbClr val="000000"/>
                </a:solidFill>
                <a:effectLst/>
                <a:latin typeface="Yu Gothic UI Semibold" pitchFamily="34" charset="-128"/>
                <a:ea typeface="Yu Gothic UI Semibold" pitchFamily="34" charset="-128"/>
                <a:cs typeface="Arial" pitchFamily="34" charset="0"/>
              </a:rPr>
              <a:t>Christopher</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0" i="1" u="none" strike="noStrike" cap="none" normalizeH="0" baseline="0" dirty="0" smtClean="0">
                <a:ln>
                  <a:noFill/>
                </a:ln>
                <a:solidFill>
                  <a:srgbClr val="000000"/>
                </a:solidFill>
                <a:effectLst/>
                <a:latin typeface="Yu Gothic UI Semibold" pitchFamily="34" charset="-128"/>
                <a:ea typeface="Yu Gothic UI Semibold" pitchFamily="34" charset="-128"/>
                <a:cs typeface="Arial" pitchFamily="34" charset="0"/>
              </a:rPr>
              <a:t>m)Winnie</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0" i="1" u="none" strike="noStrike" cap="none" normalizeH="0" baseline="0" dirty="0" smtClean="0">
                <a:ln>
                  <a:noFill/>
                </a:ln>
                <a:solidFill>
                  <a:srgbClr val="000000"/>
                </a:solidFill>
                <a:effectLst/>
                <a:latin typeface="Yu Gothic UI Semibold" pitchFamily="34" charset="-128"/>
                <a:ea typeface="Yu Gothic UI Semibold" pitchFamily="34" charset="-128"/>
                <a:cs typeface="Arial" pitchFamily="34" charset="0"/>
              </a:rPr>
              <a:t>o)Oliver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i.pinimg.com/736x/01/31/a2/0131a2303ddb12a80b1b933b0674e612.jpg"/>
          <p:cNvPicPr/>
          <p:nvPr/>
        </p:nvPicPr>
        <p:blipFill>
          <a:blip r:embed="rId2" cstate="print"/>
          <a:srcRect/>
          <a:stretch>
            <a:fillRect/>
          </a:stretch>
        </p:blipFill>
        <p:spPr bwMode="auto">
          <a:xfrm>
            <a:off x="0" y="116632"/>
            <a:ext cx="9143999" cy="6624736"/>
          </a:xfrm>
          <a:prstGeom prst="rect">
            <a:avLst/>
          </a:prstGeom>
          <a:noFill/>
          <a:ln w="9525">
            <a:noFill/>
            <a:miter lim="800000"/>
            <a:headEnd/>
            <a:tailEnd/>
          </a:ln>
        </p:spPr>
      </p:pic>
      <p:sp>
        <p:nvSpPr>
          <p:cNvPr id="26625" name="Rectangle 1"/>
          <p:cNvSpPr>
            <a:spLocks noChangeArrowheads="1"/>
          </p:cNvSpPr>
          <p:nvPr/>
        </p:nvSpPr>
        <p:spPr bwMode="auto">
          <a:xfrm>
            <a:off x="827584" y="1030396"/>
            <a:ext cx="741682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2400" b="0"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3. </a:t>
            </a:r>
            <a:r>
              <a:rPr kumimoji="0" lang="ru-RU" sz="2400" b="0"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Кто из этих писателей не был англичанином?</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0"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t)William Blake</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0" i="1" u="none" strike="noStrike" cap="none" normalizeH="0" baseline="0" dirty="0" smtClean="0">
                <a:ln>
                  <a:noFill/>
                </a:ln>
                <a:solidFill>
                  <a:srgbClr val="202122"/>
                </a:solidFill>
                <a:effectLst/>
                <a:latin typeface="Yu Gothic UI Semibold" pitchFamily="34" charset="-128"/>
                <a:ea typeface="Yu Gothic UI Semibold" pitchFamily="34" charset="-128"/>
                <a:cs typeface="Arial" pitchFamily="34" charset="0"/>
              </a:rPr>
              <a:t>u)</a:t>
            </a:r>
            <a:r>
              <a:rPr kumimoji="0" lang="ru-RU" sz="2400" b="0" i="1" u="none" strike="noStrike" cap="none" normalizeH="0" baseline="0" dirty="0" err="1" smtClean="0">
                <a:ln>
                  <a:noFill/>
                </a:ln>
                <a:solidFill>
                  <a:srgbClr val="202122"/>
                </a:solidFill>
                <a:effectLst/>
                <a:latin typeface="Yu Gothic UI Semibold" pitchFamily="34" charset="-128"/>
                <a:ea typeface="Yu Gothic UI Semibold" pitchFamily="34" charset="-128"/>
                <a:cs typeface="Arial" pitchFamily="34" charset="0"/>
              </a:rPr>
              <a:t>Charles</a:t>
            </a:r>
            <a:r>
              <a:rPr kumimoji="0" lang="ru-RU" sz="2400" b="0" i="1" u="none" strike="noStrike" cap="none" normalizeH="0" baseline="0" dirty="0" smtClean="0">
                <a:ln>
                  <a:noFill/>
                </a:ln>
                <a:solidFill>
                  <a:srgbClr val="202122"/>
                </a:solidFill>
                <a:effectLst/>
                <a:latin typeface="Yu Gothic UI Semibold" pitchFamily="34" charset="-128"/>
                <a:ea typeface="Yu Gothic UI Semibold" pitchFamily="34" charset="-128"/>
                <a:cs typeface="Arial" pitchFamily="34" charset="0"/>
              </a:rPr>
              <a:t> </a:t>
            </a:r>
            <a:r>
              <a:rPr kumimoji="0" lang="ru-RU" sz="2400" b="0" i="1" u="none" strike="noStrike" cap="none" normalizeH="0" baseline="0" dirty="0" err="1" smtClean="0">
                <a:ln>
                  <a:noFill/>
                </a:ln>
                <a:solidFill>
                  <a:srgbClr val="202122"/>
                </a:solidFill>
                <a:effectLst/>
                <a:latin typeface="Yu Gothic UI Semibold" pitchFamily="34" charset="-128"/>
                <a:ea typeface="Yu Gothic UI Semibold" pitchFamily="34" charset="-128"/>
                <a:cs typeface="Arial" pitchFamily="34" charset="0"/>
              </a:rPr>
              <a:t>Dickens</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0" i="1" u="none" strike="noStrike" cap="none" normalizeH="0" baseline="0" dirty="0" smtClean="0">
                <a:ln>
                  <a:noFill/>
                </a:ln>
                <a:solidFill>
                  <a:srgbClr val="202122"/>
                </a:solidFill>
                <a:effectLst/>
                <a:latin typeface="Yu Gothic UI Semibold" pitchFamily="34" charset="-128"/>
                <a:ea typeface="Yu Gothic UI Semibold" pitchFamily="34" charset="-128"/>
                <a:cs typeface="Arial" pitchFamily="34" charset="0"/>
              </a:rPr>
              <a:t>a)</a:t>
            </a:r>
            <a:r>
              <a:rPr kumimoji="0" lang="ru-RU" sz="2400" b="0" i="1" u="none" strike="noStrike" cap="none" normalizeH="0" baseline="0" dirty="0" err="1" smtClean="0">
                <a:ln>
                  <a:noFill/>
                </a:ln>
                <a:solidFill>
                  <a:srgbClr val="202122"/>
                </a:solidFill>
                <a:effectLst/>
                <a:latin typeface="Yu Gothic UI Semibold" pitchFamily="34" charset="-128"/>
                <a:ea typeface="Yu Gothic UI Semibold" pitchFamily="34" charset="-128"/>
                <a:cs typeface="Arial" pitchFamily="34" charset="0"/>
              </a:rPr>
              <a:t>Jules</a:t>
            </a:r>
            <a:r>
              <a:rPr kumimoji="0" lang="ru-RU" sz="2400" b="0" i="1" u="none" strike="noStrike" cap="none" normalizeH="0" baseline="0" dirty="0" smtClean="0">
                <a:ln>
                  <a:noFill/>
                </a:ln>
                <a:solidFill>
                  <a:srgbClr val="202122"/>
                </a:solidFill>
                <a:effectLst/>
                <a:latin typeface="Yu Gothic UI Semibold" pitchFamily="34" charset="-128"/>
                <a:ea typeface="Yu Gothic UI Semibold" pitchFamily="34" charset="-128"/>
                <a:cs typeface="Arial" pitchFamily="34" charset="0"/>
              </a:rPr>
              <a:t> </a:t>
            </a:r>
            <a:r>
              <a:rPr kumimoji="0" lang="ru-RU" sz="2400" b="0" i="1" u="none" strike="noStrike" cap="none" normalizeH="0" baseline="0" dirty="0" err="1" smtClean="0">
                <a:ln>
                  <a:noFill/>
                </a:ln>
                <a:solidFill>
                  <a:srgbClr val="202122"/>
                </a:solidFill>
                <a:effectLst/>
                <a:latin typeface="Yu Gothic UI Semibold" pitchFamily="34" charset="-128"/>
                <a:ea typeface="Yu Gothic UI Semibold" pitchFamily="34" charset="-128"/>
                <a:cs typeface="Arial" pitchFamily="34" charset="0"/>
              </a:rPr>
              <a:t>Verne</a:t>
            </a:r>
            <a:endParaRPr kumimoji="0" lang="en-US" sz="2400" b="0" i="1" u="none" strike="noStrike" cap="none" normalizeH="0" baseline="0" dirty="0" smtClean="0">
              <a:ln>
                <a:noFill/>
              </a:ln>
              <a:solidFill>
                <a:srgbClr val="202122"/>
              </a:solidFill>
              <a:effectLst/>
              <a:latin typeface="Yu Gothic UI Semibold" pitchFamily="34" charset="-128"/>
              <a:ea typeface="Yu Gothic UI Semibold" pitchFamily="34" charset="-128"/>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endParaRPr lang="en-US" sz="2400" i="1" smtClean="0">
              <a:solidFill>
                <a:srgbClr val="202122"/>
              </a:solidFill>
              <a:latin typeface="Yu Gothic UI Semibold" pitchFamily="34" charset="-128"/>
              <a:ea typeface="Yu Gothic UI Semibold" pitchFamily="34" charset="-128"/>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0"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4. </a:t>
            </a:r>
            <a:r>
              <a:rPr kumimoji="0" lang="ru-RU" sz="2400" b="0"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Какое из этих произведений </a:t>
            </a:r>
            <a:r>
              <a:rPr kumimoji="0" lang="ru-RU" sz="2400" b="0" i="1" u="none" strike="noStrike" cap="none" normalizeH="0" baseline="0" dirty="0" err="1" smtClean="0">
                <a:ln>
                  <a:noFill/>
                </a:ln>
                <a:solidFill>
                  <a:schemeClr val="tx1"/>
                </a:solidFill>
                <a:effectLst/>
                <a:latin typeface="Yu Gothic UI Semibold" pitchFamily="34" charset="-128"/>
                <a:ea typeface="Yu Gothic UI Semibold" pitchFamily="34" charset="-128"/>
                <a:cs typeface="Times New Roman" pitchFamily="18" charset="0"/>
              </a:rPr>
              <a:t>Дж.Р.Р.Толкиена</a:t>
            </a:r>
            <a:r>
              <a:rPr kumimoji="0" lang="ru-RU" sz="2400" b="0"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 было написано первым?</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1" i="1" u="none" strike="noStrike" cap="none" normalizeH="0" baseline="0" dirty="0" smtClean="0">
                <a:ln>
                  <a:noFill/>
                </a:ln>
                <a:solidFill>
                  <a:schemeClr val="tx1"/>
                </a:solidFill>
                <a:effectLst/>
                <a:latin typeface="Calibri"/>
                <a:ea typeface="Yu Gothic UI Semibold" pitchFamily="34" charset="-128"/>
                <a:cs typeface="Times New Roman" pitchFamily="18" charset="0"/>
              </a:rPr>
              <a:t>r)“</a:t>
            </a:r>
            <a:r>
              <a:rPr kumimoji="0" lang="en-US" sz="2400" b="1"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The Hobbit or There and Back Again</a:t>
            </a:r>
            <a:r>
              <a:rPr kumimoji="0" lang="en-US" sz="2400" b="1" i="1" u="none" strike="noStrike" cap="none" normalizeH="0" baseline="0" dirty="0" smtClean="0">
                <a:ln>
                  <a:noFill/>
                </a:ln>
                <a:solidFill>
                  <a:schemeClr val="tx1"/>
                </a:solidFill>
                <a:effectLst/>
                <a:latin typeface="Calibri"/>
                <a:ea typeface="Yu Gothic UI Semibold" pitchFamily="34" charset="-128"/>
                <a:cs typeface="Times New Roman" pitchFamily="18" charset="0"/>
              </a:rPr>
              <a:t>”</a:t>
            </a:r>
            <a:endParaRPr kumimoji="0" lang="ru-RU"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1" i="1" u="none" strike="noStrike" cap="none" normalizeH="0" baseline="0" dirty="0" smtClean="0">
                <a:ln>
                  <a:noFill/>
                </a:ln>
                <a:solidFill>
                  <a:schemeClr val="tx1"/>
                </a:solidFill>
                <a:effectLst/>
                <a:latin typeface="Calibri"/>
                <a:ea typeface="Yu Gothic UI Semibold" pitchFamily="34" charset="-128"/>
                <a:cs typeface="Times New Roman" pitchFamily="18" charset="0"/>
              </a:rPr>
              <a:t>p)“</a:t>
            </a:r>
            <a:r>
              <a:rPr kumimoji="0" lang="en-US" sz="2400" b="1"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The Lord of the Rings</a:t>
            </a:r>
            <a:r>
              <a:rPr kumimoji="0" lang="en-US" sz="2400" b="1" i="1" u="none" strike="noStrike" cap="none" normalizeH="0" baseline="0" dirty="0" smtClean="0">
                <a:ln>
                  <a:noFill/>
                </a:ln>
                <a:solidFill>
                  <a:schemeClr val="tx1"/>
                </a:solidFill>
                <a:effectLst/>
                <a:latin typeface="Calibri"/>
                <a:ea typeface="Yu Gothic UI Semibold" pitchFamily="34" charset="-128"/>
                <a:cs typeface="Times New Roman" pitchFamily="18" charset="0"/>
              </a:rPr>
              <a:t>”</a:t>
            </a:r>
            <a:endParaRPr kumimoji="0" lang="ru-RU"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1" i="1" u="none" strike="noStrike" cap="none" normalizeH="0" baseline="0" dirty="0" smtClean="0">
                <a:ln>
                  <a:noFill/>
                </a:ln>
                <a:solidFill>
                  <a:schemeClr val="tx1"/>
                </a:solidFill>
                <a:effectLst/>
                <a:latin typeface="Calibri"/>
                <a:ea typeface="Yu Gothic UI Semibold" pitchFamily="34" charset="-128"/>
                <a:cs typeface="Times New Roman" pitchFamily="18" charset="0"/>
              </a:rPr>
              <a:t>s)“</a:t>
            </a:r>
            <a:r>
              <a:rPr kumimoji="0" lang="en-US" sz="2400" b="0" i="1" u="none" strike="noStrike" cap="none" normalizeH="0" baseline="0" dirty="0" smtClean="0">
                <a:ln>
                  <a:noFill/>
                </a:ln>
                <a:solidFill>
                  <a:schemeClr val="tx1"/>
                </a:solidFill>
                <a:effectLst/>
                <a:latin typeface="Yu Gothic UI Semibold" pitchFamily="34" charset="-128"/>
                <a:ea typeface="Yu Gothic UI Semibold" pitchFamily="34" charset="-128"/>
                <a:cs typeface="Times New Roman" pitchFamily="18" charset="0"/>
              </a:rPr>
              <a:t>The Road Goes Ever On</a:t>
            </a:r>
            <a:r>
              <a:rPr kumimoji="0" lang="en-US" sz="2400" b="0" i="1" u="none" strike="noStrike" cap="none" normalizeH="0" baseline="0" dirty="0" smtClean="0">
                <a:ln>
                  <a:noFill/>
                </a:ln>
                <a:solidFill>
                  <a:schemeClr val="tx1"/>
                </a:solidFill>
                <a:effectLst/>
                <a:latin typeface="Calibri"/>
                <a:ea typeface="Yu Gothic UI Semibold" pitchFamily="34" charset="-128"/>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лёна\Desktop\Книги и писатели-юбиляры\свиток.jpg"/>
          <p:cNvPicPr/>
          <p:nvPr/>
        </p:nvPicPr>
        <p:blipFill>
          <a:blip r:embed="rId2" cstate="print"/>
          <a:srcRect l="-28" t="18659" r="-27" b="17556"/>
          <a:stretch>
            <a:fillRect/>
          </a:stretch>
        </p:blipFill>
        <p:spPr bwMode="auto">
          <a:xfrm>
            <a:off x="395536" y="116632"/>
            <a:ext cx="8280920" cy="6624736"/>
          </a:xfrm>
          <a:prstGeom prst="rect">
            <a:avLst/>
          </a:prstGeom>
          <a:noFill/>
          <a:ln w="9525">
            <a:noFill/>
            <a:miter lim="800000"/>
            <a:headEnd/>
            <a:tailEnd/>
          </a:ln>
        </p:spPr>
      </p:pic>
      <p:sp>
        <p:nvSpPr>
          <p:cNvPr id="1025" name="Rectangle 1"/>
          <p:cNvSpPr>
            <a:spLocks noChangeArrowheads="1"/>
          </p:cNvSpPr>
          <p:nvPr/>
        </p:nvSpPr>
        <p:spPr bwMode="auto">
          <a:xfrm>
            <a:off x="1547664" y="119309"/>
            <a:ext cx="597666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After the release of the first edition of the fairy tale, many letters came from r</a:t>
            </a:r>
            <a:r>
              <a:rPr kumimoji="0" lang="en-US"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e</a:t>
            </a: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aders asking them to continue the fascinating story. He wrote "Alice through the Looking Glass" (published in 1871). The knowledge of the world through the game, proposed by the writer, has become a common technique in children's literature. Books about Alice are not the only </a:t>
            </a:r>
            <a:r>
              <a:rPr kumimoji="0" lang="en-US"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w</a:t>
            </a: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orks of this author. In 1867, he left England for the only time in his life, going to Russia with his friend. Dodgson described his impressions in the "Russian Diary". He also wrote poems for children and the book "Sylv</a:t>
            </a:r>
            <a:r>
              <a:rPr kumimoji="0" lang="en-US"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i</a:t>
            </a: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a and Bruno". The writer himself considered the main business of his life to be a serious mathematical work dedicated to the ancient Greek scientist Euclid. Modern experts believe that Dodgson made the main </a:t>
            </a:r>
            <a:r>
              <a:rPr kumimoji="0" lang="en-US" sz="2000" b="1" i="1" u="none" strike="noStrike" cap="none" normalizeH="0" baseline="0" dirty="0" smtClean="0">
                <a:ln>
                  <a:noFill/>
                </a:ln>
                <a:solidFill>
                  <a:srgbClr val="FF0000"/>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s</a:t>
            </a: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Yu Gothic UI Semibold" pitchFamily="34" charset="-128"/>
                <a:ea typeface="Yu Gothic UI Semibold" pitchFamily="34" charset="-128"/>
                <a:cs typeface="Times New Roman" pitchFamily="18" charset="0"/>
              </a:rPr>
              <a:t>cientific contribution with his works on mathematical logic. Both children and adults are happy to read his fairy tales. The writer died on January 14 , 1898 in Guildford</a:t>
            </a:r>
            <a:endPar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avatars.mds.yandex.net/get-zen_doc/1637352/pub_5e85c0a1efb78c1900a0da82_5e85c0c193baaa4efffef34e/scale_1200"/>
          <p:cNvPicPr/>
          <p:nvPr/>
        </p:nvPicPr>
        <p:blipFill>
          <a:blip r:embed="rId2" cstate="print"/>
          <a:srcRect/>
          <a:stretch>
            <a:fillRect/>
          </a:stretch>
        </p:blipFill>
        <p:spPr bwMode="auto">
          <a:xfrm>
            <a:off x="755576" y="692696"/>
            <a:ext cx="7704855" cy="547260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95536" y="458339"/>
            <a:ext cx="8280920" cy="569386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Ide</a:t>
            </a:r>
            <a:r>
              <a:rPr kumimoji="0" lang="en-US"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livere</a:t>
            </a:r>
            <a:r>
              <a:rPr kumimoji="0" lang="en-US"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dupbot</a:t>
            </a:r>
            <a:r>
              <a:rPr kumimoji="0" lang="en-US"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hmypisto</a:t>
            </a:r>
            <a:r>
              <a:rPr kumimoji="0" lang="en-US"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lsinthe</a:t>
            </a:r>
            <a:r>
              <a:rPr kumimoji="0" lang="en-US" sz="2800" b="1" i="0" u="none" strike="noStrike" cap="none" normalizeH="0" baseline="0" dirty="0" err="1" smtClean="0">
                <a:ln>
                  <a:noFill/>
                </a:ln>
                <a:solidFill>
                  <a:srgbClr val="5F497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s</a:t>
            </a:r>
            <a:r>
              <a:rPr kumimoji="0" lang="en-US" sz="2800" b="1" i="0" u="none" strike="noStrike" cap="none" normalizeH="0" baseline="0" dirty="0" smtClean="0">
                <a:ln>
                  <a:noFill/>
                </a:ln>
                <a:solidFill>
                  <a:srgbClr val="5F497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5F497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ameman</a:t>
            </a:r>
            <a:r>
              <a:rPr kumimoji="0" lang="en-US" sz="2800" b="1" i="0" u="none" strike="noStrike" cap="none" normalizeH="0" baseline="0" dirty="0" smtClean="0">
                <a:ln>
                  <a:noFill/>
                </a:ln>
                <a:solidFill>
                  <a:srgbClr val="5F497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5F497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nerasIhad</a:t>
            </a:r>
            <a:r>
              <a:rPr kumimoji="0" lang="en-US" sz="2800" b="1" i="0" u="none" strike="noStrike" cap="none" normalizeH="0" baseline="0" dirty="0" smtClean="0">
                <a:ln>
                  <a:noFill/>
                </a:ln>
                <a:solidFill>
                  <a:srgbClr val="5F497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5F497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donemy</a:t>
            </a:r>
            <a:r>
              <a:rPr kumimoji="0" lang="en-US" sz="2800" b="1" i="0" u="none" strike="noStrike" cap="none" normalizeH="0" baseline="0" dirty="0" smtClean="0">
                <a:ln>
                  <a:noFill/>
                </a:ln>
                <a:solidFill>
                  <a:srgbClr val="5F497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scimitar,</a:t>
            </a:r>
            <a:r>
              <a:rPr kumimoji="0" lang="en-US" sz="2800" b="1" i="0" u="none" strike="noStrike" cap="none" normalizeH="0" baseline="0" dirty="0" smtClean="0">
                <a:ln>
                  <a:noFill/>
                </a:ln>
                <a:solidFill>
                  <a:srgbClr val="5F497A"/>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smtClean="0">
                <a:ln>
                  <a:noFill/>
                </a:ln>
                <a:solidFill>
                  <a:srgbClr val="5F497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an </a:t>
            </a:r>
            <a:r>
              <a:rPr kumimoji="0" lang="en-US" sz="2800" b="1" i="0" u="none" strike="noStrike" cap="none" normalizeH="0" baseline="0" dirty="0" err="1" smtClean="0">
                <a:ln>
                  <a:noFill/>
                </a:ln>
                <a:solidFill>
                  <a:srgbClr val="5F497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dthenmyp</a:t>
            </a:r>
            <a:r>
              <a:rPr kumimoji="0" lang="en-US" sz="2800" b="1" i="0" u="none" strike="noStrike" cap="none" normalizeH="0" baseline="0" dirty="0" smtClean="0">
                <a:ln>
                  <a:noFill/>
                </a:ln>
                <a:solidFill>
                  <a:srgbClr val="5F497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ouch</a:t>
            </a:r>
            <a:r>
              <a:rPr kumimoji="0" lang="en-US" sz="2800" b="1" i="0" u="none" strike="noStrike" cap="none" normalizeH="0" baseline="0" dirty="0" smtClean="0">
                <a:ln>
                  <a:noFill/>
                </a:ln>
                <a:solidFill>
                  <a:srgbClr val="5F497A"/>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err="1" smtClean="0">
                <a:ln>
                  <a:noFill/>
                </a:ln>
                <a:solidFill>
                  <a:srgbClr val="5F497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ofpo</a:t>
            </a:r>
            <a:r>
              <a:rPr kumimoji="0" lang="en-US" sz="2800" b="1" i="0" u="none" strike="noStrike" cap="none" normalizeH="0" baseline="0" dirty="0" smtClean="0">
                <a:ln>
                  <a:noFill/>
                </a:ln>
                <a:solidFill>
                  <a:srgbClr val="5F497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5F497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wder</a:t>
            </a:r>
            <a:r>
              <a:rPr kumimoji="0" lang="en-US" sz="28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an</a:t>
            </a:r>
            <a:r>
              <a:rPr kumimoji="0" lang="en-US"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dbull</a:t>
            </a:r>
            <a:r>
              <a:rPr kumimoji="0" lang="en-US"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ets</a:t>
            </a:r>
            <a:r>
              <a:rPr kumimoji="0" lang="en-US"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a:ea typeface="Calibri" pitchFamily="34" charset="0"/>
                <a:cs typeface="Segoe UI" pitchFamily="34" charset="0"/>
              </a:rPr>
              <a:t>…</a:t>
            </a:r>
            <a:r>
              <a:rPr kumimoji="0" lang="en-US" sz="2800" b="1" i="0" u="none" strike="noStrike" cap="none" normalizeH="0" baseline="0" dirty="0" smtClean="0">
                <a:ln>
                  <a:noFill/>
                </a:ln>
                <a:solidFill>
                  <a:srgbClr val="00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Ili </a:t>
            </a:r>
            <a:r>
              <a:rPr kumimoji="0" lang="en-US" sz="2800" b="1" i="0" u="none" strike="noStrike" cap="none" normalizeH="0" baseline="0" dirty="0" err="1"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kewi</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sedeliver</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edupmywa</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tch</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which </a:t>
            </a:r>
            <a:r>
              <a:rPr kumimoji="0" lang="en-US" sz="2800" b="1" i="0" u="none" strike="noStrike" cap="none" normalizeH="0" baseline="0" dirty="0" err="1"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htheempero</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rwasverycuri</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oustos</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ee,</a:t>
            </a:r>
            <a:r>
              <a:rPr kumimoji="0" lang="en-US" sz="2800" b="1" i="0" u="none" strike="noStrike" cap="none" normalizeH="0" baseline="0" dirty="0" err="1"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andc</a:t>
            </a:r>
            <a:r>
              <a:rPr kumimoji="0" lang="en-US" sz="2800" b="1" i="0" u="none" strike="noStrike" cap="none" normalizeH="0" baseline="0" dirty="0"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omman</a:t>
            </a:r>
            <a:r>
              <a:rPr kumimoji="0" lang="en-US" sz="2800" b="1" i="0" u="none" strike="noStrike" cap="none" normalizeH="0" baseline="0" dirty="0"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dedtwoof</a:t>
            </a:r>
            <a:r>
              <a:rPr kumimoji="0" lang="en-US" sz="2800" b="1" i="0" u="none" strike="noStrike" cap="none" normalizeH="0" baseline="0" dirty="0"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his</a:t>
            </a:r>
            <a:r>
              <a:rPr kumimoji="0" lang="en-US" sz="2800" b="1" i="0" u="none" strike="noStrike" cap="none" normalizeH="0" baseline="0" dirty="0" err="1"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talle</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st</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yeomen</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err="1"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ofth</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eguar</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ds</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to</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err="1"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earit</a:t>
            </a:r>
            <a:r>
              <a:rPr kumimoji="0" lang="en-US" sz="2800" b="1" i="0" u="none" strike="noStrike" cap="none" normalizeH="0" baseline="0" dirty="0"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206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onapole</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upont</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heirshou</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lders</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as draymen</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inEn</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glanddoaba</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rrelof</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ale. </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Ithe</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n</a:t>
            </a:r>
            <a:r>
              <a:rPr kumimoji="0" lang="en-US" sz="2800" b="1" i="0" u="none" strike="noStrike" cap="none" normalizeH="0" baseline="0" dirty="0" err="1" smtClean="0">
                <a:ln>
                  <a:noFill/>
                </a:ln>
                <a:solidFill>
                  <a:srgbClr val="C0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gaveu</a:t>
            </a:r>
            <a:r>
              <a:rPr kumimoji="0" lang="en-US"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C0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pmysilve</a:t>
            </a:r>
            <a:r>
              <a:rPr kumimoji="0" lang="en-US"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rand</a:t>
            </a:r>
            <a:r>
              <a:rPr kumimoji="0" lang="en-US"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err="1" smtClean="0">
                <a:ln>
                  <a:noFill/>
                </a:ln>
                <a:solidFill>
                  <a:srgbClr val="C0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coppe</a:t>
            </a:r>
            <a:r>
              <a:rPr kumimoji="0" lang="en-US"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C0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rmoney</a:t>
            </a:r>
            <a:r>
              <a:rPr kumimoji="0" lang="en-US"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a:t>
            </a:r>
            <a:r>
              <a:rPr kumimoji="0" lang="en-US"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err="1" smtClean="0">
                <a:ln>
                  <a:noFill/>
                </a:ln>
                <a:solidFill>
                  <a:srgbClr val="C0000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my</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pu</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rse</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wit </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hninelar</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gepieceso</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fgold</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andso</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mesmal</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leron</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es</a:t>
            </a:r>
            <a:r>
              <a:rPr kumimoji="0" lang="en-US" sz="2800" b="1" i="0" u="none" strike="noStrike" cap="none" normalizeH="0" baseline="0" dirty="0" smtClean="0">
                <a:ln>
                  <a:noFill/>
                </a:ln>
                <a:solidFill>
                  <a:srgbClr val="00B050"/>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a:t>
            </a:r>
            <a:r>
              <a:rPr kumimoji="0" lang="en-US" sz="2800" b="0" i="0" u="none" strike="noStrike" cap="none" normalizeH="0" baseline="0" dirty="0" smtClean="0">
                <a:ln>
                  <a:noFill/>
                </a:ln>
                <a:solidFill>
                  <a:srgbClr val="000000"/>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err="1"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mykni</a:t>
            </a:r>
            <a:r>
              <a:rPr kumimoji="0" lang="en-US" sz="2800" b="1" i="0" u="none" strike="noStrike" cap="none" normalizeH="0" baseline="0" dirty="0"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feand</a:t>
            </a:r>
            <a:r>
              <a:rPr kumimoji="0" lang="en-US" sz="2800" b="1" i="0" u="none" strike="noStrike" cap="none" normalizeH="0" baseline="0" dirty="0" smtClean="0">
                <a:ln>
                  <a:noFill/>
                </a:ln>
                <a:solidFill>
                  <a:srgbClr val="E36C0A"/>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razor,</a:t>
            </a:r>
            <a:r>
              <a:rPr kumimoji="0" lang="en-US" sz="2800" b="1" i="0" u="none" strike="noStrike" cap="none" normalizeH="0" baseline="0" dirty="0" smtClean="0">
                <a:ln>
                  <a:noFill/>
                </a:ln>
                <a:solidFill>
                  <a:srgbClr val="E36C0A"/>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err="1"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mycom</a:t>
            </a:r>
            <a:r>
              <a:rPr kumimoji="0" lang="en-US" sz="2800" b="1" i="0" u="none" strike="noStrike" cap="none" normalizeH="0" baseline="0" dirty="0"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bandsil</a:t>
            </a:r>
            <a:r>
              <a:rPr kumimoji="0" lang="en-US" sz="2800" b="1" i="0" u="none" strike="noStrike" cap="none" normalizeH="0" baseline="0" dirty="0"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ver</a:t>
            </a:r>
            <a:r>
              <a:rPr kumimoji="0" lang="en-US" sz="2800" b="1" i="0" u="none" strike="noStrike" cap="none" normalizeH="0" baseline="0" dirty="0" smtClean="0">
                <a:ln>
                  <a:noFill/>
                </a:ln>
                <a:solidFill>
                  <a:srgbClr val="E36C0A"/>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snuffbox,</a:t>
            </a:r>
            <a:r>
              <a:rPr kumimoji="0" lang="en-US" sz="2800" b="1" i="0" u="none" strike="noStrike" cap="none" normalizeH="0" baseline="0" dirty="0" smtClean="0">
                <a:ln>
                  <a:noFill/>
                </a:ln>
                <a:solidFill>
                  <a:srgbClr val="E36C0A"/>
                </a:solidFill>
                <a:effectLst>
                  <a:outerShdw blurRad="38100" dist="38100" dir="2700000" algn="tl">
                    <a:srgbClr val="000000">
                      <a:alpha val="43137"/>
                    </a:srgbClr>
                  </a:outerShdw>
                </a:effectLst>
                <a:latin typeface="Calibri"/>
                <a:ea typeface="Calibri" pitchFamily="34" charset="0"/>
                <a:cs typeface="Segoe UI" pitchFamily="34" charset="0"/>
              </a:rPr>
              <a:t> </a:t>
            </a:r>
            <a:r>
              <a:rPr kumimoji="0" lang="en-US" sz="2800" b="1" i="0" u="none" strike="noStrike" cap="none" normalizeH="0" baseline="0" dirty="0" err="1" smtClean="0">
                <a:ln>
                  <a:noFill/>
                </a:ln>
                <a:solidFill>
                  <a:srgbClr val="4F6228"/>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myhan</a:t>
            </a:r>
            <a:r>
              <a:rPr kumimoji="0" lang="en-US" sz="2800" b="1" i="0" u="none" strike="noStrike" cap="none" normalizeH="0" baseline="0" dirty="0" smtClean="0">
                <a:ln>
                  <a:noFill/>
                </a:ln>
                <a:solidFill>
                  <a:srgbClr val="4F6228"/>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4F6228"/>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dkerchi</a:t>
            </a:r>
            <a:r>
              <a:rPr kumimoji="0" lang="en-US" sz="2800" b="1" i="0" u="none" strike="noStrike" cap="none" normalizeH="0" baseline="0" dirty="0" smtClean="0">
                <a:ln>
                  <a:noFill/>
                </a:ln>
                <a:solidFill>
                  <a:srgbClr val="4F6228"/>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t>
            </a:r>
            <a:r>
              <a:rPr kumimoji="0" lang="en-US" sz="2800" b="1" i="0" u="none" strike="noStrike" cap="none" normalizeH="0" baseline="0" dirty="0" err="1" smtClean="0">
                <a:ln>
                  <a:noFill/>
                </a:ln>
                <a:solidFill>
                  <a:srgbClr val="4F6228"/>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efand</a:t>
            </a:r>
            <a:r>
              <a:rPr kumimoji="0" lang="en-US" sz="2800" b="1" i="0" u="none" strike="noStrike" cap="none" normalizeH="0" baseline="0" dirty="0" err="1"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journ</a:t>
            </a:r>
            <a:r>
              <a:rPr kumimoji="0" lang="en-US" sz="2800" b="1" i="0" u="none" strike="noStrike" cap="none" normalizeH="0" baseline="0" dirty="0" smtClean="0">
                <a:ln>
                  <a:noFill/>
                </a:ln>
                <a:solidFill>
                  <a:srgbClr val="E36C0A"/>
                </a:solidFill>
                <a:effectLst>
                  <a:outerShdw blurRad="38100" dist="38100" dir="2700000" algn="tl">
                    <a:srgbClr val="000000">
                      <a:alpha val="43137"/>
                    </a:srgbClr>
                  </a:outerShdw>
                </a:effectLst>
                <a:latin typeface="Comic Sans MS" pitchFamily="66" charset="0"/>
                <a:ea typeface="Calibri" pitchFamily="34" charset="0"/>
                <a:cs typeface="Segoe UI" pitchFamily="34" charset="0"/>
              </a:rPr>
              <a:t> al-book</a:t>
            </a: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лёна\Desktop\Книги и писатели-юбиляры\Карточки для печати\письмо.jpg"/>
          <p:cNvPicPr/>
          <p:nvPr/>
        </p:nvPicPr>
        <p:blipFill>
          <a:blip r:embed="rId2" cstate="print"/>
          <a:srcRect/>
          <a:stretch>
            <a:fillRect/>
          </a:stretch>
        </p:blipFill>
        <p:spPr bwMode="auto">
          <a:xfrm>
            <a:off x="2339752" y="1052736"/>
            <a:ext cx="6624736" cy="4824536"/>
          </a:xfrm>
          <a:prstGeom prst="rect">
            <a:avLst/>
          </a:prstGeom>
          <a:noFill/>
          <a:ln w="9525">
            <a:noFill/>
            <a:miter lim="800000"/>
            <a:headEnd/>
            <a:tailEnd/>
          </a:ln>
        </p:spPr>
      </p:pic>
      <p:pic>
        <p:nvPicPr>
          <p:cNvPr id="3" name="Рисунок 2" descr="C:\Users\Алёна\Desktop\Книги и писатели-юбиляры\Карточки для печати\руны.jpg"/>
          <p:cNvPicPr/>
          <p:nvPr/>
        </p:nvPicPr>
        <p:blipFill>
          <a:blip r:embed="rId3" cstate="print"/>
          <a:srcRect/>
          <a:stretch>
            <a:fillRect/>
          </a:stretch>
        </p:blipFill>
        <p:spPr bwMode="auto">
          <a:xfrm>
            <a:off x="107504" y="908720"/>
            <a:ext cx="2232248" cy="488022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лёна\Desktop\Книги и писатели-юбиляры\Карточки для печати\Винни-Пух.jpg"/>
          <p:cNvPicPr/>
          <p:nvPr/>
        </p:nvPicPr>
        <p:blipFill>
          <a:blip r:embed="rId2" cstate="print"/>
          <a:srcRect/>
          <a:stretch>
            <a:fillRect/>
          </a:stretch>
        </p:blipFill>
        <p:spPr bwMode="auto">
          <a:xfrm flipH="1">
            <a:off x="720724" y="540543"/>
            <a:ext cx="7702551" cy="57769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flipH="1">
            <a:off x="723898" y="476672"/>
            <a:ext cx="6224365" cy="742528"/>
          </a:xfrm>
          <a:prstGeom prst="rect">
            <a:avLst/>
          </a:prstGeom>
        </p:spPr>
        <p:txBody>
          <a:bodyPr wrap="none" fromWordArt="1">
            <a:prstTxWarp prst="textPlain">
              <a:avLst>
                <a:gd name="adj" fmla="val 50000"/>
              </a:avLst>
            </a:prstTxWarp>
          </a:bodyPr>
          <a:lstStyle/>
          <a:p>
            <a:pPr algn="ctr" rtl="0"/>
            <a:r>
              <a:rPr lang="en-US" sz="3600" kern="10" spc="0" smtClean="0">
                <a:ln w="9525">
                  <a:solidFill>
                    <a:srgbClr val="000000"/>
                  </a:solidFill>
                  <a:round/>
                  <a:headEnd/>
                  <a:tailEnd/>
                </a:ln>
                <a:solidFill>
                  <a:srgbClr val="FFFF00"/>
                </a:solidFill>
                <a:effectLst/>
                <a:latin typeface="Arial Black"/>
              </a:rPr>
              <a:t>  ‘Humpty Dumpty sat on a wall:</a:t>
            </a:r>
            <a:endParaRPr lang="ru-RU" sz="3600" kern="10" spc="0">
              <a:ln w="9525">
                <a:solidFill>
                  <a:srgbClr val="000000"/>
                </a:solidFill>
                <a:round/>
                <a:headEnd/>
                <a:tailEnd/>
              </a:ln>
              <a:solidFill>
                <a:srgbClr val="FFFF00"/>
              </a:solidFill>
              <a:effectLst/>
              <a:latin typeface="Arial Black"/>
            </a:endParaRPr>
          </a:p>
        </p:txBody>
      </p:sp>
      <p:sp>
        <p:nvSpPr>
          <p:cNvPr id="18435" name="WordArt 3"/>
          <p:cNvSpPr>
            <a:spLocks noChangeArrowheads="1" noChangeShapeType="1" noTextEdit="1"/>
          </p:cNvSpPr>
          <p:nvPr/>
        </p:nvSpPr>
        <p:spPr bwMode="auto">
          <a:xfrm flipH="1">
            <a:off x="683568" y="1340768"/>
            <a:ext cx="7088461" cy="865733"/>
          </a:xfrm>
          <a:prstGeom prst="rect">
            <a:avLst/>
          </a:prstGeom>
        </p:spPr>
        <p:txBody>
          <a:bodyPr wrap="none" fromWordArt="1">
            <a:prstTxWarp prst="textPlain">
              <a:avLst>
                <a:gd name="adj" fmla="val 50000"/>
              </a:avLst>
            </a:prstTxWarp>
          </a:bodyPr>
          <a:lstStyle/>
          <a:p>
            <a:pPr algn="ctr" rtl="0"/>
            <a:r>
              <a:rPr lang="en-US" sz="3600" kern="10" spc="0" smtClean="0">
                <a:ln w="9525">
                  <a:solidFill>
                    <a:srgbClr val="000000"/>
                  </a:solidFill>
                  <a:round/>
                  <a:headEnd/>
                  <a:tailEnd/>
                </a:ln>
                <a:solidFill>
                  <a:srgbClr val="00B050"/>
                </a:solidFill>
                <a:effectLst/>
                <a:latin typeface="Arial Black"/>
              </a:rPr>
              <a:t>   Humpty Dumpty had a great fall.</a:t>
            </a:r>
            <a:endParaRPr lang="ru-RU" sz="3600" kern="10" spc="0">
              <a:ln w="9525">
                <a:solidFill>
                  <a:srgbClr val="000000"/>
                </a:solidFill>
                <a:round/>
                <a:headEnd/>
                <a:tailEnd/>
              </a:ln>
              <a:solidFill>
                <a:srgbClr val="00B050"/>
              </a:solidFill>
              <a:effectLst/>
              <a:latin typeface="Arial Black"/>
            </a:endParaRPr>
          </a:p>
        </p:txBody>
      </p:sp>
      <p:sp>
        <p:nvSpPr>
          <p:cNvPr id="18436" name="WordArt 4"/>
          <p:cNvSpPr>
            <a:spLocks noChangeArrowheads="1" noChangeShapeType="1" noTextEdit="1"/>
          </p:cNvSpPr>
          <p:nvPr/>
        </p:nvSpPr>
        <p:spPr bwMode="auto">
          <a:xfrm flipH="1">
            <a:off x="755576" y="2276872"/>
            <a:ext cx="6697663" cy="579437"/>
          </a:xfrm>
          <a:prstGeom prst="rect">
            <a:avLst/>
          </a:prstGeom>
        </p:spPr>
        <p:txBody>
          <a:bodyPr wrap="none" fromWordArt="1">
            <a:prstTxWarp prst="textPlain">
              <a:avLst>
                <a:gd name="adj" fmla="val 50000"/>
              </a:avLst>
            </a:prstTxWarp>
          </a:bodyPr>
          <a:lstStyle/>
          <a:p>
            <a:pPr algn="ctr" rtl="0"/>
            <a:r>
              <a:rPr lang="en-US" sz="3600" kern="10" spc="0" dirty="0" smtClean="0">
                <a:ln w="9525">
                  <a:solidFill>
                    <a:srgbClr val="000000"/>
                  </a:solidFill>
                  <a:round/>
                  <a:headEnd/>
                  <a:tailEnd/>
                </a:ln>
                <a:solidFill>
                  <a:srgbClr val="002060"/>
                </a:solidFill>
                <a:effectLst/>
                <a:latin typeface="Arial Black"/>
              </a:rPr>
              <a:t> All the King’s horses and all the King’s men</a:t>
            </a:r>
            <a:endParaRPr lang="ru-RU" sz="3600" kern="10" spc="0" dirty="0">
              <a:ln w="9525">
                <a:solidFill>
                  <a:srgbClr val="000000"/>
                </a:solidFill>
                <a:round/>
                <a:headEnd/>
                <a:tailEnd/>
              </a:ln>
              <a:solidFill>
                <a:srgbClr val="002060"/>
              </a:solidFill>
              <a:effectLst/>
              <a:latin typeface="Arial Black"/>
            </a:endParaRPr>
          </a:p>
        </p:txBody>
      </p:sp>
      <p:sp>
        <p:nvSpPr>
          <p:cNvPr id="18437" name="WordArt 5"/>
          <p:cNvSpPr>
            <a:spLocks noChangeArrowheads="1" noChangeShapeType="1" noTextEdit="1"/>
          </p:cNvSpPr>
          <p:nvPr/>
        </p:nvSpPr>
        <p:spPr bwMode="auto">
          <a:xfrm flipH="1">
            <a:off x="2267744" y="2924944"/>
            <a:ext cx="6484938" cy="609600"/>
          </a:xfrm>
          <a:prstGeom prst="rect">
            <a:avLst/>
          </a:prstGeom>
        </p:spPr>
        <p:txBody>
          <a:bodyPr wrap="none" fromWordArt="1">
            <a:prstTxWarp prst="textPlain">
              <a:avLst>
                <a:gd name="adj" fmla="val 50000"/>
              </a:avLst>
            </a:prstTxWarp>
          </a:bodyPr>
          <a:lstStyle/>
          <a:p>
            <a:pPr algn="ctr" rtl="0"/>
            <a:r>
              <a:rPr lang="en-US" sz="3600" kern="10" spc="0" dirty="0" smtClean="0">
                <a:ln w="9525">
                  <a:solidFill>
                    <a:srgbClr val="000000"/>
                  </a:solidFill>
                  <a:round/>
                  <a:headEnd/>
                  <a:tailEnd/>
                </a:ln>
                <a:solidFill>
                  <a:srgbClr val="7030A0"/>
                </a:solidFill>
                <a:effectLst/>
                <a:latin typeface="Arial Black"/>
              </a:rPr>
              <a:t> Couldn’t put Humpty Dumpty in his place again.’</a:t>
            </a:r>
            <a:endParaRPr lang="ru-RU" sz="3600" kern="10" spc="0" dirty="0">
              <a:ln w="9525">
                <a:solidFill>
                  <a:srgbClr val="000000"/>
                </a:solidFill>
                <a:round/>
                <a:headEnd/>
                <a:tailEnd/>
              </a:ln>
              <a:solidFill>
                <a:srgbClr val="7030A0"/>
              </a:solidFill>
              <a:effectLst/>
              <a:latin typeface="Arial Black"/>
            </a:endParaRPr>
          </a:p>
        </p:txBody>
      </p:sp>
      <p:sp>
        <p:nvSpPr>
          <p:cNvPr id="18438" name="WordArt 6"/>
          <p:cNvSpPr>
            <a:spLocks noChangeArrowheads="1" noChangeShapeType="1" noTextEdit="1"/>
          </p:cNvSpPr>
          <p:nvPr/>
        </p:nvSpPr>
        <p:spPr bwMode="auto">
          <a:xfrm flipH="1">
            <a:off x="539552" y="3789040"/>
            <a:ext cx="3254375" cy="503238"/>
          </a:xfrm>
          <a:prstGeom prst="rect">
            <a:avLst/>
          </a:prstGeom>
        </p:spPr>
        <p:txBody>
          <a:bodyPr wrap="none" fromWordArt="1">
            <a:prstTxWarp prst="textPlain">
              <a:avLst>
                <a:gd name="adj" fmla="val 50000"/>
              </a:avLst>
            </a:prstTxWarp>
          </a:bodyPr>
          <a:lstStyle/>
          <a:p>
            <a:pPr algn="ctr" rtl="0"/>
            <a:r>
              <a:rPr lang="en-US" sz="3600" kern="10" spc="0" smtClean="0">
                <a:ln w="9525">
                  <a:solidFill>
                    <a:srgbClr val="000000"/>
                  </a:solidFill>
                  <a:round/>
                  <a:headEnd/>
                  <a:tailEnd/>
                </a:ln>
                <a:solidFill>
                  <a:srgbClr val="F79646"/>
                </a:solidFill>
                <a:effectLst/>
                <a:latin typeface="Arial Black"/>
              </a:rPr>
              <a:t>LEWIS CARROLL</a:t>
            </a:r>
            <a:endParaRPr lang="ru-RU" sz="3600" kern="10" spc="0">
              <a:ln w="9525">
                <a:solidFill>
                  <a:srgbClr val="000000"/>
                </a:solidFill>
                <a:round/>
                <a:headEnd/>
                <a:tailEnd/>
              </a:ln>
              <a:solidFill>
                <a:srgbClr val="F79646"/>
              </a:solidFill>
              <a:effectLst/>
              <a:latin typeface="Arial Black"/>
            </a:endParaRPr>
          </a:p>
        </p:txBody>
      </p:sp>
      <p:pic>
        <p:nvPicPr>
          <p:cNvPr id="7" name="Рисунок 6" descr="https://otvet.imgsmail.ru/download/80680171_614a7646030cbf4b455efecfc32143a2_800.jpg"/>
          <p:cNvPicPr/>
          <p:nvPr/>
        </p:nvPicPr>
        <p:blipFill>
          <a:blip r:embed="rId2" cstate="print"/>
          <a:srcRect/>
          <a:stretch>
            <a:fillRect/>
          </a:stretch>
        </p:blipFill>
        <p:spPr bwMode="auto">
          <a:xfrm>
            <a:off x="4067944" y="3861048"/>
            <a:ext cx="4526837" cy="262708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лёна\Desktop\Книги и писатели-юбиляры\0b2540395033ce57b809e3b4c8104837.jpg"/>
          <p:cNvPicPr/>
          <p:nvPr/>
        </p:nvPicPr>
        <p:blipFill>
          <a:blip r:embed="rId2" cstate="print"/>
          <a:srcRect t="22970" b="1333"/>
          <a:stretch>
            <a:fillRect/>
          </a:stretch>
        </p:blipFill>
        <p:spPr bwMode="auto">
          <a:xfrm>
            <a:off x="539552" y="116632"/>
            <a:ext cx="8064895" cy="6624736"/>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1331639" y="980730"/>
          <a:ext cx="6480720" cy="4968550"/>
        </p:xfrm>
        <a:graphic>
          <a:graphicData uri="http://schemas.openxmlformats.org/drawingml/2006/table">
            <a:tbl>
              <a:tblPr/>
              <a:tblGrid>
                <a:gridCol w="648072"/>
                <a:gridCol w="648072"/>
                <a:gridCol w="648072"/>
                <a:gridCol w="648072"/>
                <a:gridCol w="648072"/>
                <a:gridCol w="648072"/>
                <a:gridCol w="648072"/>
                <a:gridCol w="648072"/>
                <a:gridCol w="648072"/>
                <a:gridCol w="648072"/>
              </a:tblGrid>
              <a:tr h="496855">
                <a:tc>
                  <a:txBody>
                    <a:bodyPr/>
                    <a:lstStyle/>
                    <a:p>
                      <a:pPr>
                        <a:lnSpc>
                          <a:spcPct val="115000"/>
                        </a:lnSpc>
                        <a:spcAft>
                          <a:spcPts val="0"/>
                        </a:spcAft>
                      </a:pPr>
                      <a:r>
                        <a:rPr lang="en-US" sz="1800" dirty="0">
                          <a:latin typeface="Calibri"/>
                          <a:ea typeface="Calibri"/>
                          <a:cs typeface="Times New Roman"/>
                        </a:rPr>
                        <a:t>C</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M</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a:latin typeface="Calibri"/>
                          <a:ea typeface="Calibri"/>
                          <a:cs typeface="Times New Roman"/>
                        </a:rPr>
                        <a:t>1</a:t>
                      </a:r>
                      <a:r>
                        <a:rPr lang="en-US" sz="1800">
                          <a:latin typeface="Calibri"/>
                          <a:ea typeface="Calibri"/>
                          <a:cs typeface="Times New Roman"/>
                        </a:rPr>
                        <a:t>G</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800">
                          <a:latin typeface="Calibri"/>
                          <a:ea typeface="Calibri"/>
                          <a:cs typeface="Times New Roman"/>
                        </a:rPr>
                        <a:t>J</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M</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B</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E</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G</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a:latin typeface="Calibri"/>
                          <a:ea typeface="Calibri"/>
                          <a:cs typeface="Times New Roman"/>
                        </a:rPr>
                        <a:t>5</a:t>
                      </a:r>
                      <a:r>
                        <a:rPr lang="en-US" sz="1800">
                          <a:latin typeface="Calibri"/>
                          <a:ea typeface="Calibri"/>
                          <a:cs typeface="Times New Roman"/>
                        </a:rPr>
                        <a:t>M</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K</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855">
                <a:tc>
                  <a:txBody>
                    <a:bodyPr/>
                    <a:lstStyle/>
                    <a:p>
                      <a:pPr>
                        <a:lnSpc>
                          <a:spcPct val="115000"/>
                        </a:lnSpc>
                        <a:spcAft>
                          <a:spcPts val="0"/>
                        </a:spcAft>
                      </a:pPr>
                      <a:r>
                        <a:rPr lang="en-US" sz="1800">
                          <a:latin typeface="Calibri"/>
                          <a:ea typeface="Calibri"/>
                          <a:cs typeface="Times New Roman"/>
                        </a:rPr>
                        <a:t>G</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a:latin typeface="Calibri"/>
                          <a:ea typeface="Calibri"/>
                          <a:cs typeface="Times New Roman"/>
                        </a:rPr>
                        <a:t>4</a:t>
                      </a:r>
                      <a:r>
                        <a:rPr lang="en-US" sz="1800">
                          <a:latin typeface="Calibri"/>
                          <a:ea typeface="Calibri"/>
                          <a:cs typeface="Times New Roman"/>
                        </a:rPr>
                        <a:t>C</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A</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800">
                          <a:latin typeface="Calibri"/>
                          <a:ea typeface="Calibri"/>
                          <a:cs typeface="Times New Roman"/>
                        </a:rPr>
                        <a:t>R</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R</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O</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L</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L</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I</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A</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855">
                <a:tc>
                  <a:txBody>
                    <a:bodyPr/>
                    <a:lstStyle/>
                    <a:p>
                      <a:pPr>
                        <a:lnSpc>
                          <a:spcPct val="115000"/>
                        </a:lnSpc>
                        <a:spcAft>
                          <a:spcPts val="0"/>
                        </a:spcAft>
                      </a:pPr>
                      <a:r>
                        <a:rPr lang="en-US" sz="1800">
                          <a:latin typeface="Calibri"/>
                          <a:ea typeface="Calibri"/>
                          <a:cs typeface="Times New Roman"/>
                        </a:rPr>
                        <a:t>M</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X</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L</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800">
                          <a:latin typeface="Calibri"/>
                          <a:ea typeface="Calibri"/>
                          <a:cs typeface="Times New Roman"/>
                        </a:rPr>
                        <a:t>N</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a:latin typeface="Calibri"/>
                          <a:ea typeface="Calibri"/>
                          <a:cs typeface="Times New Roman"/>
                        </a:rPr>
                        <a:t>2</a:t>
                      </a:r>
                      <a:r>
                        <a:rPr lang="en-US" sz="1800">
                          <a:latin typeface="Calibri"/>
                          <a:ea typeface="Calibri"/>
                          <a:cs typeface="Times New Roman"/>
                        </a:rPr>
                        <a:t>D</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a:latin typeface="Calibri"/>
                          <a:ea typeface="Calibri"/>
                          <a:cs typeface="Times New Roman"/>
                        </a:rPr>
                        <a:t>7</a:t>
                      </a:r>
                      <a:r>
                        <a:rPr lang="en-US" sz="1800">
                          <a:latin typeface="Calibri"/>
                          <a:ea typeface="Calibri"/>
                          <a:cs typeface="Times New Roman"/>
                        </a:rPr>
                        <a:t>W</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O</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a:latin typeface="Calibri"/>
                          <a:ea typeface="Calibri"/>
                          <a:cs typeface="Times New Roman"/>
                        </a:rPr>
                        <a:t>3</a:t>
                      </a:r>
                      <a:r>
                        <a:rPr lang="en-US" sz="1800">
                          <a:latin typeface="Calibri"/>
                          <a:ea typeface="Calibri"/>
                          <a:cs typeface="Times New Roman"/>
                        </a:rPr>
                        <a:t>O</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L</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F</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855">
                <a:tc>
                  <a:txBody>
                    <a:bodyPr/>
                    <a:lstStyle/>
                    <a:p>
                      <a:pPr>
                        <a:lnSpc>
                          <a:spcPct val="115000"/>
                        </a:lnSpc>
                        <a:spcAft>
                          <a:spcPts val="0"/>
                        </a:spcAft>
                      </a:pPr>
                      <a:r>
                        <a:rPr lang="en-US" sz="1800">
                          <a:latin typeface="Calibri"/>
                          <a:ea typeface="Calibri"/>
                          <a:cs typeface="Times New Roman"/>
                        </a:rPr>
                        <a:t>S</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b="1">
                          <a:latin typeface="Calibri"/>
                          <a:ea typeface="Calibri"/>
                          <a:cs typeface="Times New Roman"/>
                        </a:rPr>
                        <a:t>6</a:t>
                      </a:r>
                      <a:r>
                        <a:rPr lang="en-US" sz="1800">
                          <a:latin typeface="Calibri"/>
                          <a:ea typeface="Calibri"/>
                          <a:cs typeface="Times New Roman"/>
                        </a:rPr>
                        <a:t>S</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800">
                          <a:latin typeface="Calibri"/>
                          <a:ea typeface="Calibri"/>
                          <a:cs typeface="Times New Roman"/>
                        </a:rPr>
                        <a:t>W</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I</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F</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H</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N</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Z</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855">
                <a:tc>
                  <a:txBody>
                    <a:bodyPr/>
                    <a:lstStyle/>
                    <a:p>
                      <a:pPr>
                        <a:lnSpc>
                          <a:spcPct val="115000"/>
                        </a:lnSpc>
                        <a:spcAft>
                          <a:spcPts val="0"/>
                        </a:spcAft>
                      </a:pPr>
                      <a:r>
                        <a:rPr lang="en-US" sz="1800">
                          <a:latin typeface="Calibri"/>
                          <a:ea typeface="Calibri"/>
                          <a:cs typeface="Times New Roman"/>
                        </a:rPr>
                        <a:t>A</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F</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W</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800">
                          <a:latin typeface="Calibri"/>
                          <a:ea typeface="Calibri"/>
                          <a:cs typeface="Times New Roman"/>
                        </a:rPr>
                        <a:t>B</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C</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H</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B</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E</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E</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F</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855">
                <a:tc>
                  <a:txBody>
                    <a:bodyPr/>
                    <a:lstStyle/>
                    <a:p>
                      <a:pPr>
                        <a:lnSpc>
                          <a:spcPct val="115000"/>
                        </a:lnSpc>
                        <a:spcAft>
                          <a:spcPts val="0"/>
                        </a:spcAft>
                      </a:pPr>
                      <a:r>
                        <a:rPr lang="en-US" sz="1800">
                          <a:latin typeface="Calibri"/>
                          <a:ea typeface="Calibri"/>
                          <a:cs typeface="Times New Roman"/>
                        </a:rPr>
                        <a:t>U</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b="1">
                          <a:latin typeface="Calibri"/>
                          <a:ea typeface="Calibri"/>
                          <a:cs typeface="Times New Roman"/>
                        </a:rPr>
                        <a:t>8</a:t>
                      </a:r>
                      <a:r>
                        <a:rPr lang="en-US" sz="1800">
                          <a:latin typeface="Calibri"/>
                          <a:ea typeface="Calibri"/>
                          <a:cs typeface="Times New Roman"/>
                        </a:rPr>
                        <a:t>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O</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800">
                          <a:latin typeface="Calibri"/>
                          <a:ea typeface="Calibri"/>
                          <a:cs typeface="Times New Roman"/>
                        </a:rPr>
                        <a:t>L</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K</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I</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E</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N</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R</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P</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855">
                <a:tc>
                  <a:txBody>
                    <a:bodyPr/>
                    <a:lstStyle/>
                    <a:p>
                      <a:pPr>
                        <a:lnSpc>
                          <a:spcPct val="115000"/>
                        </a:lnSpc>
                        <a:spcAft>
                          <a:spcPts val="0"/>
                        </a:spcAft>
                      </a:pPr>
                      <a:r>
                        <a:rPr lang="en-US" sz="1800">
                          <a:latin typeface="Calibri"/>
                          <a:ea typeface="Calibri"/>
                          <a:cs typeface="Times New Roman"/>
                        </a:rPr>
                        <a:t>I</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W</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R</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800">
                          <a:latin typeface="Calibri"/>
                          <a:ea typeface="Calibri"/>
                          <a:cs typeface="Times New Roman"/>
                        </a:rPr>
                        <a:t>Q</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E</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C</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F</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R</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J</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D</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855">
                <a:tc>
                  <a:txBody>
                    <a:bodyPr/>
                    <a:lstStyle/>
                    <a:p>
                      <a:pPr>
                        <a:lnSpc>
                          <a:spcPct val="115000"/>
                        </a:lnSpc>
                        <a:spcAft>
                          <a:spcPts val="0"/>
                        </a:spcAft>
                      </a:pPr>
                      <a:r>
                        <a:rPr lang="en-US" sz="1800">
                          <a:latin typeface="Calibri"/>
                          <a:ea typeface="Calibri"/>
                          <a:cs typeface="Times New Roman"/>
                        </a:rPr>
                        <a:t>O</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N</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800">
                          <a:latin typeface="Calibri"/>
                          <a:ea typeface="Calibri"/>
                          <a:cs typeface="Times New Roman"/>
                        </a:rPr>
                        <a:t>D</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N</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A</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E</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Y</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O</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U</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855">
                <a:tc>
                  <a:txBody>
                    <a:bodyPr/>
                    <a:lstStyle/>
                    <a:p>
                      <a:pPr>
                        <a:lnSpc>
                          <a:spcPct val="115000"/>
                        </a:lnSpc>
                        <a:spcAft>
                          <a:spcPts val="0"/>
                        </a:spcAft>
                      </a:pPr>
                      <a:r>
                        <a:rPr lang="en-US" sz="1800">
                          <a:latin typeface="Calibri"/>
                          <a:ea typeface="Calibri"/>
                          <a:cs typeface="Times New Roman"/>
                        </a:rPr>
                        <a:t>Y</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I</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H</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800">
                          <a:latin typeface="Calibri"/>
                          <a:ea typeface="Calibri"/>
                          <a:cs typeface="Times New Roman"/>
                        </a:rPr>
                        <a:t>G</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S</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K</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N</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V</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C</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L</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855">
                <a:tc>
                  <a:txBody>
                    <a:bodyPr/>
                    <a:lstStyle/>
                    <a:p>
                      <a:pPr>
                        <a:lnSpc>
                          <a:spcPct val="115000"/>
                        </a:lnSpc>
                        <a:spcAft>
                          <a:spcPts val="0"/>
                        </a:spcAft>
                      </a:pPr>
                      <a:r>
                        <a:rPr lang="en-US" sz="1800">
                          <a:latin typeface="Calibri"/>
                          <a:ea typeface="Calibri"/>
                          <a:cs typeface="Times New Roman"/>
                        </a:rPr>
                        <a:t>V</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S</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Y</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US" sz="1800">
                          <a:latin typeface="Calibri"/>
                          <a:ea typeface="Calibri"/>
                          <a:cs typeface="Times New Roman"/>
                        </a:rPr>
                        <a:t>X</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H</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L</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W</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H</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Calibri"/>
                          <a:ea typeface="Calibri"/>
                          <a:cs typeface="Times New Roman"/>
                        </a:rPr>
                        <a:t>T</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latin typeface="Calibri"/>
                          <a:ea typeface="Calibri"/>
                          <a:cs typeface="Times New Roman"/>
                        </a:rPr>
                        <a:t>D</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539552" y="292388"/>
            <a:ext cx="8424936" cy="627864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 tooltip="14 августа"/>
              </a:rPr>
              <a:t>14 августа</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 tooltip="1867"/>
              </a:rPr>
              <a:t>1867</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4" tooltip="Кингстон-апон-Темс"/>
              </a:rPr>
              <a:t>Кингстон-апон-Темс</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5" tooltip="Суррей"/>
              </a:rPr>
              <a:t>Суррей</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6" tooltip="31 января"/>
              </a:rPr>
              <a:t>31 января</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7" tooltip="1933"/>
              </a:rPr>
              <a:t>1933</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8" tooltip="Лондон"/>
              </a:rPr>
              <a:t>Лондон</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9" tooltip="Англия"/>
              </a:rPr>
              <a:t>английский</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прозаик и драматург, автор знаменитого цикла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10" tooltip="Сага о Форсайтах"/>
              </a:rPr>
              <a:t>Сага о Форсайтах</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лауреат</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11" tooltip="Нобелевская премия по литературе"/>
              </a:rPr>
              <a:t>Нобелевской премии по литературе</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12" tooltip="1932"/>
              </a:rPr>
              <a:t>1932</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en-US" sz="1600" b="1" i="1"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John</a:t>
            </a:r>
            <a:r>
              <a:rPr kumimoji="0" lang="ru-RU" sz="1600" b="1" i="1"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____________</a:t>
            </a:r>
            <a:endPar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13" tooltip="7 февраля"/>
              </a:rPr>
              <a:t>7 февраля</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14" tooltip="1812 год"/>
              </a:rPr>
              <a:t>1812 года</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15" tooltip="Портсмут (Англия)"/>
              </a:rPr>
              <a:t>Портсмут</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9" tooltip="Англия"/>
              </a:rPr>
              <a:t>Англия</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a:ea typeface="Calibri" pitchFamily="34" charset="0"/>
                <a:cs typeface="Arial" pitchFamily="34" charset="0"/>
              </a:rPr>
              <a:t> — </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16" tooltip="9 июня"/>
              </a:rPr>
              <a:t>9 июня</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17" tooltip="1870 год"/>
              </a:rPr>
              <a:t>1870 года</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18" tooltip="en:Higham, Kent"/>
              </a:rPr>
              <a:t>Хайэм</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(англ</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19" tooltip="Хайэм (Кент) (страница отсутствует)"/>
              </a:rPr>
              <a:t>русск.</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Англия)</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английский</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0" tooltip="Писатель"/>
              </a:rPr>
              <a:t>писатель</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стенограф, репортёр, романист и очеркист. Классик мировой литературы, один из крупнейших прозаиков XIX века, он стал самым популярным англоязычным писателем ещё при жизни. Самые знаменитые романы этого писателя: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1" tooltip="Посмертные записки Пиквикского клуба"/>
              </a:rPr>
              <a:t>Посмертные записки </a:t>
            </a:r>
            <a:r>
              <a:rPr kumimoji="0" lang="ru-RU"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1" tooltip="Посмертные записки Пиквикского клуба"/>
              </a:rPr>
              <a:t>Пиквикского</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1" tooltip="Посмертные записки Пиквикского клуба"/>
              </a:rPr>
              <a:t> клуба</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2" tooltip="Приключения Оливера Твиста"/>
              </a:rPr>
              <a:t>Оливер Твист</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3" tooltip="Николас Никльби"/>
              </a:rPr>
              <a:t>Николас</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3" tooltip="Николас Никльби"/>
              </a:rPr>
              <a:t> </a:t>
            </a:r>
            <a:r>
              <a:rPr kumimoji="0" lang="ru-RU"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3" tooltip="Николас Никльби"/>
              </a:rPr>
              <a:t>Никльби</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4" tooltip="Дэвид Копперфильд (роман)"/>
              </a:rPr>
              <a:t>Дэвид </a:t>
            </a:r>
            <a:r>
              <a:rPr kumimoji="0" lang="ru-RU"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4" tooltip="Дэвид Копперфильд (роман)"/>
              </a:rPr>
              <a:t>Копперфилд</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5" tooltip="Холодный дом"/>
              </a:rPr>
              <a:t>Холодный дом</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6" tooltip="Повесть о двух городах"/>
              </a:rPr>
              <a:t>Повесть о двух городах</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7" tooltip="Наш общий друг"/>
              </a:rPr>
              <a:t>Наш общий друг</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8" tooltip="Большие надежды"/>
              </a:rPr>
              <a:t>Большие надежды</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29" tooltip="Тайна Эдвина Друда"/>
              </a:rPr>
              <a:t>Тайна Эдвина Друда</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endPar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US" sz="1600" b="1" i="1"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600" b="1" i="1" u="none" strike="noStrike" cap="none" normalizeH="0" baseline="0" dirty="0" err="1"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Charles</a:t>
            </a:r>
            <a:r>
              <a:rPr kumimoji="0" lang="ru-RU" sz="1600" b="1" i="1"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600" b="1" i="1" u="none" strike="noStrike" cap="none" normalizeH="0" baseline="0" dirty="0" err="1"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John</a:t>
            </a:r>
            <a:r>
              <a:rPr kumimoji="0" lang="ru-RU" sz="1600" b="1" i="1"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600" b="1" i="1" u="none" strike="noStrike" cap="none" normalizeH="0" baseline="0" dirty="0" err="1"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Huffam</a:t>
            </a:r>
            <a:r>
              <a:rPr kumimoji="0" lang="en-US" sz="1600" b="1" i="1"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Calibri" pitchFamily="34" charset="0"/>
                <a:cs typeface="Arial" pitchFamily="34" charset="0"/>
              </a:rPr>
              <a:t>___________________</a:t>
            </a:r>
            <a:endPar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3.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0" tooltip="11 сентября"/>
              </a:rPr>
              <a:t>11 сентября</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1" tooltip="1862 год"/>
              </a:rPr>
              <a:t>1862 года</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2" tooltip="Гринсборо (Северная Каролина)"/>
              </a:rPr>
              <a:t>Гринсборо</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3" tooltip="Северная Каролина"/>
              </a:rPr>
              <a:t>Северная Каролина</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4" tooltip="5 июня"/>
              </a:rPr>
              <a:t>5 июня</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5" tooltip="1910 год"/>
              </a:rPr>
              <a:t>1910 года</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6" tooltip="Нью-Йорк"/>
              </a:rPr>
              <a:t>Нью-Йорк</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американский писатель, признанный мастер короткого</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hlinkClick r:id="rId37" tooltip="Новелла"/>
              </a:rPr>
              <a:t>рассказа</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Его новеллам свойственны тонкий юмор и неожиданные развязки. Одни из наиболее известных его произведений: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Дары волхвов</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Вождь краснокожих</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Последний лист</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a:ea typeface="Calibri" pitchFamily="34" charset="0"/>
                <a:cs typeface="Arial" pitchFamily="34" charset="0"/>
              </a:rPr>
              <a:t>»</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 и др.</a:t>
            </a:r>
            <a:endPar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US" sz="1600" b="1" i="1"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_</a:t>
            </a:r>
            <a:r>
              <a:rPr lang="ru-RU" sz="1600" b="1" i="1" u="sng"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О</a:t>
            </a:r>
            <a:r>
              <a:rPr lang="en-US" sz="1600" b="1" i="1" dirty="0" smtClean="0">
                <a:solidFill>
                  <a:srgbClr val="FF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a:t>
            </a:r>
            <a:r>
              <a:rPr kumimoji="0" lang="en-US" sz="1600" b="1" i="1" u="none" strike="noStrike" cap="none" normalizeH="0" baseline="0" dirty="0" smtClean="0">
                <a:ln>
                  <a:noFill/>
                </a:ln>
                <a:solidFill>
                  <a:srgbClr val="FF00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_________________</a:t>
            </a:r>
            <a:endPar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4.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38" tooltip="27 января"/>
              </a:rPr>
              <a:t>27 января</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39" tooltip="1832 год"/>
              </a:rPr>
              <a:t>1832</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0" tooltip="14 января"/>
              </a:rPr>
              <a:t>14 января</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1" tooltip="1898 год"/>
              </a:rPr>
              <a:t>1898</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 английский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20" tooltip="Писатель"/>
              </a:rPr>
              <a:t>писатель</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2" tooltip="Математик"/>
              </a:rPr>
              <a:t>математик</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3" tooltip="Логика"/>
              </a:rPr>
              <a:t>логик</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4" tooltip="Философ"/>
              </a:rPr>
              <a:t>философ</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5" tooltip="Диакон"/>
              </a:rPr>
              <a:t>диакон</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и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6" tooltip="Фотограф"/>
              </a:rPr>
              <a:t>фотограф</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Наиболее известные произведения —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7" tooltip="Алиса в Стране чудес"/>
              </a:rPr>
              <a:t>Алиса в Стране чудес</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и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8" tooltip="Алиса в Зазеркалье"/>
              </a:rPr>
              <a:t>Алиса в Зазеркалье</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а также юмористическая поэма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9" tooltip="Охота на Снарка"/>
              </a:rPr>
              <a:t>Охота на </a:t>
            </a:r>
            <a:r>
              <a:rPr kumimoji="0" lang="ru-RU"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49" tooltip="Охота на Снарка"/>
              </a:rPr>
              <a:t>Снарка</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».Профессор математики </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hlinkClick r:id="rId50" tooltip="Оксфордский университет"/>
              </a:rPr>
              <a:t>Оксфордского университета</a:t>
            </a:r>
            <a:r>
              <a:rPr kumimoji="0" lang="ru-RU"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(1855—1881) </a:t>
            </a:r>
            <a:r>
              <a:rPr kumimoji="0" lang="en-US" sz="1600" b="1" i="1"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Lewis </a:t>
            </a:r>
            <a:r>
              <a:rPr kumimoji="0" lang="ru-RU" sz="16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_____________</a:t>
            </a:r>
          </a:p>
          <a:p>
            <a:pPr marL="342900" marR="0" lvl="0" indent="-342900" algn="l" defTabSz="914400" rtl="0" eaLnBrk="0" fontAlgn="base" latinLnBrk="0" hangingPunct="0">
              <a:lnSpc>
                <a:spcPct val="100000"/>
              </a:lnSpc>
              <a:spcBef>
                <a:spcPct val="0"/>
              </a:spcBef>
              <a:spcAft>
                <a:spcPct val="0"/>
              </a:spcAft>
              <a:buClrTx/>
              <a:buSzTx/>
              <a:tabLst/>
            </a:pPr>
            <a:endParaRPr kumimoji="0" lang="ru-RU"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722</Words>
  <Application>Microsoft Office PowerPoint</Application>
  <PresentationFormat>Экран (4:3)</PresentationFormat>
  <Paragraphs>159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Алёна</dc:creator>
  <cp:lastModifiedBy>Алёна</cp:lastModifiedBy>
  <cp:revision>22</cp:revision>
  <dcterms:created xsi:type="dcterms:W3CDTF">2022-03-09T13:31:10Z</dcterms:created>
  <dcterms:modified xsi:type="dcterms:W3CDTF">2022-03-09T14:41:23Z</dcterms:modified>
</cp:coreProperties>
</file>