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B2CC55-703C-49C1-B2D7-15DCDE5DDAE9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F3F60F-82C0-4B91-BAE1-36B511C349D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942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CC55-703C-49C1-B2D7-15DCDE5DDAE9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F60F-82C0-4B91-BAE1-36B511C34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728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CC55-703C-49C1-B2D7-15DCDE5DDAE9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F60F-82C0-4B91-BAE1-36B511C34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175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FD56727C-1AAB-405F-81D3-3B57096C2D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041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CC55-703C-49C1-B2D7-15DCDE5DDAE9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F60F-82C0-4B91-BAE1-36B511C34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55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CC55-703C-49C1-B2D7-15DCDE5DDAE9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F60F-82C0-4B91-BAE1-36B511C349D3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478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CC55-703C-49C1-B2D7-15DCDE5DDAE9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F60F-82C0-4B91-BAE1-36B511C34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28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CC55-703C-49C1-B2D7-15DCDE5DDAE9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F60F-82C0-4B91-BAE1-36B511C34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38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CC55-703C-49C1-B2D7-15DCDE5DDAE9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F60F-82C0-4B91-BAE1-36B511C34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02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CC55-703C-49C1-B2D7-15DCDE5DDAE9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F60F-82C0-4B91-BAE1-36B511C34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76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CC55-703C-49C1-B2D7-15DCDE5DDAE9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F60F-82C0-4B91-BAE1-36B511C34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71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CC55-703C-49C1-B2D7-15DCDE5DDAE9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F60F-82C0-4B91-BAE1-36B511C34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33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6B2CC55-703C-49C1-B2D7-15DCDE5DDAE9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EF3F60F-82C0-4B91-BAE1-36B511C34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180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9124" y="617200"/>
            <a:ext cx="9966960" cy="2926080"/>
          </a:xfrm>
        </p:spPr>
        <p:txBody>
          <a:bodyPr/>
          <a:lstStyle/>
          <a:p>
            <a:r>
              <a:rPr lang="ru-RU" dirty="0" smtClean="0"/>
              <a:t>Живая и неживая природа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967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4" name="Picture 6" descr="G:\схемы\черепаха и муравей\муравей 13.png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06186" y="1444752"/>
            <a:ext cx="2622172" cy="3575304"/>
          </a:xfrm>
          <a:noFill/>
          <a:ln/>
        </p:spPr>
      </p:pic>
      <p:sp>
        <p:nvSpPr>
          <p:cNvPr id="112652" name="Rectangle 12"/>
          <p:cNvSpPr>
            <a:spLocks noGrp="1"/>
          </p:cNvSpPr>
          <p:nvPr>
            <p:ph type="title"/>
          </p:nvPr>
        </p:nvSpPr>
        <p:spPr>
          <a:xfrm>
            <a:off x="4683570" y="825437"/>
            <a:ext cx="5795962" cy="1427162"/>
          </a:xfrm>
          <a:solidFill>
            <a:srgbClr val="00FF00"/>
          </a:solidFill>
          <a:ln w="4445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b="1" i="1">
                <a:solidFill>
                  <a:schemeClr val="accent1"/>
                </a:solidFill>
                <a:hlinkClick r:id="" action="ppaction://noaction"/>
              </a:rPr>
              <a:t>ЖИВАЯ ПРИРОДА</a:t>
            </a:r>
            <a:r>
              <a:rPr lang="ru-RU" altLang="ru-RU">
                <a:hlinkClick r:id="" action="ppaction://noaction"/>
              </a:rPr>
              <a:t> </a:t>
            </a:r>
          </a:p>
        </p:txBody>
      </p:sp>
      <p:sp>
        <p:nvSpPr>
          <p:cNvPr id="112653" name="Rectangle 13">
            <a:hlinkClick r:id="" action="ppaction://noaction"/>
          </p:cNvPr>
          <p:cNvSpPr>
            <a:spLocks/>
          </p:cNvSpPr>
          <p:nvPr/>
        </p:nvSpPr>
        <p:spPr bwMode="auto">
          <a:xfrm>
            <a:off x="4683570" y="2609406"/>
            <a:ext cx="5795963" cy="1427162"/>
          </a:xfrm>
          <a:prstGeom prst="rect">
            <a:avLst/>
          </a:prstGeom>
          <a:solidFill>
            <a:srgbClr val="FF9900"/>
          </a:solidFill>
          <a:ln w="44450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>
            <a:lvl1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b="1" i="1" dirty="0"/>
              <a:t>НЕЖИВАЯ ПРИРОДА</a:t>
            </a:r>
            <a:r>
              <a:rPr lang="ru-RU" altLang="ru-RU" dirty="0"/>
              <a:t> </a:t>
            </a:r>
          </a:p>
        </p:txBody>
      </p:sp>
      <p:sp>
        <p:nvSpPr>
          <p:cNvPr id="112654" name="Rectangle 14">
            <a:hlinkClick r:id="" action="ppaction://noaction"/>
          </p:cNvPr>
          <p:cNvSpPr>
            <a:spLocks/>
          </p:cNvSpPr>
          <p:nvPr/>
        </p:nvSpPr>
        <p:spPr bwMode="auto">
          <a:xfrm>
            <a:off x="4683570" y="4393375"/>
            <a:ext cx="5795962" cy="1427162"/>
          </a:xfrm>
          <a:prstGeom prst="rect">
            <a:avLst/>
          </a:prstGeom>
          <a:solidFill>
            <a:srgbClr val="00FFFF"/>
          </a:solidFill>
          <a:ln w="44450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>
            <a:lvl1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b="1" i="1" dirty="0">
                <a:solidFill>
                  <a:schemeClr val="hlink"/>
                </a:solidFill>
              </a:rPr>
              <a:t>СДЕЛАНО РУКАМИ ЧЕЛОВЕКА</a:t>
            </a:r>
            <a:r>
              <a:rPr lang="ru-RU" altLang="ru-RU" dirty="0">
                <a:solidFill>
                  <a:schemeClr val="hlin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442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8" name="Picture 6" descr="G:\схемы\черепаха и муравей\245.png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5188" y="0"/>
            <a:ext cx="2082800" cy="2089150"/>
          </a:xfrm>
          <a:noFill/>
          <a:ln/>
        </p:spPr>
      </p:pic>
      <p:pic>
        <p:nvPicPr>
          <p:cNvPr id="113670" name="Picture 6" descr="1196362340_new_838_1b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26"/>
          <a:stretch/>
        </p:blipFill>
        <p:spPr bwMode="auto">
          <a:xfrm>
            <a:off x="1524001" y="2565400"/>
            <a:ext cx="3027363" cy="40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671" name="Rectangle 7">
            <a:hlinkClick r:id="" action="ppaction://noaction"/>
          </p:cNvPr>
          <p:cNvSpPr>
            <a:spLocks/>
          </p:cNvSpPr>
          <p:nvPr/>
        </p:nvSpPr>
        <p:spPr bwMode="auto">
          <a:xfrm>
            <a:off x="4656138" y="404813"/>
            <a:ext cx="5795962" cy="1427162"/>
          </a:xfrm>
          <a:prstGeom prst="rect">
            <a:avLst/>
          </a:prstGeom>
          <a:solidFill>
            <a:srgbClr val="00FF00"/>
          </a:solidFill>
          <a:ln w="44450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>
            <a:lvl1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b="1" i="1">
                <a:solidFill>
                  <a:schemeClr val="accent1"/>
                </a:solidFill>
              </a:rPr>
              <a:t>ЖИВАЯ ПРИРОДА</a:t>
            </a:r>
            <a:r>
              <a:rPr lang="ru-RU" altLang="ru-RU"/>
              <a:t> </a:t>
            </a:r>
          </a:p>
        </p:txBody>
      </p:sp>
      <p:sp>
        <p:nvSpPr>
          <p:cNvPr id="113672" name="Rectangle 8">
            <a:hlinkClick r:id="" action="ppaction://noaction"/>
          </p:cNvPr>
          <p:cNvSpPr>
            <a:spLocks/>
          </p:cNvSpPr>
          <p:nvPr/>
        </p:nvSpPr>
        <p:spPr bwMode="auto">
          <a:xfrm>
            <a:off x="4511676" y="2636838"/>
            <a:ext cx="5795963" cy="1427162"/>
          </a:xfrm>
          <a:prstGeom prst="rect">
            <a:avLst/>
          </a:prstGeom>
          <a:solidFill>
            <a:srgbClr val="FF9900"/>
          </a:solidFill>
          <a:ln w="44450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>
            <a:lvl1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b="1" i="1" dirty="0"/>
              <a:t>НЕЖИВАЯ ПРИРОДА</a:t>
            </a:r>
            <a:r>
              <a:rPr lang="ru-RU" altLang="ru-RU" dirty="0"/>
              <a:t> </a:t>
            </a:r>
          </a:p>
        </p:txBody>
      </p:sp>
      <p:sp>
        <p:nvSpPr>
          <p:cNvPr id="113673" name="Rectangle 9">
            <a:hlinkClick r:id="" action="ppaction://noaction"/>
          </p:cNvPr>
          <p:cNvSpPr>
            <a:spLocks/>
          </p:cNvSpPr>
          <p:nvPr/>
        </p:nvSpPr>
        <p:spPr bwMode="auto">
          <a:xfrm>
            <a:off x="4583113" y="4868863"/>
            <a:ext cx="5795962" cy="1427162"/>
          </a:xfrm>
          <a:prstGeom prst="rect">
            <a:avLst/>
          </a:prstGeom>
          <a:solidFill>
            <a:srgbClr val="00FFFF"/>
          </a:solidFill>
          <a:ln w="44450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>
            <a:lvl1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b="1" i="1">
                <a:solidFill>
                  <a:schemeClr val="hlink"/>
                </a:solidFill>
              </a:rPr>
              <a:t>СДЕЛАНО РУКАМИ ЧЕЛОВЕКА</a:t>
            </a:r>
            <a:r>
              <a:rPr lang="ru-RU" altLang="ru-RU">
                <a:solidFill>
                  <a:schemeClr val="hlin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757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>
          <a:xfrm>
            <a:off x="586930" y="328054"/>
            <a:ext cx="8229600" cy="1143000"/>
          </a:xfrm>
          <a:solidFill>
            <a:srgbClr val="FFFF66"/>
          </a:solidFill>
          <a:ln w="47625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r>
              <a:rPr lang="ru-RU" altLang="ru-RU" sz="4000" b="1">
                <a:solidFill>
                  <a:srgbClr val="972405"/>
                </a:solidFill>
              </a:rPr>
              <a:t>Жёлтая тарелка на небе висит.</a:t>
            </a:r>
            <a:br>
              <a:rPr lang="ru-RU" altLang="ru-RU" sz="4000" b="1">
                <a:solidFill>
                  <a:srgbClr val="972405"/>
                </a:solidFill>
              </a:rPr>
            </a:br>
            <a:r>
              <a:rPr lang="ru-RU" altLang="ru-RU" sz="4000" b="1">
                <a:solidFill>
                  <a:srgbClr val="972405"/>
                </a:solidFill>
              </a:rPr>
              <a:t>Жёлтая тарелка всем тепло дарит.</a:t>
            </a:r>
          </a:p>
        </p:txBody>
      </p:sp>
      <p:pic>
        <p:nvPicPr>
          <p:cNvPr id="55301" name="Picture 5" descr="0_3546b_b8872fb4_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95" y="2113531"/>
            <a:ext cx="3933635" cy="392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7483" y="1606232"/>
            <a:ext cx="5840474" cy="146926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7483" y="3217449"/>
            <a:ext cx="5840474" cy="146926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7483" y="4828666"/>
            <a:ext cx="5840474" cy="184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40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/>
          </p:cNvSpPr>
          <p:nvPr>
            <p:ph type="title"/>
          </p:nvPr>
        </p:nvSpPr>
        <p:spPr>
          <a:xfrm>
            <a:off x="5982146" y="703772"/>
            <a:ext cx="4321175" cy="1282700"/>
          </a:xfrm>
          <a:solidFill>
            <a:srgbClr val="FFFF99"/>
          </a:solidFill>
          <a:ln w="635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b="1" i="1">
                <a:solidFill>
                  <a:srgbClr val="FF0000"/>
                </a:solidFill>
              </a:rPr>
              <a:t>МОЛОДЦЫ!</a:t>
            </a:r>
          </a:p>
        </p:txBody>
      </p:sp>
      <p:pic>
        <p:nvPicPr>
          <p:cNvPr id="110599" name="Picture 7" descr="21235mhnu1uq26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919" y="703772"/>
            <a:ext cx="5761038" cy="576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7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0936" y="502920"/>
            <a:ext cx="10168128" cy="533095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Что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относится к природе?</a:t>
            </a:r>
          </a:p>
          <a:p>
            <a:pPr marL="4572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карандаши, тетради, парты, здание школы, дом, посёлок в котором ты живёшь, – всё это природа;</a:t>
            </a:r>
          </a:p>
          <a:p>
            <a:pPr marL="4572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человек, растения и животные, солнце, моря и океаны, космические корабли и пароходы, фабрики и заводы – всё это природа;</a:t>
            </a:r>
          </a:p>
          <a:p>
            <a:pPr marL="4572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солнце, земля, воздух, вода, растения, грибы, животные, человек – всё это природа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Приведите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предметов, относящихся к природе.</a:t>
            </a:r>
          </a:p>
          <a:p>
            <a:pPr marL="45720" indent="0" algn="just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30936" y="1563624"/>
            <a:ext cx="557784" cy="475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5646" y="2450570"/>
            <a:ext cx="573074" cy="493819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615646" y="3828288"/>
            <a:ext cx="557784" cy="47548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89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5257" y="1051560"/>
            <a:ext cx="9637776" cy="4462272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Что относится неживой природе?</a:t>
            </a:r>
          </a:p>
          <a:p>
            <a:pPr marL="4572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человек, животные, растения, грибы;</a:t>
            </a:r>
          </a:p>
          <a:p>
            <a:pPr marL="4572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солнце, Земля, воздух, вода, человек и всё то, что сделано руками человека;</a:t>
            </a:r>
          </a:p>
          <a:p>
            <a:pPr marL="4572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солнце, небо, облака, земля, камни, вода, дождь, снег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Приведите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предметов, относящихся к неживой природе.</a:t>
            </a:r>
          </a:p>
          <a:p>
            <a:pPr marL="45720" indent="0">
              <a:buNone/>
            </a:pPr>
            <a:endParaRPr lang="ru-RU" b="1" dirty="0"/>
          </a:p>
        </p:txBody>
      </p:sp>
      <p:sp>
        <p:nvSpPr>
          <p:cNvPr id="4" name="Овал 3"/>
          <p:cNvSpPr/>
          <p:nvPr/>
        </p:nvSpPr>
        <p:spPr>
          <a:xfrm>
            <a:off x="870205" y="1620012"/>
            <a:ext cx="557784" cy="475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853441" y="2188464"/>
            <a:ext cx="557784" cy="4754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53441" y="3091434"/>
            <a:ext cx="557784" cy="4754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63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8408" y="1088136"/>
            <a:ext cx="10415016" cy="47335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Что относится к живой природе?</a:t>
            </a:r>
          </a:p>
          <a:p>
            <a:pPr marL="4572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человек, животные, растения, грибы;</a:t>
            </a:r>
          </a:p>
          <a:p>
            <a:pPr marL="4572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солнце, земля, воздух, вода, человек, и всё, что сделано руками человека;</a:t>
            </a:r>
          </a:p>
          <a:p>
            <a:pPr marL="4572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солнце, небо, облака, Земля, вода, камни, дождь, снег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Приведите примеры организмов, относящихся к живой природе.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909828" y="1636776"/>
            <a:ext cx="557784" cy="475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909828" y="2209800"/>
            <a:ext cx="557784" cy="4754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909828" y="3140964"/>
            <a:ext cx="557784" cy="4754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12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0704" y="1088136"/>
            <a:ext cx="9872871" cy="4038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отличаются живые существа от предметов неживой природы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они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и бегают;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они разговаривают;</a:t>
            </a:r>
          </a:p>
          <a:p>
            <a:pPr marL="4572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они растут, питаются, умирают, приносят потомство.</a:t>
            </a:r>
          </a:p>
          <a:p>
            <a:pPr marL="45720" indent="0">
              <a:buNone/>
            </a:pPr>
            <a:r>
              <a:rPr lang="ru-RU" dirty="0"/>
              <a:t> 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955548" y="2037588"/>
            <a:ext cx="557784" cy="475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955548" y="2610612"/>
            <a:ext cx="557784" cy="4754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955548" y="3183636"/>
            <a:ext cx="557784" cy="4754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69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097280"/>
            <a:ext cx="9872871" cy="4038600"/>
          </a:xfrm>
        </p:spPr>
        <p:txBody>
          <a:bodyPr/>
          <a:lstStyle/>
          <a:p>
            <a:pPr marL="45720" indent="0">
              <a:buNone/>
            </a:pP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 правильное высказывание...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растения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грибы, звери, человек - живая природа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птицы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звери, звёзды, насекомые - живая природа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растения, рыбы, вода, птицы - живая природа.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45236" y="1641348"/>
            <a:ext cx="557784" cy="475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45236" y="2252472"/>
            <a:ext cx="557784" cy="4754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45236" y="2863596"/>
            <a:ext cx="557784" cy="4754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91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088136"/>
            <a:ext cx="9872871" cy="4038600"/>
          </a:xfrm>
        </p:spPr>
        <p:txBody>
          <a:bodyPr/>
          <a:lstStyle/>
          <a:p>
            <a:pPr marL="4572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Найди группу, в которой все предметы относятся к живой природе...</a:t>
            </a:r>
          </a:p>
          <a:p>
            <a:pPr marL="4572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комар, гриб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солнце,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рыба;</a:t>
            </a:r>
          </a:p>
          <a:p>
            <a:pPr marL="4572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муравей, цветок, зайчик, человек, камень;</a:t>
            </a:r>
          </a:p>
          <a:p>
            <a:pPr marL="4572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рыба, пчела, курица, лиса.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64108" y="2068068"/>
            <a:ext cx="557784" cy="475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864108" y="2625852"/>
            <a:ext cx="557784" cy="4754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64108" y="3183636"/>
            <a:ext cx="557784" cy="4754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33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1161288"/>
            <a:ext cx="9872871" cy="4038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Найди группу, в которой все предметы относятся к неживой природе....</a:t>
            </a:r>
          </a:p>
          <a:p>
            <a:pPr marL="4572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подберёзовик, воздух, известняк, звезда, вода;</a:t>
            </a:r>
          </a:p>
          <a:p>
            <a:pPr marL="4572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планета, вода, камень, небо, град;</a:t>
            </a:r>
          </a:p>
          <a:p>
            <a:pPr marL="4572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Солнце, море, дом, дождь, Земля.</a:t>
            </a:r>
          </a:p>
          <a:p>
            <a:pPr marL="45720" indent="0">
              <a:buNone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90956" y="2104644"/>
            <a:ext cx="557784" cy="475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90956" y="2705100"/>
            <a:ext cx="557784" cy="4754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90956" y="3305556"/>
            <a:ext cx="557784" cy="4754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90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  <a:ln w="4445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4000" b="1" i="1">
                <a:solidFill>
                  <a:srgbClr val="FF6600"/>
                </a:solidFill>
              </a:rPr>
              <a:t>К какой из данных групп относится белка?</a:t>
            </a:r>
          </a:p>
        </p:txBody>
      </p:sp>
      <p:pic>
        <p:nvPicPr>
          <p:cNvPr id="71685" name="Picture 5" descr="Bilochka_t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112" y="1605090"/>
            <a:ext cx="2592388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4" name="Rectangle 64">
            <a:hlinkClick r:id="" action="ppaction://noaction"/>
          </p:cNvPr>
          <p:cNvSpPr>
            <a:spLocks/>
          </p:cNvSpPr>
          <p:nvPr/>
        </p:nvSpPr>
        <p:spPr bwMode="auto">
          <a:xfrm>
            <a:off x="4224338" y="1916113"/>
            <a:ext cx="5795962" cy="1427162"/>
          </a:xfrm>
          <a:prstGeom prst="rect">
            <a:avLst/>
          </a:prstGeom>
          <a:solidFill>
            <a:srgbClr val="00FF00"/>
          </a:solidFill>
          <a:ln w="44450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>
            <a:lvl1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b="1" i="1">
                <a:solidFill>
                  <a:schemeClr val="accent1"/>
                </a:solidFill>
              </a:rPr>
              <a:t>ЖИВАЯ ПРИРОДА</a:t>
            </a:r>
            <a:r>
              <a:rPr lang="ru-RU" altLang="ru-RU"/>
              <a:t> </a:t>
            </a:r>
          </a:p>
        </p:txBody>
      </p:sp>
      <p:sp>
        <p:nvSpPr>
          <p:cNvPr id="71745" name="Rectangle 65">
            <a:hlinkClick r:id="" action="ppaction://noaction"/>
          </p:cNvPr>
          <p:cNvSpPr>
            <a:spLocks/>
          </p:cNvSpPr>
          <p:nvPr/>
        </p:nvSpPr>
        <p:spPr bwMode="auto">
          <a:xfrm>
            <a:off x="4224338" y="3573463"/>
            <a:ext cx="5795962" cy="1427162"/>
          </a:xfrm>
          <a:prstGeom prst="rect">
            <a:avLst/>
          </a:prstGeom>
          <a:solidFill>
            <a:srgbClr val="FF9900"/>
          </a:solidFill>
          <a:ln w="44450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>
            <a:lvl1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b="1" i="1" dirty="0" smtClean="0"/>
              <a:t>НЕЖИВАЯ </a:t>
            </a:r>
            <a:r>
              <a:rPr lang="ru-RU" altLang="ru-RU" b="1" i="1" dirty="0"/>
              <a:t>ПРИРОДА</a:t>
            </a:r>
            <a:r>
              <a:rPr lang="ru-RU" altLang="ru-RU" dirty="0"/>
              <a:t> </a:t>
            </a:r>
          </a:p>
        </p:txBody>
      </p:sp>
      <p:sp>
        <p:nvSpPr>
          <p:cNvPr id="71746" name="Rectangle 66">
            <a:hlinkClick r:id="" action="ppaction://noaction"/>
          </p:cNvPr>
          <p:cNvSpPr>
            <a:spLocks/>
          </p:cNvSpPr>
          <p:nvPr/>
        </p:nvSpPr>
        <p:spPr bwMode="auto">
          <a:xfrm>
            <a:off x="4224338" y="5229226"/>
            <a:ext cx="5795962" cy="1427163"/>
          </a:xfrm>
          <a:prstGeom prst="rect">
            <a:avLst/>
          </a:prstGeom>
          <a:solidFill>
            <a:srgbClr val="00FFFF"/>
          </a:solidFill>
          <a:ln w="44450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>
            <a:lvl1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b="1" i="1">
                <a:solidFill>
                  <a:schemeClr val="hlink"/>
                </a:solidFill>
              </a:rPr>
              <a:t>СДЕЛАНО РУКАМИ ЧЕЛОВЕКА</a:t>
            </a:r>
            <a:r>
              <a:rPr lang="ru-RU" altLang="ru-RU">
                <a:solidFill>
                  <a:schemeClr val="hlin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186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35</TotalTime>
  <Words>429</Words>
  <Application>Microsoft Office PowerPoint</Application>
  <PresentationFormat>Широкоэкранный</PresentationFormat>
  <Paragraphs>49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Calibri</vt:lpstr>
      <vt:lpstr>Corbel</vt:lpstr>
      <vt:lpstr>Times New Roman</vt:lpstr>
      <vt:lpstr>Базис</vt:lpstr>
      <vt:lpstr>Живая и неживая природа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 какой из данных групп относится белка?</vt:lpstr>
      <vt:lpstr>ЖИВАЯ ПРИРОДА </vt:lpstr>
      <vt:lpstr>Презентация PowerPoint</vt:lpstr>
      <vt:lpstr>Жёлтая тарелка на небе висит. Жёлтая тарелка всем тепло дарит.</vt:lpstr>
      <vt:lpstr>МОЛОДЦЫ!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Живая и неживая природа</dc:title>
  <dc:creator>Admin</dc:creator>
  <cp:lastModifiedBy>Admin</cp:lastModifiedBy>
  <cp:revision>17</cp:revision>
  <dcterms:created xsi:type="dcterms:W3CDTF">2023-10-11T19:59:00Z</dcterms:created>
  <dcterms:modified xsi:type="dcterms:W3CDTF">2023-10-12T19:09:18Z</dcterms:modified>
</cp:coreProperties>
</file>