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handoutMasterIdLst>
    <p:handoutMasterId r:id="rId18"/>
  </p:handoutMasterIdLst>
  <p:sldIdLst>
    <p:sldId id="256" r:id="rId2"/>
    <p:sldId id="257" r:id="rId3"/>
    <p:sldId id="258" r:id="rId4"/>
    <p:sldId id="264" r:id="rId5"/>
    <p:sldId id="261" r:id="rId6"/>
    <p:sldId id="260" r:id="rId7"/>
    <p:sldId id="265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A6C4"/>
    <a:srgbClr val="027853"/>
    <a:srgbClr val="85704B"/>
    <a:srgbClr val="715F3F"/>
    <a:srgbClr val="453A27"/>
    <a:srgbClr val="AF9971"/>
    <a:srgbClr val="AD976F"/>
    <a:srgbClr val="FFFFFF"/>
    <a:srgbClr val="C6E7F0"/>
    <a:srgbClr val="D7C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2" d="100"/>
          <a:sy n="82" d="100"/>
        </p:scale>
        <p:origin x="38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05EAD-D802-4921-AA88-B5F2BFD699D2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1CCCF-075C-4FED-A203-9159C337E1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443581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9147" y="1811044"/>
            <a:ext cx="3366220" cy="5046955"/>
          </a:xfrm>
          <a:prstGeom prst="rect">
            <a:avLst/>
          </a:prstGeom>
        </p:spPr>
      </p:pic>
      <p:pic>
        <p:nvPicPr>
          <p:cNvPr id="13" name="Picture 10" descr="https://img-fotki.yandex.ru/get/6824/165569590.7a/0_f5ec0_30c8b4e8_XL.pn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5513" y="4791817"/>
            <a:ext cx="1407295" cy="1876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0320"/>
          <a:stretch/>
        </p:blipFill>
        <p:spPr>
          <a:xfrm>
            <a:off x="5140171" y="3182645"/>
            <a:ext cx="2734322" cy="36753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6857" y="1122363"/>
            <a:ext cx="6418557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224" y="3602038"/>
            <a:ext cx="642077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 userDrawn="1"/>
        </p:nvSpPr>
        <p:spPr>
          <a:xfrm>
            <a:off x="1143000" y="1652214"/>
            <a:ext cx="6858000" cy="2387600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GReverance" pitchFamily="2" charset="0"/>
                <a:ea typeface="+mj-ea"/>
                <a:cs typeface="+mj-cs"/>
              </a:defRPr>
            </a:lvl1pPr>
          </a:lstStyle>
          <a:p>
            <a:endParaRPr lang="ru-RU" sz="4500" dirty="0"/>
          </a:p>
        </p:txBody>
      </p:sp>
      <p:sp>
        <p:nvSpPr>
          <p:cNvPr id="11" name="Подзаголовок 2"/>
          <p:cNvSpPr txBox="1">
            <a:spLocks/>
          </p:cNvSpPr>
          <p:nvPr userDrawn="1"/>
        </p:nvSpPr>
        <p:spPr>
          <a:xfrm>
            <a:off x="1143000" y="4131889"/>
            <a:ext cx="6858000" cy="165576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0758446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853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941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835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48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988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43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0" descr="https://img-fotki.yandex.ru/get/6824/165569590.7a/0_f5ec0_30c8b4e8_XL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431" y="4639447"/>
            <a:ext cx="1171142" cy="2082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mirdetstvo.ru/wp-content/uploads/2018/08/shkola4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3997" y="582533"/>
            <a:ext cx="1250004" cy="1851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560" y="400636"/>
            <a:ext cx="7916662" cy="1396456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Текст 2"/>
          <p:cNvSpPr>
            <a:spLocks noGrp="1"/>
          </p:cNvSpPr>
          <p:nvPr>
            <p:ph idx="1"/>
          </p:nvPr>
        </p:nvSpPr>
        <p:spPr>
          <a:xfrm>
            <a:off x="628650" y="189919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65196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https://img-fotki.yandex.ru/get/6824/165569590.7a/0_f5ec0_30c8b4e8_XL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04" y="4305670"/>
            <a:ext cx="1358891" cy="241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Рисунок 24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69" r="52864" b="73707"/>
          <a:stretch/>
        </p:blipFill>
        <p:spPr>
          <a:xfrm>
            <a:off x="0" y="811457"/>
            <a:ext cx="1720049" cy="17811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4435813"/>
          </a:xfrm>
          <a:prstGeom prst="rect">
            <a:avLst/>
          </a:prstGeom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Заголовок 1"/>
          <p:cNvSpPr txBox="1">
            <a:spLocks/>
          </p:cNvSpPr>
          <p:nvPr userDrawn="1"/>
        </p:nvSpPr>
        <p:spPr>
          <a:xfrm>
            <a:off x="1143000" y="1652214"/>
            <a:ext cx="6858000" cy="2387600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GReverance" pitchFamily="2" charset="0"/>
                <a:ea typeface="+mj-ea"/>
                <a:cs typeface="+mj-cs"/>
              </a:defRPr>
            </a:lvl1pPr>
          </a:lstStyle>
          <a:p>
            <a:endParaRPr lang="ru-RU" sz="4500" dirty="0"/>
          </a:p>
        </p:txBody>
      </p:sp>
      <p:sp>
        <p:nvSpPr>
          <p:cNvPr id="19" name="Подзаголовок 2"/>
          <p:cNvSpPr txBox="1">
            <a:spLocks/>
          </p:cNvSpPr>
          <p:nvPr userDrawn="1"/>
        </p:nvSpPr>
        <p:spPr>
          <a:xfrm>
            <a:off x="1143000" y="4131889"/>
            <a:ext cx="6858000" cy="165576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800" dirty="0"/>
          </a:p>
        </p:txBody>
      </p:sp>
      <p:sp>
        <p:nvSpPr>
          <p:cNvPr id="22" name="Заголовок 1"/>
          <p:cNvSpPr>
            <a:spLocks noGrp="1"/>
          </p:cNvSpPr>
          <p:nvPr>
            <p:ph type="ctrTitle"/>
          </p:nvPr>
        </p:nvSpPr>
        <p:spPr>
          <a:xfrm>
            <a:off x="1878737" y="1621073"/>
            <a:ext cx="5386526" cy="2387600"/>
          </a:xfrm>
        </p:spPr>
        <p:txBody>
          <a:bodyPr anchor="b"/>
          <a:lstStyle>
            <a:lvl1pPr algn="ctr">
              <a:defRPr sz="4500">
                <a:solidFill>
                  <a:srgbClr val="027853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8737" y="4091966"/>
            <a:ext cx="5386526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027853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117350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0320"/>
          <a:stretch/>
        </p:blipFill>
        <p:spPr>
          <a:xfrm>
            <a:off x="0" y="4292411"/>
            <a:ext cx="1908699" cy="25655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6858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0320"/>
          <a:stretch/>
        </p:blipFill>
        <p:spPr>
          <a:xfrm>
            <a:off x="7040422" y="4030463"/>
            <a:ext cx="2103578" cy="2827537"/>
          </a:xfrm>
          <a:prstGeom prst="rect">
            <a:avLst/>
          </a:prstGeom>
        </p:spPr>
      </p:pic>
      <p:sp>
        <p:nvSpPr>
          <p:cNvPr id="14" name="Прямоугольник 13"/>
          <p:cNvSpPr/>
          <p:nvPr userDrawn="1"/>
        </p:nvSpPr>
        <p:spPr>
          <a:xfrm>
            <a:off x="8314926" y="6673334"/>
            <a:ext cx="829074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" b="0" dirty="0" smtClean="0">
                <a:solidFill>
                  <a:schemeClr val="accent6"/>
                </a:solidFill>
                <a:latin typeface="AGReverance" pitchFamily="2" charset="0"/>
              </a:rPr>
              <a:t>© </a:t>
            </a:r>
            <a:r>
              <a:rPr lang="ru-RU" sz="600" b="0" dirty="0">
                <a:solidFill>
                  <a:schemeClr val="accent6"/>
                </a:solidFill>
                <a:latin typeface="AGReverance" pitchFamily="2" charset="0"/>
              </a:rPr>
              <a:t>Полшкова В.В., </a:t>
            </a:r>
            <a:r>
              <a:rPr lang="ru-RU" sz="600" b="0" dirty="0" smtClean="0">
                <a:solidFill>
                  <a:schemeClr val="accent6"/>
                </a:solidFill>
                <a:latin typeface="AGReverance" pitchFamily="2" charset="0"/>
              </a:rPr>
              <a:t>2019</a:t>
            </a:r>
            <a:endParaRPr lang="ru-RU" sz="600" b="0" dirty="0">
              <a:solidFill>
                <a:schemeClr val="accent6"/>
              </a:solidFill>
              <a:latin typeface="AGReverance" pitchFamily="2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69" r="52864" b="73707"/>
          <a:stretch/>
        </p:blipFill>
        <p:spPr>
          <a:xfrm>
            <a:off x="0" y="5708342"/>
            <a:ext cx="1480334" cy="1149658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51360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9179"/>
          <a:stretch/>
        </p:blipFill>
        <p:spPr>
          <a:xfrm>
            <a:off x="195308" y="3023944"/>
            <a:ext cx="1811046" cy="3834056"/>
          </a:xfrm>
          <a:prstGeom prst="rect">
            <a:avLst/>
          </a:prstGeom>
        </p:spPr>
      </p:pic>
      <p:pic>
        <p:nvPicPr>
          <p:cNvPr id="12" name="Picture 4" descr="https://mirdetstvo.ru/wp-content/uploads/2018/08/shkola4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4063" y="5557483"/>
            <a:ext cx="1114536" cy="1238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17.05.2023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430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070" y="2734160"/>
            <a:ext cx="2750519" cy="412384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0320"/>
          <a:stretch/>
        </p:blipFill>
        <p:spPr>
          <a:xfrm>
            <a:off x="7040422" y="3959442"/>
            <a:ext cx="2103578" cy="2827537"/>
          </a:xfrm>
          <a:prstGeom prst="rect">
            <a:avLst/>
          </a:prstGeom>
        </p:spPr>
      </p:pic>
      <p:pic>
        <p:nvPicPr>
          <p:cNvPr id="11" name="Picture 10" descr="https://img-fotki.yandex.ru/get/6824/165569590.7a/0_f5ec0_30c8b4e8_XL.pn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6095" y="5519784"/>
            <a:ext cx="954535" cy="127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121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ttps://img-fotki.yandex.ru/get/6824/165569590.7a/0_f5ec0_30c8b4e8_XL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5656" y="5637319"/>
            <a:ext cx="812307" cy="108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9179"/>
          <a:stretch/>
        </p:blipFill>
        <p:spPr>
          <a:xfrm>
            <a:off x="7652551" y="3700544"/>
            <a:ext cx="1491449" cy="3157456"/>
          </a:xfrm>
          <a:prstGeom prst="rect">
            <a:avLst/>
          </a:prstGeom>
        </p:spPr>
      </p:pic>
      <p:pic>
        <p:nvPicPr>
          <p:cNvPr id="14" name="Picture 4" descr="https://mirdetstvo.ru/wp-content/uploads/2018/08/shkola4.pn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34293" y="5497347"/>
            <a:ext cx="1109707" cy="1233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55103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64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670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846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8314926" y="6673334"/>
            <a:ext cx="829074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" b="0" dirty="0" smtClean="0">
                <a:solidFill>
                  <a:schemeClr val="accent6"/>
                </a:solidFill>
                <a:latin typeface="AGReverance" pitchFamily="2" charset="0"/>
              </a:rPr>
              <a:t>© </a:t>
            </a:r>
            <a:r>
              <a:rPr lang="ru-RU" sz="600" b="0" dirty="0">
                <a:solidFill>
                  <a:schemeClr val="accent6"/>
                </a:solidFill>
                <a:latin typeface="AGReverance" pitchFamily="2" charset="0"/>
              </a:rPr>
              <a:t>Полшкова В.В., </a:t>
            </a:r>
            <a:r>
              <a:rPr lang="ru-RU" sz="600" b="0" dirty="0" smtClean="0">
                <a:solidFill>
                  <a:schemeClr val="accent6"/>
                </a:solidFill>
                <a:latin typeface="AGReverance" pitchFamily="2" charset="0"/>
              </a:rPr>
              <a:t>2019</a:t>
            </a:r>
            <a:endParaRPr lang="ru-RU" sz="600" b="0" dirty="0">
              <a:solidFill>
                <a:schemeClr val="accent6"/>
              </a:solidFill>
              <a:latin typeface="AGReverance" pitchFamily="2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44358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71348" y="320737"/>
            <a:ext cx="673815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9103" y="1781236"/>
            <a:ext cx="672039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81C80-E7D7-4350-A8F5-ED951B1BE8EC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37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77" r:id="rId3"/>
    <p:sldLayoutId id="2147483678" r:id="rId4"/>
    <p:sldLayoutId id="2147483679" r:id="rId5"/>
    <p:sldLayoutId id="2147483680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4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GReverance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GReverance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GReveranc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GReveranc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GReveranc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GReveranc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andex.ru/video/preview/7318078691771899224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80224" y="1246909"/>
            <a:ext cx="6420775" cy="4010891"/>
          </a:xfrm>
        </p:spPr>
        <p:txBody>
          <a:bodyPr>
            <a:normAutofit/>
          </a:bodyPr>
          <a:lstStyle/>
          <a:p>
            <a:r>
              <a:rPr lang="ru-RU" sz="3200" b="1" u="sng" dirty="0" smtClean="0"/>
              <a:t>Тема урока: «Односоставные </a:t>
            </a:r>
            <a:r>
              <a:rPr lang="ru-RU" sz="3200" b="1" u="sng" dirty="0" smtClean="0"/>
              <a:t>предложения».</a:t>
            </a:r>
          </a:p>
          <a:p>
            <a:endParaRPr lang="ru-RU" sz="3200" b="1" u="sng"/>
          </a:p>
          <a:p>
            <a:endParaRPr lang="ru-RU" sz="3200" b="1" u="sng" dirty="0" smtClean="0"/>
          </a:p>
          <a:p>
            <a:pPr algn="r"/>
            <a:r>
              <a:rPr lang="ru-RU" sz="2000" b="1" u="sng" dirty="0" smtClean="0"/>
              <a:t>Составитель: учитель русского языка и литературы</a:t>
            </a:r>
          </a:p>
          <a:p>
            <a:pPr algn="r"/>
            <a:r>
              <a:rPr lang="ru-RU" sz="2000" b="1" u="sng" dirty="0" smtClean="0"/>
              <a:t>Дулова А.А.</a:t>
            </a:r>
            <a:endParaRPr lang="ru-RU" sz="2000" b="1" u="sng" dirty="0"/>
          </a:p>
        </p:txBody>
      </p:sp>
    </p:spTree>
    <p:extLst>
      <p:ext uri="{BB962C8B-B14F-4D97-AF65-F5344CB8AC3E}">
        <p14:creationId xmlns:p14="http://schemas.microsoft.com/office/powerpoint/2010/main" val="393540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89103" y="471056"/>
            <a:ext cx="6720396" cy="6386944"/>
          </a:xfrm>
        </p:spPr>
        <p:txBody>
          <a:bodyPr>
            <a:normAutofit fontScale="47500" lnSpcReduction="20000"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ru-RU" sz="5100" dirty="0"/>
              <a:t>Какие предложения называются безличными? </a:t>
            </a:r>
            <a:endParaRPr lang="ru-RU" sz="5100" dirty="0" smtClean="0"/>
          </a:p>
          <a:p>
            <a:r>
              <a:rPr lang="ru-RU" sz="5100" i="1" dirty="0" smtClean="0"/>
              <a:t>это </a:t>
            </a:r>
            <a:r>
              <a:rPr lang="ru-RU" sz="5100" i="1" dirty="0"/>
              <a:t>односоставные предложения без подлежащего, в которых сказуемое не указывает и по своей форме не может указывать на действующее </a:t>
            </a:r>
            <a:r>
              <a:rPr lang="ru-RU" sz="5100" i="1" dirty="0" smtClean="0"/>
              <a:t>лицо</a:t>
            </a:r>
            <a:r>
              <a:rPr lang="ru-RU" sz="5100" i="1" dirty="0"/>
              <a:t>.</a:t>
            </a:r>
            <a:endParaRPr lang="ru-RU" sz="51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5100" dirty="0"/>
              <a:t>Чем может быть выражено сказуемое в безличном предложении? </a:t>
            </a:r>
          </a:p>
          <a:p>
            <a:pPr lvl="0"/>
            <a:r>
              <a:rPr lang="ru-RU" sz="5100" i="1" dirty="0"/>
              <a:t>Безличным глаголом, при котором подлежащее невозможно;</a:t>
            </a:r>
            <a:endParaRPr lang="ru-RU" sz="5100" dirty="0"/>
          </a:p>
          <a:p>
            <a:pPr lvl="0"/>
            <a:r>
              <a:rPr lang="ru-RU" sz="5100" i="1" dirty="0"/>
              <a:t>Безличной формой личного глагола, который может употребляться в двусоставном предложении;</a:t>
            </a:r>
            <a:endParaRPr lang="ru-RU" sz="5100" dirty="0"/>
          </a:p>
          <a:p>
            <a:pPr lvl="0"/>
            <a:r>
              <a:rPr lang="ru-RU" sz="5100" i="1" dirty="0"/>
              <a:t>Словами нет, не было;</a:t>
            </a:r>
            <a:endParaRPr lang="ru-RU" sz="5100" dirty="0"/>
          </a:p>
          <a:p>
            <a:pPr lvl="0"/>
            <a:r>
              <a:rPr lang="ru-RU" sz="5100" i="1" dirty="0"/>
              <a:t>Неопределённой формой глагола;</a:t>
            </a:r>
            <a:endParaRPr lang="ru-RU" sz="5100" dirty="0"/>
          </a:p>
          <a:p>
            <a:pPr lvl="0"/>
            <a:r>
              <a:rPr lang="ru-RU" sz="5100" i="1" dirty="0"/>
              <a:t>Неопределённой формой глагола в сочетании с безличным вспомогательным глаголом;</a:t>
            </a:r>
            <a:endParaRPr lang="ru-RU" sz="5100" dirty="0"/>
          </a:p>
          <a:p>
            <a:pPr lvl="0"/>
            <a:r>
              <a:rPr lang="ru-RU" sz="5100" i="1" dirty="0"/>
              <a:t>Словами категории состояния или краткими страдательными причастиями в форме </a:t>
            </a:r>
            <a:r>
              <a:rPr lang="ru-RU" sz="5100" i="1" dirty="0" err="1"/>
              <a:t>ср.р</a:t>
            </a:r>
            <a:r>
              <a:rPr lang="ru-RU" sz="5100" i="1" dirty="0"/>
              <a:t>. со словом быть или без него</a:t>
            </a:r>
            <a:r>
              <a:rPr lang="ru-RU" sz="51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114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766321"/>
              </p:ext>
            </p:extLst>
          </p:nvPr>
        </p:nvGraphicFramePr>
        <p:xfrm>
          <a:off x="1653309" y="489527"/>
          <a:ext cx="6622473" cy="629688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900302">
                  <a:extLst>
                    <a:ext uri="{9D8B030D-6E8A-4147-A177-3AD203B41FA5}">
                      <a16:colId xmlns:a16="http://schemas.microsoft.com/office/drawing/2014/main" val="3229961151"/>
                    </a:ext>
                  </a:extLst>
                </a:gridCol>
                <a:gridCol w="2722171">
                  <a:extLst>
                    <a:ext uri="{9D8B030D-6E8A-4147-A177-3AD203B41FA5}">
                      <a16:colId xmlns:a16="http://schemas.microsoft.com/office/drawing/2014/main" val="486038151"/>
                    </a:ext>
                  </a:extLst>
                </a:gridCol>
              </a:tblGrid>
              <a:tr h="760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начала ты можешь обтираться жёстким полотенцем.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1" marR="60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Безличным глаголом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1" marR="60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056548"/>
                  </a:ext>
                </a:extLst>
              </a:tr>
              <a:tr h="885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 ничего лучше, чем есть на завтрак овсяную кашу.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1" marR="60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Личным глаголом в безличном значении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1" marR="60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750518"/>
                  </a:ext>
                </a:extLst>
              </a:tr>
              <a:tr h="9305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Спорт – это жизнь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1" marR="60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Возвратным глаголом в безличном значении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1" marR="60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6918026"/>
                  </a:ext>
                </a:extLst>
              </a:tr>
              <a:tr h="381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Уже заболевает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1" marR="60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Инфинитивом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1" marR="60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9446389"/>
                  </a:ext>
                </a:extLst>
              </a:tr>
              <a:tr h="8783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После тяжелого дня тянет на вечернюю прогулку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1" marR="60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Неизменяемой глагольной формой НЕТ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1" marR="60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4893759"/>
                  </a:ext>
                </a:extLst>
              </a:tr>
              <a:tr h="7626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от этого мне не спится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1" marR="60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Словом категории состояния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1" marR="60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7050757"/>
                  </a:ext>
                </a:extLst>
              </a:tr>
              <a:tr h="7626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Полезно пить травяные настои.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1" marR="60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1" marR="60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6554104"/>
                  </a:ext>
                </a:extLst>
              </a:tr>
              <a:tr h="7626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После утренней зарядки мне радостно и легко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1" marR="60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1" marR="60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821799"/>
                  </a:ext>
                </a:extLst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H="1">
            <a:off x="3519055" y="794327"/>
            <a:ext cx="2050472" cy="25030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4858328" y="1662545"/>
            <a:ext cx="701963" cy="2576946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5080000" y="2567709"/>
            <a:ext cx="489527" cy="226290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5209309" y="3297382"/>
            <a:ext cx="424873" cy="26138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 flipV="1">
            <a:off x="4964546" y="1838037"/>
            <a:ext cx="1371599" cy="24884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5209309" y="4830618"/>
            <a:ext cx="360218" cy="16561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307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89103" y="886691"/>
            <a:ext cx="6720396" cy="52458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/>
              <a:t>Ухудшение здоровья. 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/>
              <a:t>Потеря </a:t>
            </a:r>
            <a:r>
              <a:rPr lang="ru-RU" b="1" i="1" dirty="0"/>
              <a:t>доверительных отношений с родителями. 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/>
              <a:t>Потеря </a:t>
            </a:r>
            <a:r>
              <a:rPr lang="ru-RU" b="1" i="1" dirty="0"/>
              <a:t>друзей. 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/>
              <a:t>Нарушение </a:t>
            </a:r>
            <a:r>
              <a:rPr lang="ru-RU" b="1" i="1" dirty="0"/>
              <a:t>закона. 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/>
              <a:t>Физическая </a:t>
            </a:r>
            <a:r>
              <a:rPr lang="ru-RU" b="1" i="1" dirty="0"/>
              <a:t>зависимость. 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/>
              <a:t>Снижение </a:t>
            </a:r>
            <a:r>
              <a:rPr lang="ru-RU" b="1" i="1" dirty="0"/>
              <a:t>успехов в школе. 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/>
              <a:t>Потеря </a:t>
            </a:r>
            <a:r>
              <a:rPr lang="ru-RU" b="1" i="1" dirty="0"/>
              <a:t>возможности учиться. Денежные проблемы. 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/>
              <a:t>Контакт </a:t>
            </a:r>
            <a:r>
              <a:rPr lang="ru-RU" b="1" i="1" dirty="0"/>
              <a:t>с криминальным миром. Падение… 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/>
              <a:t>Вот </a:t>
            </a:r>
            <a:r>
              <a:rPr lang="ru-RU" b="1" i="1" dirty="0"/>
              <a:t>к чему могут привести вредные привычки.</a:t>
            </a:r>
            <a:endParaRPr lang="ru-RU" i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909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89103" y="1681018"/>
            <a:ext cx="6720396" cy="4451556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v"/>
            </a:pPr>
            <a:r>
              <a:rPr lang="ru-RU" dirty="0"/>
              <a:t>Какие предложения были использованы в тексте? </a:t>
            </a:r>
            <a:endParaRPr lang="ru-RU" dirty="0" smtClean="0"/>
          </a:p>
          <a:p>
            <a:pPr lvl="0"/>
            <a:r>
              <a:rPr lang="ru-RU" i="1" dirty="0" smtClean="0"/>
              <a:t>назывные</a:t>
            </a:r>
            <a:endParaRPr lang="ru-RU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ru-RU" dirty="0"/>
              <a:t>Почему их так называют? </a:t>
            </a:r>
            <a:endParaRPr lang="ru-RU" dirty="0" smtClean="0"/>
          </a:p>
          <a:p>
            <a:pPr lvl="0"/>
            <a:r>
              <a:rPr lang="ru-RU" i="1" dirty="0" smtClean="0"/>
              <a:t>потому </a:t>
            </a:r>
            <a:r>
              <a:rPr lang="ru-RU" i="1" dirty="0"/>
              <a:t>что эти предложения простые, в которых один главный член, выражен именем </a:t>
            </a:r>
            <a:r>
              <a:rPr lang="ru-RU" i="1" dirty="0" smtClean="0"/>
              <a:t>существительным.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794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89103" y="1781236"/>
            <a:ext cx="6720396" cy="220887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Составьте небольшую памятку – совет о том, как вести здоровый образ жизни, используя односоставные предложения.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Домашнее задание.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3935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355273" y="2004291"/>
            <a:ext cx="5837382" cy="3223491"/>
          </a:xfrm>
        </p:spPr>
        <p:txBody>
          <a:bodyPr/>
          <a:lstStyle/>
          <a:p>
            <a:r>
              <a:rPr lang="ru-RU" dirty="0"/>
              <a:t>18-20 – оценка «5»</a:t>
            </a:r>
          </a:p>
          <a:p>
            <a:r>
              <a:rPr lang="ru-RU" dirty="0"/>
              <a:t>15-17 – оценка «4»</a:t>
            </a:r>
          </a:p>
          <a:p>
            <a:r>
              <a:rPr lang="ru-RU" dirty="0"/>
              <a:t>11-14 – оценка «3»</a:t>
            </a:r>
          </a:p>
          <a:p>
            <a:r>
              <a:rPr lang="ru-RU" dirty="0"/>
              <a:t>Менее 10 баллов – оценка «2». </a:t>
            </a:r>
          </a:p>
        </p:txBody>
      </p:sp>
    </p:spTree>
    <p:extLst>
      <p:ext uri="{BB962C8B-B14F-4D97-AF65-F5344CB8AC3E}">
        <p14:creationId xmlns:p14="http://schemas.microsoft.com/office/powerpoint/2010/main" val="302851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89103" y="1781236"/>
            <a:ext cx="6720396" cy="21534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/>
              <a:t>СПАСИБО </a:t>
            </a:r>
          </a:p>
          <a:p>
            <a:pPr marL="0" indent="0" algn="ctr">
              <a:buNone/>
            </a:pPr>
            <a:r>
              <a:rPr lang="ru-RU" sz="4800" dirty="0" smtClean="0"/>
              <a:t>ЗА ВНИМАНИЕ.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16224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Объект 14"/>
          <p:cNvSpPr>
            <a:spLocks noGrp="1"/>
          </p:cNvSpPr>
          <p:nvPr>
            <p:ph idx="1"/>
          </p:nvPr>
        </p:nvSpPr>
        <p:spPr>
          <a:xfrm>
            <a:off x="1589103" y="600364"/>
            <a:ext cx="6307988" cy="553221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3200" dirty="0" smtClean="0"/>
              <a:t>Что такое здоровый образ жизни?</a:t>
            </a:r>
          </a:p>
          <a:p>
            <a:r>
              <a:rPr lang="ru-RU" sz="3200" dirty="0" smtClean="0"/>
              <a:t>Это образ </a:t>
            </a:r>
            <a:r>
              <a:rPr lang="ru-RU" sz="3200" dirty="0"/>
              <a:t>жизни отдельного человека с целью профилактики болезней и укрепления здоровья</a:t>
            </a:r>
            <a:endParaRPr lang="ru-RU" sz="32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sz="3200" dirty="0" smtClean="0"/>
              <a:t>Чем отличаются односоставные предложения от двусоставных?</a:t>
            </a:r>
          </a:p>
          <a:p>
            <a:r>
              <a:rPr lang="ru-RU" sz="3200" dirty="0" smtClean="0"/>
              <a:t>Односоставные предложения имеют один главный член предложения (подлежащее или сказуемое), а двусоставное имеет оба главных члена.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232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589103" y="895927"/>
            <a:ext cx="6720396" cy="523664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3200" dirty="0"/>
              <a:t>На какие группы подразделяются односоставные предложения?</a:t>
            </a:r>
          </a:p>
          <a:p>
            <a:r>
              <a:rPr lang="ru-RU" sz="3200" dirty="0" smtClean="0"/>
              <a:t>Определённо – личные;</a:t>
            </a:r>
          </a:p>
          <a:p>
            <a:r>
              <a:rPr lang="ru-RU" sz="3200" dirty="0" smtClean="0"/>
              <a:t>Неопределённо – личные;</a:t>
            </a:r>
          </a:p>
          <a:p>
            <a:r>
              <a:rPr lang="ru-RU" sz="3200" dirty="0" smtClean="0"/>
              <a:t>Обобщённо – личные;</a:t>
            </a:r>
          </a:p>
          <a:p>
            <a:r>
              <a:rPr lang="ru-RU" sz="3200" dirty="0" smtClean="0"/>
              <a:t>Безличные;</a:t>
            </a:r>
          </a:p>
          <a:p>
            <a:r>
              <a:rPr lang="ru-RU" sz="3200" dirty="0" smtClean="0"/>
              <a:t>Назывные.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9690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89103" y="517236"/>
            <a:ext cx="6720396" cy="5615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Какие предложения называются определённо – личными? </a:t>
            </a:r>
            <a:endParaRPr lang="ru-RU" dirty="0" smtClean="0"/>
          </a:p>
          <a:p>
            <a:r>
              <a:rPr lang="ru-RU" i="1" dirty="0"/>
              <a:t>это предложения без подлежащего, в которых форма глагола – сказуемого и смысл предложения подсказывают, что действие совершается определенным лицом, 1-м или </a:t>
            </a:r>
            <a:r>
              <a:rPr lang="ru-RU" i="1" dirty="0" smtClean="0"/>
              <a:t>2-м.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Чем выражен главный член предложения? </a:t>
            </a:r>
            <a:endParaRPr lang="ru-RU" dirty="0" smtClean="0"/>
          </a:p>
          <a:p>
            <a:r>
              <a:rPr lang="ru-RU" i="1" dirty="0"/>
              <a:t>формой глагола 1-го и 2-го лица в ед. и мн. числе изъявительного и повелительного наклонения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247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1589103" y="350982"/>
            <a:ext cx="6409588" cy="6188363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000" dirty="0"/>
              <a:t>Утро понедельника. </a:t>
            </a:r>
            <a:endParaRPr lang="ru-RU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 smtClean="0"/>
              <a:t>Встаю </a:t>
            </a:r>
            <a:r>
              <a:rPr lang="ru-RU" sz="2000" b="1" dirty="0"/>
              <a:t>в 6 часов. </a:t>
            </a:r>
            <a:endParaRPr lang="ru-RU" sz="2000" dirty="0"/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 smtClean="0"/>
              <a:t>Иду </a:t>
            </a:r>
            <a:r>
              <a:rPr lang="ru-RU" sz="2000" b="1" dirty="0"/>
              <a:t>умываться. </a:t>
            </a:r>
            <a:endParaRPr lang="ru-RU" sz="2000" dirty="0"/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 smtClean="0"/>
              <a:t>Готовлю </a:t>
            </a:r>
            <a:r>
              <a:rPr lang="ru-RU" sz="2000" b="1" dirty="0"/>
              <a:t>завтрак. </a:t>
            </a:r>
            <a:endParaRPr lang="ru-RU" sz="2000" dirty="0"/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Пришло </a:t>
            </a:r>
            <a:r>
              <a:rPr lang="ru-RU" sz="2000" dirty="0"/>
              <a:t>время выходить из дома. </a:t>
            </a:r>
            <a:endParaRPr lang="ru-RU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 smtClean="0"/>
              <a:t>Оделся</a:t>
            </a:r>
            <a:r>
              <a:rPr lang="ru-RU" sz="2000" b="1" dirty="0"/>
              <a:t>, вышел. </a:t>
            </a:r>
            <a:endParaRPr lang="ru-RU" sz="2000" dirty="0"/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 smtClean="0"/>
              <a:t>Жду </a:t>
            </a:r>
            <a:r>
              <a:rPr lang="ru-RU" sz="2000" b="1" dirty="0"/>
              <a:t>автобуса. </a:t>
            </a:r>
            <a:endParaRPr lang="ru-RU" sz="2000" dirty="0"/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Он </a:t>
            </a:r>
            <a:r>
              <a:rPr lang="ru-RU" sz="2000" dirty="0"/>
              <a:t>опоздал на 5 минут. </a:t>
            </a:r>
            <a:endParaRPr lang="ru-RU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До</a:t>
            </a:r>
            <a:r>
              <a:rPr lang="ru-RU" sz="2000" dirty="0"/>
              <a:t> школы ехать полчаса. </a:t>
            </a:r>
            <a:endParaRPr lang="ru-RU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Потом </a:t>
            </a:r>
            <a:r>
              <a:rPr lang="ru-RU" sz="2000" dirty="0"/>
              <a:t>какая-то бабушка вышла. </a:t>
            </a:r>
            <a:endParaRPr lang="ru-RU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Я </a:t>
            </a:r>
            <a:r>
              <a:rPr lang="ru-RU" sz="2000" dirty="0"/>
              <a:t>сел на её место. </a:t>
            </a:r>
            <a:endParaRPr lang="ru-RU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Через </a:t>
            </a:r>
            <a:r>
              <a:rPr lang="ru-RU" sz="2000" dirty="0"/>
              <a:t>полчаса мы подъехали к школе. </a:t>
            </a:r>
            <a:endParaRPr lang="ru-RU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 smtClean="0"/>
              <a:t>Пришёл </a:t>
            </a:r>
            <a:r>
              <a:rPr lang="ru-RU" sz="2000" b="1" dirty="0"/>
              <a:t>в школу. </a:t>
            </a:r>
            <a:endParaRPr lang="ru-RU" sz="2000" dirty="0"/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Меня </a:t>
            </a:r>
            <a:r>
              <a:rPr lang="ru-RU" sz="2000" dirty="0"/>
              <a:t>встретили мои друзья. </a:t>
            </a:r>
            <a:endParaRPr lang="ru-RU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 smtClean="0"/>
              <a:t>После </a:t>
            </a:r>
            <a:r>
              <a:rPr lang="ru-RU" sz="2000" b="1" dirty="0"/>
              <a:t>уроков иду домой. 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4420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1589103" y="554183"/>
            <a:ext cx="6720396" cy="5578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	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2</a:t>
            </a:r>
            <a:r>
              <a:rPr lang="ru-RU" b="1" dirty="0"/>
              <a:t>.	Встаю в 6 часов. </a:t>
            </a:r>
          </a:p>
          <a:p>
            <a:pPr marL="0" indent="0">
              <a:buNone/>
            </a:pPr>
            <a:r>
              <a:rPr lang="ru-RU" b="1" dirty="0"/>
              <a:t>3.	Иду умываться. </a:t>
            </a:r>
          </a:p>
          <a:p>
            <a:pPr marL="0" indent="0">
              <a:buNone/>
            </a:pPr>
            <a:r>
              <a:rPr lang="ru-RU" b="1" dirty="0"/>
              <a:t>4.	Готовлю завтрак. 	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6</a:t>
            </a:r>
            <a:r>
              <a:rPr lang="ru-RU" b="1" dirty="0"/>
              <a:t>.	Оделся, вышел. </a:t>
            </a:r>
          </a:p>
          <a:p>
            <a:pPr marL="0" indent="0">
              <a:buNone/>
            </a:pPr>
            <a:r>
              <a:rPr lang="ru-RU" b="1" dirty="0"/>
              <a:t>7.	Жду автобуса. </a:t>
            </a:r>
          </a:p>
          <a:p>
            <a:pPr marL="0" indent="0">
              <a:buNone/>
            </a:pPr>
            <a:r>
              <a:rPr lang="ru-RU" b="1" dirty="0"/>
              <a:t>13.	Пришёл в школу. </a:t>
            </a:r>
          </a:p>
          <a:p>
            <a:pPr marL="0" indent="0">
              <a:buNone/>
            </a:pPr>
            <a:r>
              <a:rPr lang="ru-RU" b="1" dirty="0" smtClean="0"/>
              <a:t>15</a:t>
            </a:r>
            <a:r>
              <a:rPr lang="ru-RU" b="1" dirty="0"/>
              <a:t>.	После уроков иду домой. </a:t>
            </a:r>
          </a:p>
          <a:p>
            <a:pPr marL="0" indent="0">
              <a:buNone/>
            </a:pPr>
            <a:r>
              <a:rPr lang="ru-RU" dirty="0" smtClean="0"/>
              <a:t> Ответы: 2, 3, 4, 6, 13, 15.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67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89103" y="1246909"/>
            <a:ext cx="6720396" cy="4885665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v"/>
            </a:pPr>
            <a:r>
              <a:rPr lang="ru-RU" dirty="0"/>
              <a:t>Какие предложения называются обобщённо – личными? </a:t>
            </a:r>
            <a:endParaRPr lang="ru-RU" dirty="0" smtClean="0"/>
          </a:p>
          <a:p>
            <a:pPr lvl="0"/>
            <a:r>
              <a:rPr lang="ru-RU" i="1" dirty="0" smtClean="0"/>
              <a:t>это </a:t>
            </a:r>
            <a:r>
              <a:rPr lang="ru-RU" i="1" dirty="0"/>
              <a:t>односоставные предложения без подлежащего с таким сказуемым, который называет действие имеющее отношение к любому </a:t>
            </a:r>
            <a:r>
              <a:rPr lang="ru-RU" i="1" dirty="0" smtClean="0"/>
              <a:t>лицу.</a:t>
            </a:r>
            <a:endParaRPr lang="ru-RU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ru-RU" dirty="0"/>
              <a:t>Чем выражено сказуемое в таких предложениях? </a:t>
            </a:r>
            <a:endParaRPr lang="ru-RU" dirty="0" smtClean="0"/>
          </a:p>
          <a:p>
            <a:r>
              <a:rPr lang="ru-RU" i="1" dirty="0" smtClean="0"/>
              <a:t>формой </a:t>
            </a:r>
            <a:r>
              <a:rPr lang="ru-RU" i="1" dirty="0"/>
              <a:t>глагола 2 л., </a:t>
            </a:r>
            <a:r>
              <a:rPr lang="ru-RU" i="1" dirty="0" err="1"/>
              <a:t>ед.ч</a:t>
            </a:r>
            <a:r>
              <a:rPr lang="ru-RU" i="1" dirty="0" smtClean="0"/>
              <a:t>.</a:t>
            </a:r>
            <a:endParaRPr lang="ru-RU" dirty="0"/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51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1589103" y="1505527"/>
            <a:ext cx="6720396" cy="462704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Что важнее в неопределенно-личных предложениях: само действие или лица, которые его производят? </a:t>
            </a:r>
            <a:endParaRPr lang="ru-RU" dirty="0" smtClean="0"/>
          </a:p>
          <a:p>
            <a:r>
              <a:rPr lang="ru-RU" i="1" dirty="0" smtClean="0"/>
              <a:t>действие</a:t>
            </a:r>
            <a:endParaRPr lang="ru-RU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ru-RU" dirty="0"/>
              <a:t>Какую форму имеет сказуемое в неопределенно-личных предложениях? </a:t>
            </a:r>
            <a:endParaRPr lang="ru-RU" dirty="0" smtClean="0"/>
          </a:p>
          <a:p>
            <a:r>
              <a:rPr lang="ru-RU" i="1" dirty="0" smtClean="0"/>
              <a:t>форму </a:t>
            </a:r>
            <a:r>
              <a:rPr lang="ru-RU" i="1" dirty="0"/>
              <a:t>3 лица </a:t>
            </a:r>
            <a:r>
              <a:rPr lang="ru-RU" i="1" dirty="0" err="1"/>
              <a:t>мн.ч</a:t>
            </a:r>
            <a:r>
              <a:rPr lang="ru-RU" i="1" dirty="0"/>
              <a:t>. или форму прошедшего </a:t>
            </a:r>
            <a:r>
              <a:rPr lang="ru-RU" i="1" dirty="0" smtClean="0"/>
              <a:t>времени</a:t>
            </a:r>
            <a:r>
              <a:rPr lang="ru-RU" i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59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89103" y="1376218"/>
            <a:ext cx="6720396" cy="47563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err="1" smtClean="0"/>
              <a:t>Физкульминутка</a:t>
            </a:r>
            <a:r>
              <a:rPr lang="ru-RU" sz="3600" b="1" dirty="0" smtClean="0"/>
              <a:t>.</a:t>
            </a:r>
          </a:p>
          <a:p>
            <a:pPr marL="0" indent="0" algn="ctr">
              <a:buNone/>
            </a:pPr>
            <a:endParaRPr lang="ru-RU" sz="3600" b="1" dirty="0" smtClean="0"/>
          </a:p>
          <a:p>
            <a:pPr marL="0" indent="0" algn="ctr">
              <a:buNone/>
            </a:pPr>
            <a:r>
              <a:rPr lang="ru-RU" i="1" u="sng" dirty="0">
                <a:hlinkClick r:id="rId2"/>
              </a:rPr>
              <a:t>https://yandex.ru/video/preview/7318078691771899224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419149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8477</TotalTime>
  <Words>512</Words>
  <Application>Microsoft Office PowerPoint</Application>
  <PresentationFormat>Экран (4:3)</PresentationFormat>
  <Paragraphs>100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AGReverance</vt:lpstr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задание.</vt:lpstr>
      <vt:lpstr>Презентация PowerPoint</vt:lpstr>
      <vt:lpstr>Презентация PowerPoint</vt:lpstr>
    </vt:vector>
  </TitlesOfParts>
  <Manager>Полшкова Виктория Валерьяновна</Manager>
  <Company>МАОУ ДО ЦРТДиЮ Каменского района Пензенской области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Русский язык</dc:title>
  <dc:subject>русский язык</dc:subject>
  <dc:creator>Viktoriya Polshkova</dc:creator>
  <cp:keywords>русский язык;книги;школа</cp:keywords>
  <cp:lastModifiedBy>Анастасия</cp:lastModifiedBy>
  <cp:revision>198</cp:revision>
  <dcterms:created xsi:type="dcterms:W3CDTF">2019-04-16T15:48:18Z</dcterms:created>
  <dcterms:modified xsi:type="dcterms:W3CDTF">2023-05-17T13:10:48Z</dcterms:modified>
</cp:coreProperties>
</file>