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openxmlformats-officedocument.oleObject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09" r:id="rId2"/>
    <p:sldMasterId id="2147483721" r:id="rId3"/>
  </p:sldMasterIdLst>
  <p:notesMasterIdLst>
    <p:notesMasterId r:id="rId23"/>
  </p:notesMasterIdLst>
  <p:sldIdLst>
    <p:sldId id="288" r:id="rId4"/>
    <p:sldId id="302" r:id="rId5"/>
    <p:sldId id="292" r:id="rId6"/>
    <p:sldId id="294" r:id="rId7"/>
    <p:sldId id="271" r:id="rId8"/>
    <p:sldId id="295" r:id="rId9"/>
    <p:sldId id="269" r:id="rId10"/>
    <p:sldId id="273" r:id="rId11"/>
    <p:sldId id="274" r:id="rId12"/>
    <p:sldId id="275" r:id="rId13"/>
    <p:sldId id="276" r:id="rId14"/>
    <p:sldId id="287" r:id="rId15"/>
    <p:sldId id="289" r:id="rId16"/>
    <p:sldId id="298" r:id="rId17"/>
    <p:sldId id="303" r:id="rId18"/>
    <p:sldId id="300" r:id="rId19"/>
    <p:sldId id="281" r:id="rId20"/>
    <p:sldId id="304" r:id="rId21"/>
    <p:sldId id="305" r:id="rId22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00"/>
    <a:srgbClr val="000066"/>
    <a:srgbClr val="4BD38C"/>
    <a:srgbClr val="D747A7"/>
    <a:srgbClr val="00FFFF"/>
    <a:srgbClr val="009900"/>
    <a:srgbClr val="8681C5"/>
    <a:srgbClr val="D9EF0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09" autoAdjust="0"/>
    <p:restoredTop sz="94711" autoAdjust="0"/>
  </p:normalViewPr>
  <p:slideViewPr>
    <p:cSldViewPr>
      <p:cViewPr>
        <p:scale>
          <a:sx n="75" d="100"/>
          <a:sy n="75" d="100"/>
        </p:scale>
        <p:origin x="-14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B95F876-6380-4FBD-AB9C-43E9A2644F22}" type="datetimeFigureOut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F07BE4-4D6D-4E17-9B7B-4CF969D22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0282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2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C122D1-B0CF-44CF-8FA7-A081C1CDD4FF}" type="datetimeFigureOut">
              <a:rPr lang="ru-RU" smtClean="0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6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6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EBE4136-8898-4829-9207-A2A99C8A5A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7914DE-A63A-47E7-9EB4-A474115E9BDE}" type="datetimeFigureOut">
              <a:rPr lang="ru-RU" smtClean="0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89539-1583-4549-A023-8170148F9E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5E410A-AD02-44ED-BF0C-2BC8E39F0ECC}" type="datetimeFigureOut">
              <a:rPr lang="ru-RU" smtClean="0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2D8FB-CEEA-42AC-9ABF-8EA4ACE025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0F6F-A845-4D70-ADA1-4EA3313A68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5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5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CFBE8F6-1C2C-4AD4-BFB6-B27689FAE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0F6F-A845-4D70-ADA1-4EA3313A68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E8F6-1C2C-4AD4-BFB6-B27689FAE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1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0F6F-A845-4D70-ADA1-4EA3313A68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FBE8F6-1C2C-4AD4-BFB6-B27689FAE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1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1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0F6F-A845-4D70-ADA1-4EA3313A68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E8F6-1C2C-4AD4-BFB6-B27689FAE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0F6F-A845-4D70-ADA1-4EA3313A68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E8F6-1C2C-4AD4-BFB6-B27689FAE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0F6F-A845-4D70-ADA1-4EA3313A68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E8F6-1C2C-4AD4-BFB6-B27689FAE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0F6F-A845-4D70-ADA1-4EA3313A68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E8F6-1C2C-4AD4-BFB6-B27689FAE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1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0F6F-A845-4D70-ADA1-4EA3313A68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E8F6-1C2C-4AD4-BFB6-B27689FAE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11867D-50C7-4F05-B28C-0DBEF32227D2}" type="datetimeFigureOut">
              <a:rPr lang="ru-RU" smtClean="0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C6286B-F390-40C9-B2A3-1A08D7B297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5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0F6F-A845-4D70-ADA1-4EA3313A68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CFBE8F6-1C2C-4AD4-BFB6-B27689FAE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5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0F6F-A845-4D70-ADA1-4EA3313A68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E8F6-1C2C-4AD4-BFB6-B27689FAE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0F6F-A845-4D70-ADA1-4EA3313A68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E8F6-1C2C-4AD4-BFB6-B27689FAE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1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0F6F-A845-4D70-ADA1-4EA3313A68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5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5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CFBE8F6-1C2C-4AD4-BFB6-B27689FAE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61756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0F6F-A845-4D70-ADA1-4EA3313A68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E8F6-1C2C-4AD4-BFB6-B27689FAE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54278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1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0F6F-A845-4D70-ADA1-4EA3313A68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FBE8F6-1C2C-4AD4-BFB6-B27689FAE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96121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1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1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0F6F-A845-4D70-ADA1-4EA3313A68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E8F6-1C2C-4AD4-BFB6-B27689FAE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43829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0F6F-A845-4D70-ADA1-4EA3313A68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E8F6-1C2C-4AD4-BFB6-B27689FAE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67302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0F6F-A845-4D70-ADA1-4EA3313A68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E8F6-1C2C-4AD4-BFB6-B27689FAE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44491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0F6F-A845-4D70-ADA1-4EA3313A68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E8F6-1C2C-4AD4-BFB6-B27689FAE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8895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2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7914DE-A63A-47E7-9EB4-A474115E9BDE}" type="datetimeFigureOut">
              <a:rPr lang="ru-RU" smtClean="0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289539-1583-4549-A023-8170148F9E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1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0F6F-A845-4D70-ADA1-4EA3313A68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E8F6-1C2C-4AD4-BFB6-B27689FAE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21729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5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0F6F-A845-4D70-ADA1-4EA3313A68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CFBE8F6-1C2C-4AD4-BFB6-B27689FAE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5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7942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0F6F-A845-4D70-ADA1-4EA3313A68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E8F6-1C2C-4AD4-BFB6-B27689FAE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1871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0F6F-A845-4D70-ADA1-4EA3313A68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BE8F6-1C2C-4AD4-BFB6-B27689FAEB0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823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2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2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7914DE-A63A-47E7-9EB4-A474115E9BDE}" type="datetimeFigureOut">
              <a:rPr lang="ru-RU" smtClean="0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89539-1583-4549-A023-8170148F9E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7914DE-A63A-47E7-9EB4-A474115E9BDE}" type="datetimeFigureOut">
              <a:rPr lang="ru-RU" smtClean="0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89539-1583-4549-A023-8170148F9E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7914DE-A63A-47E7-9EB4-A474115E9BDE}" type="datetimeFigureOut">
              <a:rPr lang="ru-RU" smtClean="0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89539-1583-4549-A023-8170148F9E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7914DE-A63A-47E7-9EB4-A474115E9BDE}" type="datetimeFigureOut">
              <a:rPr lang="ru-RU" smtClean="0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89539-1583-4549-A023-8170148F9E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1600200"/>
            <a:ext cx="5111751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7914DE-A63A-47E7-9EB4-A474115E9BDE}" type="datetimeFigureOut">
              <a:rPr lang="ru-RU" smtClean="0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289539-1583-4549-A023-8170148F9E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6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7914DE-A63A-47E7-9EB4-A474115E9BDE}" type="datetimeFigureOut">
              <a:rPr lang="ru-RU" smtClean="0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C289539-1583-4549-A023-8170148F9E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6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2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B7914DE-A63A-47E7-9EB4-A474115E9BDE}" type="datetimeFigureOut">
              <a:rPr lang="ru-RU" smtClean="0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80" y="5885499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289539-1583-4549-A023-8170148F9E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6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6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1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B7914DE-A63A-47E7-9EB4-A474115E9BDE}" type="datetimeFigureOut">
              <a:rPr lang="ru-RU" smtClean="0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8" y="5885498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289539-1583-4549-A023-8170148F9E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1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B7914DE-A63A-47E7-9EB4-A474115E9BDE}" type="datetimeFigureOut">
              <a:rPr lang="ru-RU" smtClean="0">
                <a:solidFill>
                  <a:srgbClr val="000000"/>
                </a:solidFill>
              </a:rPr>
              <a:pPr>
                <a:defRPr/>
              </a:pPr>
              <a:t>06.04.2023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8" y="5885498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289539-1583-4549-A023-8170148F9EBD}" type="slidenum">
              <a:rPr lang="ru-RU" smtClean="0">
                <a:solidFill>
                  <a:srgbClr val="D1282E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1282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1892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5" Type="http://schemas.openxmlformats.org/officeDocument/2006/relationships/image" Target="../media/image21.png"/><Relationship Id="rId4" Type="http://schemas.microsoft.com/office/2007/relationships/media" Target="../media/media1.mp3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0" y="333376"/>
            <a:ext cx="9144000" cy="450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i="1" dirty="0">
                <a:solidFill>
                  <a:srgbClr val="000066"/>
                </a:solidFill>
                <a:latin typeface="Times New Roman" pitchFamily="18" charset="0"/>
              </a:rPr>
              <a:t>« Высшее проявление духа- это разум. Высшее проявление разума- это геометрия. Клетка геометрии – это треугольник. Он так же неисчерпаем, как и Вселенная…»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Скругленный прямоугольник 58"/>
          <p:cNvSpPr/>
          <p:nvPr/>
        </p:nvSpPr>
        <p:spPr>
          <a:xfrm>
            <a:off x="1547817" y="188916"/>
            <a:ext cx="5976937" cy="15128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>
                <a:solidFill>
                  <a:schemeClr val="tx2"/>
                </a:solidFill>
                <a:latin typeface="Arial" charset="0"/>
                <a:cs typeface="Arial" charset="0"/>
              </a:rPr>
              <a:t>Доказать</a:t>
            </a:r>
            <a:r>
              <a:rPr lang="ru-RU" sz="3200" b="1">
                <a:solidFill>
                  <a:schemeClr val="tx2"/>
                </a:solidFill>
                <a:latin typeface="Franklin Gothic Medium" pitchFamily="34" charset="0"/>
                <a:cs typeface="Arial" charset="0"/>
              </a:rPr>
              <a:t> равенств</a:t>
            </a:r>
            <a:r>
              <a:rPr lang="ru-RU" sz="3200" b="1">
                <a:solidFill>
                  <a:schemeClr val="tx2"/>
                </a:solidFill>
                <a:latin typeface="Arial" charset="0"/>
                <a:cs typeface="Arial" charset="0"/>
              </a:rPr>
              <a:t>о </a:t>
            </a:r>
            <a:r>
              <a:rPr lang="ru-RU" sz="3200" b="1">
                <a:solidFill>
                  <a:schemeClr val="tx2"/>
                </a:solidFill>
                <a:latin typeface="Franklin Gothic Medium" pitchFamily="34" charset="0"/>
                <a:cs typeface="Arial" charset="0"/>
              </a:rPr>
              <a:t>треугольников</a:t>
            </a:r>
          </a:p>
        </p:txBody>
      </p:sp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9" y="2133600"/>
            <a:ext cx="353218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420940"/>
            <a:ext cx="39608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7" y="3644900"/>
            <a:ext cx="4972051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9" y="2133600"/>
            <a:ext cx="353218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Скругленный прямоугольник 58"/>
          <p:cNvSpPr/>
          <p:nvPr/>
        </p:nvSpPr>
        <p:spPr>
          <a:xfrm>
            <a:off x="1547817" y="188916"/>
            <a:ext cx="5976937" cy="15128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>
                <a:solidFill>
                  <a:schemeClr val="tx2"/>
                </a:solidFill>
                <a:latin typeface="Arial" charset="0"/>
                <a:cs typeface="Arial" charset="0"/>
              </a:rPr>
              <a:t>Доказать</a:t>
            </a:r>
            <a:r>
              <a:rPr lang="ru-RU" sz="3200" b="1">
                <a:solidFill>
                  <a:schemeClr val="tx2"/>
                </a:solidFill>
                <a:latin typeface="Franklin Gothic Medium" pitchFamily="34" charset="0"/>
                <a:cs typeface="Arial" charset="0"/>
              </a:rPr>
              <a:t> равенств</a:t>
            </a:r>
            <a:r>
              <a:rPr lang="ru-RU" sz="3200" b="1">
                <a:solidFill>
                  <a:schemeClr val="tx2"/>
                </a:solidFill>
                <a:latin typeface="Arial" charset="0"/>
                <a:cs typeface="Arial" charset="0"/>
              </a:rPr>
              <a:t>о </a:t>
            </a:r>
            <a:r>
              <a:rPr lang="ru-RU" sz="3200" b="1">
                <a:solidFill>
                  <a:schemeClr val="tx2"/>
                </a:solidFill>
                <a:latin typeface="Franklin Gothic Medium" pitchFamily="34" charset="0"/>
                <a:cs typeface="Arial" charset="0"/>
              </a:rPr>
              <a:t>треугольников</a:t>
            </a:r>
          </a:p>
        </p:txBody>
      </p:sp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2" y="1844675"/>
            <a:ext cx="359092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3" y="2636841"/>
            <a:ext cx="43561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3716338"/>
            <a:ext cx="4929188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2" y="1844675"/>
            <a:ext cx="359092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2" y="1844675"/>
            <a:ext cx="359092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Скругленный прямоугольник 58"/>
          <p:cNvSpPr/>
          <p:nvPr/>
        </p:nvSpPr>
        <p:spPr>
          <a:xfrm>
            <a:off x="250829" y="188914"/>
            <a:ext cx="8642351" cy="8636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>
                <a:solidFill>
                  <a:schemeClr val="tx2"/>
                </a:solidFill>
                <a:latin typeface="Arial" charset="0"/>
                <a:cs typeface="Arial" charset="0"/>
              </a:rPr>
              <a:t>4. Найдите пары равных треугольников и укажите признак </a:t>
            </a:r>
            <a:endParaRPr lang="ru-RU" sz="3200" b="1">
              <a:solidFill>
                <a:schemeClr val="tx2"/>
              </a:solidFill>
              <a:latin typeface="Franklin Gothic Medium" pitchFamily="34" charset="0"/>
              <a:cs typeface="Arial" charset="0"/>
            </a:endParaRPr>
          </a:p>
        </p:txBody>
      </p:sp>
      <p:grpSp>
        <p:nvGrpSpPr>
          <p:cNvPr id="41986" name="Group 158"/>
          <p:cNvGrpSpPr>
            <a:grpSpLocks/>
          </p:cNvGrpSpPr>
          <p:nvPr/>
        </p:nvGrpSpPr>
        <p:grpSpPr bwMode="auto">
          <a:xfrm>
            <a:off x="684217" y="1773241"/>
            <a:ext cx="8043863" cy="4751387"/>
            <a:chOff x="431" y="1117"/>
            <a:chExt cx="5067" cy="2993"/>
          </a:xfrm>
        </p:grpSpPr>
        <p:grpSp>
          <p:nvGrpSpPr>
            <p:cNvPr id="41987" name="Group 77"/>
            <p:cNvGrpSpPr>
              <a:grpSpLocks/>
            </p:cNvGrpSpPr>
            <p:nvPr/>
          </p:nvGrpSpPr>
          <p:grpSpPr bwMode="auto">
            <a:xfrm>
              <a:off x="431" y="1117"/>
              <a:ext cx="5067" cy="2712"/>
              <a:chOff x="385" y="845"/>
              <a:chExt cx="5067" cy="2712"/>
            </a:xfrm>
          </p:grpSpPr>
          <p:grpSp>
            <p:nvGrpSpPr>
              <p:cNvPr id="41995" name="Группа 76"/>
              <p:cNvGrpSpPr>
                <a:grpSpLocks/>
              </p:cNvGrpSpPr>
              <p:nvPr/>
            </p:nvGrpSpPr>
            <p:grpSpPr bwMode="auto">
              <a:xfrm>
                <a:off x="431" y="845"/>
                <a:ext cx="1270" cy="861"/>
                <a:chOff x="683568" y="1340768"/>
                <a:chExt cx="1440160" cy="864096"/>
              </a:xfrm>
            </p:grpSpPr>
            <p:grpSp>
              <p:nvGrpSpPr>
                <p:cNvPr id="42055" name="Группа 12"/>
                <p:cNvGrpSpPr>
                  <a:grpSpLocks/>
                </p:cNvGrpSpPr>
                <p:nvPr/>
              </p:nvGrpSpPr>
              <p:grpSpPr bwMode="auto">
                <a:xfrm>
                  <a:off x="683568" y="1340768"/>
                  <a:ext cx="1440160" cy="792088"/>
                  <a:chOff x="683568" y="1340768"/>
                  <a:chExt cx="1440160" cy="792088"/>
                </a:xfrm>
              </p:grpSpPr>
              <p:sp>
                <p:nvSpPr>
                  <p:cNvPr id="2" name="Прямоугольный треугольник 2"/>
                  <p:cNvSpPr/>
                  <p:nvPr/>
                </p:nvSpPr>
                <p:spPr>
                  <a:xfrm>
                    <a:off x="683568" y="1340768"/>
                    <a:ext cx="1440160" cy="791836"/>
                  </a:xfrm>
                  <a:prstGeom prst="rtTriangle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4" name="Прямоугольник 10"/>
                  <p:cNvSpPr/>
                  <p:nvPr/>
                </p:nvSpPr>
                <p:spPr>
                  <a:xfrm>
                    <a:off x="683568" y="1989091"/>
                    <a:ext cx="144016" cy="143514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42056" name="TextBox 37"/>
                <p:cNvSpPr txBox="1">
                  <a:spLocks noChangeArrowheads="1"/>
                </p:cNvSpPr>
                <p:nvPr/>
              </p:nvSpPr>
              <p:spPr bwMode="auto">
                <a:xfrm>
                  <a:off x="827584" y="1628800"/>
                  <a:ext cx="216591" cy="2334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b="1">
                      <a:solidFill>
                        <a:srgbClr val="7030A0"/>
                      </a:solidFill>
                      <a:latin typeface="Franklin Gothic Book" pitchFamily="34" charset="0"/>
                    </a:rPr>
                    <a:t>1</a:t>
                  </a:r>
                </a:p>
              </p:txBody>
            </p:sp>
            <p:cxnSp>
              <p:nvCxnSpPr>
                <p:cNvPr id="5" name="Прямая соединительная линия 45"/>
                <p:cNvCxnSpPr/>
                <p:nvPr/>
              </p:nvCxnSpPr>
              <p:spPr>
                <a:xfrm>
                  <a:off x="1188191" y="1989091"/>
                  <a:ext cx="0" cy="215773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058" name="TextBox 48"/>
                <p:cNvSpPr txBox="1">
                  <a:spLocks noChangeArrowheads="1"/>
                </p:cNvSpPr>
                <p:nvPr/>
              </p:nvSpPr>
              <p:spPr bwMode="auto">
                <a:xfrm>
                  <a:off x="1403648" y="1886513"/>
                  <a:ext cx="504056" cy="2334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b="1">
                      <a:solidFill>
                        <a:srgbClr val="7030A0"/>
                      </a:solidFill>
                      <a:latin typeface="Times New Roman" pitchFamily="18" charset="0"/>
                      <a:cs typeface="Times New Roman" pitchFamily="18" charset="0"/>
                    </a:rPr>
                    <a:t>20</a:t>
                  </a:r>
                  <a:r>
                    <a:rPr lang="ru-RU" b="1" baseline="30000">
                      <a:solidFill>
                        <a:srgbClr val="7030A0"/>
                      </a:solidFill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</p:txBody>
            </p:sp>
          </p:grpSp>
          <p:cxnSp>
            <p:nvCxnSpPr>
              <p:cNvPr id="53" name="Прямая соединительная линия 52"/>
              <p:cNvCxnSpPr/>
              <p:nvPr/>
            </p:nvCxnSpPr>
            <p:spPr>
              <a:xfrm>
                <a:off x="1474" y="2341"/>
                <a:ext cx="91" cy="46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997" name="Группа 85"/>
              <p:cNvGrpSpPr>
                <a:grpSpLocks/>
              </p:cNvGrpSpPr>
              <p:nvPr/>
            </p:nvGrpSpPr>
            <p:grpSpPr bwMode="auto">
              <a:xfrm>
                <a:off x="385" y="2024"/>
                <a:ext cx="1156" cy="862"/>
                <a:chOff x="971600" y="3212975"/>
                <a:chExt cx="1481703" cy="792089"/>
              </a:xfrm>
            </p:grpSpPr>
            <p:grpSp>
              <p:nvGrpSpPr>
                <p:cNvPr id="42048" name="Группа 13"/>
                <p:cNvGrpSpPr>
                  <a:grpSpLocks/>
                </p:cNvGrpSpPr>
                <p:nvPr/>
              </p:nvGrpSpPr>
              <p:grpSpPr bwMode="auto">
                <a:xfrm rot="-9619644">
                  <a:off x="971600" y="3212976"/>
                  <a:ext cx="1440160" cy="792088"/>
                  <a:chOff x="683568" y="1340768"/>
                  <a:chExt cx="1440160" cy="792088"/>
                </a:xfrm>
              </p:grpSpPr>
              <p:sp>
                <p:nvSpPr>
                  <p:cNvPr id="15" name="Прямоугольный треугольник 14"/>
                  <p:cNvSpPr>
                    <a:spLocks noChangeArrowheads="1"/>
                  </p:cNvSpPr>
                  <p:nvPr/>
                </p:nvSpPr>
                <p:spPr bwMode="auto">
                  <a:xfrm>
                    <a:off x="683056" y="1340832"/>
                    <a:ext cx="1440687" cy="792088"/>
                  </a:xfrm>
                  <a:prstGeom prst="rtTriangle">
                    <a:avLst/>
                  </a:prstGeom>
                  <a:solidFill>
                    <a:srgbClr val="FFFF00"/>
                  </a:solidFill>
                  <a:ln w="25400" algn="ctr">
                    <a:solidFill>
                      <a:srgbClr val="B0761F"/>
                    </a:solidFill>
                    <a:miter lim="800000"/>
                    <a:headEnd/>
                    <a:tailEnd/>
                  </a:ln>
                </p:spPr>
                <p:txBody>
                  <a:bodyPr rot="1080000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6" name="Прямоугольник 15"/>
                  <p:cNvSpPr>
                    <a:spLocks noChangeArrowheads="1"/>
                  </p:cNvSpPr>
                  <p:nvPr/>
                </p:nvSpPr>
                <p:spPr bwMode="auto">
                  <a:xfrm>
                    <a:off x="684044" y="1990271"/>
                    <a:ext cx="143556" cy="144266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5400" algn="ctr">
                    <a:solidFill>
                      <a:srgbClr val="B0761F"/>
                    </a:solidFill>
                    <a:miter lim="800000"/>
                    <a:headEnd/>
                    <a:tailEnd/>
                  </a:ln>
                </p:spPr>
                <p:txBody>
                  <a:bodyPr rot="1080000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42049" name="TextBox 39"/>
                <p:cNvSpPr txBox="1">
                  <a:spLocks noChangeArrowheads="1"/>
                </p:cNvSpPr>
                <p:nvPr/>
              </p:nvSpPr>
              <p:spPr bwMode="auto">
                <a:xfrm>
                  <a:off x="1785511" y="3337946"/>
                  <a:ext cx="288394" cy="2137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b="1">
                      <a:solidFill>
                        <a:srgbClr val="7030A0"/>
                      </a:solidFill>
                      <a:latin typeface="Franklin Gothic Book" pitchFamily="34" charset="0"/>
                    </a:rPr>
                    <a:t>3</a:t>
                  </a:r>
                </a:p>
              </p:txBody>
            </p:sp>
            <p:cxnSp>
              <p:nvCxnSpPr>
                <p:cNvPr id="51" name="Прямая соединительная линия 50"/>
                <p:cNvCxnSpPr/>
                <p:nvPr/>
              </p:nvCxnSpPr>
              <p:spPr>
                <a:xfrm flipH="1">
                  <a:off x="1907277" y="3212975"/>
                  <a:ext cx="73059" cy="144267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>
                <a:xfrm>
                  <a:off x="2250786" y="3796474"/>
                  <a:ext cx="144837" cy="72592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Прямая соединительная линия 57"/>
                <p:cNvCxnSpPr/>
                <p:nvPr/>
              </p:nvCxnSpPr>
              <p:spPr>
                <a:xfrm>
                  <a:off x="2309747" y="3755124"/>
                  <a:ext cx="143556" cy="71674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998" name="Группа 89"/>
              <p:cNvGrpSpPr>
                <a:grpSpLocks/>
              </p:cNvGrpSpPr>
              <p:nvPr/>
            </p:nvGrpSpPr>
            <p:grpSpPr bwMode="auto">
              <a:xfrm>
                <a:off x="2816" y="2508"/>
                <a:ext cx="1107" cy="833"/>
                <a:chOff x="4471156" y="3986421"/>
                <a:chExt cx="1757028" cy="1323837"/>
              </a:xfrm>
            </p:grpSpPr>
            <p:grpSp>
              <p:nvGrpSpPr>
                <p:cNvPr id="42041" name="Группа 88"/>
                <p:cNvGrpSpPr>
                  <a:grpSpLocks/>
                </p:cNvGrpSpPr>
                <p:nvPr/>
              </p:nvGrpSpPr>
              <p:grpSpPr bwMode="auto">
                <a:xfrm>
                  <a:off x="4471156" y="3986421"/>
                  <a:ext cx="1757028" cy="1323837"/>
                  <a:chOff x="4471156" y="3986426"/>
                  <a:chExt cx="1246175" cy="888814"/>
                </a:xfrm>
              </p:grpSpPr>
              <p:grpSp>
                <p:nvGrpSpPr>
                  <p:cNvPr id="42043" name="Группа 28"/>
                  <p:cNvGrpSpPr>
                    <a:grpSpLocks/>
                  </p:cNvGrpSpPr>
                  <p:nvPr/>
                </p:nvGrpSpPr>
                <p:grpSpPr bwMode="auto">
                  <a:xfrm rot="19686596" flipH="1">
                    <a:off x="4471156" y="3986426"/>
                    <a:ext cx="1246175" cy="792088"/>
                    <a:chOff x="683567" y="1340769"/>
                    <a:chExt cx="1440160" cy="792088"/>
                  </a:xfrm>
                </p:grpSpPr>
                <p:sp>
                  <p:nvSpPr>
                    <p:cNvPr id="30" name="Прямоугольный треугольник 29"/>
                    <p:cNvSpPr/>
                    <p:nvPr/>
                  </p:nvSpPr>
                  <p:spPr>
                    <a:xfrm>
                      <a:off x="683530" y="1340778"/>
                      <a:ext cx="1440161" cy="791975"/>
                    </a:xfrm>
                    <a:prstGeom prst="rtTriangle">
                      <a:avLst/>
                    </a:prstGeom>
                    <a:solidFill>
                      <a:srgbClr val="FFFF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31" name="Прямоугольник 30"/>
                    <p:cNvSpPr/>
                    <p:nvPr/>
                  </p:nvSpPr>
                  <p:spPr>
                    <a:xfrm>
                      <a:off x="683992" y="1988586"/>
                      <a:ext cx="144406" cy="143899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42044" name="Text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19762" y="4149511"/>
                    <a:ext cx="360231" cy="2481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ru-RU" b="1">
                        <a:solidFill>
                          <a:srgbClr val="7030A0"/>
                        </a:solidFill>
                        <a:latin typeface="Franklin Gothic Book" pitchFamily="34" charset="0"/>
                      </a:rPr>
                      <a:t>6.</a:t>
                    </a:r>
                  </a:p>
                </p:txBody>
              </p:sp>
              <p:sp>
                <p:nvSpPr>
                  <p:cNvPr id="42045" name="Прямоугольник 56"/>
                  <p:cNvSpPr>
                    <a:spLocks noChangeArrowheads="1"/>
                  </p:cNvSpPr>
                  <p:nvPr/>
                </p:nvSpPr>
                <p:spPr bwMode="auto">
                  <a:xfrm>
                    <a:off x="4900056" y="4627042"/>
                    <a:ext cx="349199" cy="24819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b="1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20</a:t>
                    </a:r>
                    <a:r>
                      <a:rPr lang="ru-RU" b="1" baseline="3000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0</a:t>
                    </a:r>
                  </a:p>
                </p:txBody>
              </p:sp>
            </p:grpSp>
            <p:cxnSp>
              <p:nvCxnSpPr>
                <p:cNvPr id="6" name="Прямая соединительная линия 58"/>
                <p:cNvCxnSpPr/>
                <p:nvPr/>
              </p:nvCxnSpPr>
              <p:spPr>
                <a:xfrm>
                  <a:off x="5220314" y="4581784"/>
                  <a:ext cx="144436" cy="215917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999" name="Группа 87"/>
              <p:cNvGrpSpPr>
                <a:grpSpLocks/>
              </p:cNvGrpSpPr>
              <p:nvPr/>
            </p:nvGrpSpPr>
            <p:grpSpPr bwMode="auto">
              <a:xfrm>
                <a:off x="3016" y="1071"/>
                <a:ext cx="1315" cy="771"/>
                <a:chOff x="5148064" y="1942256"/>
                <a:chExt cx="1443570" cy="838672"/>
              </a:xfrm>
            </p:grpSpPr>
            <p:grpSp>
              <p:nvGrpSpPr>
                <p:cNvPr id="42034" name="Группа 31"/>
                <p:cNvGrpSpPr>
                  <a:grpSpLocks/>
                </p:cNvGrpSpPr>
                <p:nvPr/>
              </p:nvGrpSpPr>
              <p:grpSpPr bwMode="auto">
                <a:xfrm rot="-1913404">
                  <a:off x="5178647" y="1942256"/>
                  <a:ext cx="1412987" cy="792088"/>
                  <a:chOff x="683567" y="1340769"/>
                  <a:chExt cx="1440160" cy="792088"/>
                </a:xfrm>
              </p:grpSpPr>
              <p:sp>
                <p:nvSpPr>
                  <p:cNvPr id="33" name="Прямоугольный треугольник 32"/>
                  <p:cNvSpPr/>
                  <p:nvPr/>
                </p:nvSpPr>
                <p:spPr>
                  <a:xfrm>
                    <a:off x="683765" y="1340824"/>
                    <a:ext cx="1440003" cy="791898"/>
                  </a:xfrm>
                  <a:prstGeom prst="rtTriangle">
                    <a:avLst/>
                  </a:prstGeom>
                  <a:solidFill>
                    <a:srgbClr val="FFFF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34" name="Прямоугольник 33"/>
                  <p:cNvSpPr/>
                  <p:nvPr/>
                </p:nvSpPr>
                <p:spPr>
                  <a:xfrm>
                    <a:off x="683516" y="1987830"/>
                    <a:ext cx="144336" cy="143586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42035" name="TextBox 41"/>
                <p:cNvSpPr txBox="1">
                  <a:spLocks noChangeArrowheads="1"/>
                </p:cNvSpPr>
                <p:nvPr/>
              </p:nvSpPr>
              <p:spPr bwMode="auto">
                <a:xfrm>
                  <a:off x="5508133" y="2349083"/>
                  <a:ext cx="360069" cy="2530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b="1">
                      <a:solidFill>
                        <a:srgbClr val="7030A0"/>
                      </a:solidFill>
                      <a:latin typeface="Franklin Gothic Book" pitchFamily="34" charset="0"/>
                    </a:rPr>
                    <a:t>5</a:t>
                  </a:r>
                </a:p>
              </p:txBody>
            </p:sp>
            <p:cxnSp>
              <p:nvCxnSpPr>
                <p:cNvPr id="61" name="Прямая соединительная линия 60"/>
                <p:cNvCxnSpPr/>
                <p:nvPr/>
              </p:nvCxnSpPr>
              <p:spPr>
                <a:xfrm flipV="1">
                  <a:off x="5148064" y="2564461"/>
                  <a:ext cx="143808" cy="7288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Прямая соединительная линия 61"/>
                <p:cNvCxnSpPr/>
                <p:nvPr/>
              </p:nvCxnSpPr>
              <p:spPr>
                <a:xfrm flipV="1">
                  <a:off x="5220517" y="2637342"/>
                  <a:ext cx="143808" cy="71793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Прямая соединительная линия 63"/>
                <p:cNvCxnSpPr/>
                <p:nvPr/>
              </p:nvCxnSpPr>
              <p:spPr>
                <a:xfrm>
                  <a:off x="5940655" y="2637342"/>
                  <a:ext cx="71356" cy="143586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000" name="Группа 84"/>
              <p:cNvGrpSpPr>
                <a:grpSpLocks/>
              </p:cNvGrpSpPr>
              <p:nvPr/>
            </p:nvGrpSpPr>
            <p:grpSpPr bwMode="auto">
              <a:xfrm>
                <a:off x="2200" y="845"/>
                <a:ext cx="907" cy="1134"/>
                <a:chOff x="3491880" y="1700808"/>
                <a:chExt cx="864096" cy="1440160"/>
              </a:xfrm>
            </p:grpSpPr>
            <p:grpSp>
              <p:nvGrpSpPr>
                <p:cNvPr id="42028" name="Группа 25"/>
                <p:cNvGrpSpPr>
                  <a:grpSpLocks/>
                </p:cNvGrpSpPr>
                <p:nvPr/>
              </p:nvGrpSpPr>
              <p:grpSpPr bwMode="auto">
                <a:xfrm rot="6425516">
                  <a:off x="3239852" y="2024844"/>
                  <a:ext cx="1440160" cy="792088"/>
                  <a:chOff x="683567" y="1340769"/>
                  <a:chExt cx="1440160" cy="792088"/>
                </a:xfrm>
              </p:grpSpPr>
              <p:sp>
                <p:nvSpPr>
                  <p:cNvPr id="27" name="Прямоугольный треугольник 26"/>
                  <p:cNvSpPr>
                    <a:spLocks noChangeArrowheads="1"/>
                  </p:cNvSpPr>
                  <p:nvPr/>
                </p:nvSpPr>
                <p:spPr bwMode="auto">
                  <a:xfrm>
                    <a:off x="683489" y="1340778"/>
                    <a:ext cx="1440160" cy="791691"/>
                  </a:xfrm>
                  <a:prstGeom prst="rtTriangle">
                    <a:avLst/>
                  </a:prstGeom>
                  <a:solidFill>
                    <a:srgbClr val="FFFF00"/>
                  </a:solidFill>
                  <a:ln w="25400" algn="ctr">
                    <a:solidFill>
                      <a:srgbClr val="B0761F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28" name="Прямоугольник 27"/>
                  <p:cNvSpPr>
                    <a:spLocks noChangeArrowheads="1"/>
                  </p:cNvSpPr>
                  <p:nvPr/>
                </p:nvSpPr>
                <p:spPr bwMode="auto">
                  <a:xfrm>
                    <a:off x="683132" y="1989745"/>
                    <a:ext cx="143508" cy="143858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5400" algn="ctr">
                    <a:solidFill>
                      <a:srgbClr val="B0761F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42029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3635737" y="2051323"/>
                  <a:ext cx="288667" cy="295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b="1">
                      <a:solidFill>
                        <a:srgbClr val="7030A0"/>
                      </a:solidFill>
                      <a:latin typeface="Franklin Gothic Book" pitchFamily="34" charset="0"/>
                    </a:rPr>
                    <a:t>2</a:t>
                  </a:r>
                </a:p>
              </p:txBody>
            </p:sp>
            <p:sp>
              <p:nvSpPr>
                <p:cNvPr id="42030" name="Прямоугольник 66"/>
                <p:cNvSpPr>
                  <a:spLocks noChangeArrowheads="1"/>
                </p:cNvSpPr>
                <p:nvPr/>
              </p:nvSpPr>
              <p:spPr bwMode="auto">
                <a:xfrm>
                  <a:off x="3491880" y="2391678"/>
                  <a:ext cx="295527" cy="2954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b="1">
                      <a:solidFill>
                        <a:srgbClr val="7030A0"/>
                      </a:solidFill>
                      <a:latin typeface="Times New Roman" pitchFamily="18" charset="0"/>
                      <a:cs typeface="Times New Roman" pitchFamily="18" charset="0"/>
                    </a:rPr>
                    <a:t>25</a:t>
                  </a:r>
                  <a:r>
                    <a:rPr lang="ru-RU" b="1" baseline="30000">
                      <a:solidFill>
                        <a:srgbClr val="7030A0"/>
                      </a:solidFill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</p:txBody>
            </p:sp>
            <p:cxnSp>
              <p:nvCxnSpPr>
                <p:cNvPr id="69" name="Прямая соединительная линия 68"/>
                <p:cNvCxnSpPr/>
                <p:nvPr/>
              </p:nvCxnSpPr>
              <p:spPr>
                <a:xfrm>
                  <a:off x="3995857" y="2277380"/>
                  <a:ext cx="72405" cy="143508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001" name="Группа 91"/>
              <p:cNvGrpSpPr>
                <a:grpSpLocks/>
              </p:cNvGrpSpPr>
              <p:nvPr/>
            </p:nvGrpSpPr>
            <p:grpSpPr bwMode="auto">
              <a:xfrm>
                <a:off x="4409" y="1909"/>
                <a:ext cx="784" cy="1194"/>
                <a:chOff x="6977845" y="3034388"/>
                <a:chExt cx="720958" cy="1412987"/>
              </a:xfrm>
            </p:grpSpPr>
            <p:grpSp>
              <p:nvGrpSpPr>
                <p:cNvPr id="42022" name="Группа 34"/>
                <p:cNvGrpSpPr>
                  <a:grpSpLocks/>
                </p:cNvGrpSpPr>
                <p:nvPr/>
              </p:nvGrpSpPr>
              <p:grpSpPr bwMode="auto">
                <a:xfrm rot="18874572" flipV="1">
                  <a:off x="6631830" y="3380403"/>
                  <a:ext cx="1412987" cy="720958"/>
                  <a:chOff x="690702" y="1349073"/>
                  <a:chExt cx="1440159" cy="795310"/>
                </a:xfrm>
              </p:grpSpPr>
              <p:sp>
                <p:nvSpPr>
                  <p:cNvPr id="36" name="Прямоугольный треугольник 35"/>
                  <p:cNvSpPr>
                    <a:spLocks noChangeArrowheads="1"/>
                  </p:cNvSpPr>
                  <p:nvPr/>
                </p:nvSpPr>
                <p:spPr bwMode="auto">
                  <a:xfrm>
                    <a:off x="690267" y="1349522"/>
                    <a:ext cx="1440159" cy="792266"/>
                  </a:xfrm>
                  <a:prstGeom prst="rtTriangle">
                    <a:avLst/>
                  </a:prstGeom>
                  <a:solidFill>
                    <a:srgbClr val="FFFF00"/>
                  </a:solidFill>
                  <a:ln w="25400" algn="ctr">
                    <a:solidFill>
                      <a:srgbClr val="B0761F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37" name="Прямоугольник 36"/>
                  <p:cNvSpPr>
                    <a:spLocks noChangeArrowheads="1"/>
                  </p:cNvSpPr>
                  <p:nvPr/>
                </p:nvSpPr>
                <p:spPr bwMode="auto">
                  <a:xfrm>
                    <a:off x="696660" y="2001139"/>
                    <a:ext cx="143534" cy="144048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5400" algn="ctr">
                    <a:solidFill>
                      <a:srgbClr val="B0761F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42023" name="TextBox 43"/>
                <p:cNvSpPr txBox="1">
                  <a:spLocks noChangeArrowheads="1"/>
                </p:cNvSpPr>
                <p:nvPr/>
              </p:nvSpPr>
              <p:spPr bwMode="auto">
                <a:xfrm>
                  <a:off x="6989800" y="3653309"/>
                  <a:ext cx="287831" cy="2753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b="1">
                      <a:solidFill>
                        <a:srgbClr val="7030A0"/>
                      </a:solidFill>
                      <a:latin typeface="Franklin Gothic Book" pitchFamily="34" charset="0"/>
                    </a:rPr>
                    <a:t>7</a:t>
                  </a:r>
                </a:p>
              </p:txBody>
            </p:sp>
            <p:sp>
              <p:nvSpPr>
                <p:cNvPr id="42024" name="Прямоугольник 65"/>
                <p:cNvSpPr>
                  <a:spLocks noChangeArrowheads="1"/>
                </p:cNvSpPr>
                <p:nvPr/>
              </p:nvSpPr>
              <p:spPr bwMode="auto">
                <a:xfrm>
                  <a:off x="7115061" y="3277749"/>
                  <a:ext cx="458780" cy="2753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b="1">
                      <a:solidFill>
                        <a:srgbClr val="7030A0"/>
                      </a:solidFill>
                      <a:latin typeface="Times New Roman" pitchFamily="18" charset="0"/>
                      <a:cs typeface="Times New Roman" pitchFamily="18" charset="0"/>
                    </a:rPr>
                    <a:t>65</a:t>
                  </a:r>
                  <a:r>
                    <a:rPr lang="ru-RU" b="1" baseline="30000">
                      <a:solidFill>
                        <a:srgbClr val="7030A0"/>
                      </a:solidFill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</a:p>
              </p:txBody>
            </p:sp>
            <p:cxnSp>
              <p:nvCxnSpPr>
                <p:cNvPr id="71" name="Прямая соединительная линия 70"/>
                <p:cNvCxnSpPr>
                  <a:stCxn id="42023" idx="3"/>
                </p:cNvCxnSpPr>
                <p:nvPr/>
              </p:nvCxnSpPr>
              <p:spPr>
                <a:xfrm>
                  <a:off x="7277631" y="3790970"/>
                  <a:ext cx="144375" cy="78902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002" name="Группа 86"/>
              <p:cNvGrpSpPr>
                <a:grpSpLocks/>
              </p:cNvGrpSpPr>
              <p:nvPr/>
            </p:nvGrpSpPr>
            <p:grpSpPr bwMode="auto">
              <a:xfrm>
                <a:off x="1837" y="2432"/>
                <a:ext cx="831" cy="1125"/>
                <a:chOff x="2733589" y="4429383"/>
                <a:chExt cx="792088" cy="1566457"/>
              </a:xfrm>
            </p:grpSpPr>
            <p:grpSp>
              <p:nvGrpSpPr>
                <p:cNvPr id="42014" name="Группа 16"/>
                <p:cNvGrpSpPr>
                  <a:grpSpLocks/>
                </p:cNvGrpSpPr>
                <p:nvPr/>
              </p:nvGrpSpPr>
              <p:grpSpPr bwMode="auto">
                <a:xfrm rot="5400000">
                  <a:off x="2409553" y="4879716"/>
                  <a:ext cx="1440160" cy="792088"/>
                  <a:chOff x="1278624" y="1859352"/>
                  <a:chExt cx="1440160" cy="792088"/>
                </a:xfrm>
              </p:grpSpPr>
              <p:sp>
                <p:nvSpPr>
                  <p:cNvPr id="18" name="Прямоугольный треугольник 17"/>
                  <p:cNvSpPr>
                    <a:spLocks noChangeArrowheads="1"/>
                  </p:cNvSpPr>
                  <p:nvPr/>
                </p:nvSpPr>
                <p:spPr bwMode="auto">
                  <a:xfrm>
                    <a:off x="1279036" y="1859352"/>
                    <a:ext cx="1439748" cy="792088"/>
                  </a:xfrm>
                  <a:prstGeom prst="rtTriangle">
                    <a:avLst/>
                  </a:prstGeom>
                  <a:solidFill>
                    <a:srgbClr val="FFFF00"/>
                  </a:solidFill>
                  <a:ln w="25400" algn="ctr">
                    <a:solidFill>
                      <a:srgbClr val="B0761F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9" name="Прямоугольник 18"/>
                  <p:cNvSpPr>
                    <a:spLocks noChangeArrowheads="1"/>
                  </p:cNvSpPr>
                  <p:nvPr/>
                </p:nvSpPr>
                <p:spPr bwMode="auto">
                  <a:xfrm>
                    <a:off x="1279036" y="2507511"/>
                    <a:ext cx="143417" cy="14392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5400" algn="ctr">
                    <a:solidFill>
                      <a:srgbClr val="B0761F"/>
                    </a:solidFill>
                    <a:miter lim="800000"/>
                    <a:headEnd/>
                    <a:tailEnd/>
                  </a:ln>
                </p:spPr>
                <p:txBody>
                  <a:bodyPr rot="10800000" vert="eaVert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cxnSp>
              <p:nvCxnSpPr>
                <p:cNvPr id="47" name="Прямая соединительная линия 46"/>
                <p:cNvCxnSpPr/>
                <p:nvPr/>
              </p:nvCxnSpPr>
              <p:spPr>
                <a:xfrm>
                  <a:off x="3108186" y="5051788"/>
                  <a:ext cx="143930" cy="14481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>
                  <a:off x="3035745" y="5124193"/>
                  <a:ext cx="143930" cy="143417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/>
                <p:cNvCxnSpPr/>
                <p:nvPr/>
              </p:nvCxnSpPr>
              <p:spPr>
                <a:xfrm>
                  <a:off x="3179675" y="4979383"/>
                  <a:ext cx="144883" cy="14481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Прямая соединительная линия 62"/>
                <p:cNvCxnSpPr/>
                <p:nvPr/>
              </p:nvCxnSpPr>
              <p:spPr>
                <a:xfrm>
                  <a:off x="3165377" y="4429382"/>
                  <a:ext cx="0" cy="215823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Прямая соединительная линия 72"/>
                <p:cNvCxnSpPr/>
                <p:nvPr/>
              </p:nvCxnSpPr>
              <p:spPr>
                <a:xfrm>
                  <a:off x="3237818" y="4429382"/>
                  <a:ext cx="0" cy="215823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003" name="TextBox 40"/>
              <p:cNvSpPr txBox="1">
                <a:spLocks noChangeArrowheads="1"/>
              </p:cNvSpPr>
              <p:nvPr/>
            </p:nvSpPr>
            <p:spPr bwMode="auto">
              <a:xfrm>
                <a:off x="2064" y="2704"/>
                <a:ext cx="181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b="1">
                    <a:solidFill>
                      <a:srgbClr val="7030A0"/>
                    </a:solidFill>
                    <a:latin typeface="Franklin Gothic Book" pitchFamily="34" charset="0"/>
                  </a:rPr>
                  <a:t>4</a:t>
                </a:r>
              </a:p>
            </p:txBody>
          </p:sp>
          <p:grpSp>
            <p:nvGrpSpPr>
              <p:cNvPr id="42004" name="Группа 64"/>
              <p:cNvGrpSpPr>
                <a:grpSpLocks/>
              </p:cNvGrpSpPr>
              <p:nvPr/>
            </p:nvGrpSpPr>
            <p:grpSpPr bwMode="auto">
              <a:xfrm rot="6268842">
                <a:off x="4474" y="825"/>
                <a:ext cx="831" cy="1125"/>
                <a:chOff x="2733589" y="4429383"/>
                <a:chExt cx="792088" cy="1566457"/>
              </a:xfrm>
            </p:grpSpPr>
            <p:grpSp>
              <p:nvGrpSpPr>
                <p:cNvPr id="42006" name="Группа 67"/>
                <p:cNvGrpSpPr>
                  <a:grpSpLocks/>
                </p:cNvGrpSpPr>
                <p:nvPr/>
              </p:nvGrpSpPr>
              <p:grpSpPr bwMode="auto">
                <a:xfrm rot="5400000">
                  <a:off x="2409553" y="4879716"/>
                  <a:ext cx="1440160" cy="792088"/>
                  <a:chOff x="1278624" y="1859352"/>
                  <a:chExt cx="1440160" cy="792088"/>
                </a:xfrm>
              </p:grpSpPr>
              <p:sp>
                <p:nvSpPr>
                  <p:cNvPr id="78" name="Прямоугольный треугольник 77"/>
                  <p:cNvSpPr>
                    <a:spLocks noChangeArrowheads="1"/>
                  </p:cNvSpPr>
                  <p:nvPr/>
                </p:nvSpPr>
                <p:spPr bwMode="auto">
                  <a:xfrm>
                    <a:off x="1278504" y="1860059"/>
                    <a:ext cx="1439749" cy="792088"/>
                  </a:xfrm>
                  <a:prstGeom prst="rtTriangle">
                    <a:avLst/>
                  </a:prstGeom>
                  <a:solidFill>
                    <a:srgbClr val="FFFF00"/>
                  </a:solidFill>
                  <a:ln w="25400" algn="ctr">
                    <a:solidFill>
                      <a:srgbClr val="B0761F"/>
                    </a:solidFill>
                    <a:miter lim="800000"/>
                    <a:headEnd/>
                    <a:tailEnd/>
                  </a:ln>
                </p:spPr>
                <p:txBody>
                  <a:bodyPr rot="1080000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79" name="Прямоугольник 78"/>
                  <p:cNvSpPr>
                    <a:spLocks noChangeArrowheads="1"/>
                  </p:cNvSpPr>
                  <p:nvPr/>
                </p:nvSpPr>
                <p:spPr bwMode="auto">
                  <a:xfrm>
                    <a:off x="1280233" y="2508110"/>
                    <a:ext cx="143417" cy="143929"/>
                  </a:xfrm>
                  <a:prstGeom prst="rect">
                    <a:avLst/>
                  </a:prstGeom>
                  <a:solidFill>
                    <a:schemeClr val="accent1"/>
                  </a:solidFill>
                  <a:ln w="25400" algn="ctr">
                    <a:solidFill>
                      <a:srgbClr val="B0761F"/>
                    </a:solidFill>
                    <a:miter lim="800000"/>
                    <a:headEnd/>
                    <a:tailEnd/>
                  </a:ln>
                </p:spPr>
                <p:txBody>
                  <a:bodyPr rot="1080000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>
                      <a:solidFill>
                        <a:schemeClr val="lt1"/>
                      </a:solidFill>
                      <a:latin typeface="+mn-lt"/>
                      <a:cs typeface="+mn-cs"/>
                    </a:endParaRPr>
                  </a:p>
                </p:txBody>
              </p:sp>
            </p:grpSp>
            <p:cxnSp>
              <p:nvCxnSpPr>
                <p:cNvPr id="70" name="Прямая соединительная линия 69"/>
                <p:cNvCxnSpPr/>
                <p:nvPr/>
              </p:nvCxnSpPr>
              <p:spPr>
                <a:xfrm>
                  <a:off x="3107943" y="5051492"/>
                  <a:ext cx="143929" cy="14481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Прямая соединительная линия 71"/>
                <p:cNvCxnSpPr/>
                <p:nvPr/>
              </p:nvCxnSpPr>
              <p:spPr>
                <a:xfrm>
                  <a:off x="3034474" y="5126643"/>
                  <a:ext cx="143929" cy="143418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Прямая соединительная линия 73"/>
                <p:cNvCxnSpPr/>
                <p:nvPr/>
              </p:nvCxnSpPr>
              <p:spPr>
                <a:xfrm>
                  <a:off x="3178508" y="4977233"/>
                  <a:ext cx="144882" cy="144810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Прямая соединительная линия 74"/>
                <p:cNvCxnSpPr/>
                <p:nvPr/>
              </p:nvCxnSpPr>
              <p:spPr>
                <a:xfrm>
                  <a:off x="3165350" y="4429702"/>
                  <a:ext cx="0" cy="215823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Прямая соединительная линия 75"/>
                <p:cNvCxnSpPr/>
                <p:nvPr/>
              </p:nvCxnSpPr>
              <p:spPr>
                <a:xfrm>
                  <a:off x="3236327" y="4430250"/>
                  <a:ext cx="0" cy="215823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005" name="TextBox 79"/>
              <p:cNvSpPr txBox="1">
                <a:spLocks noChangeArrowheads="1"/>
              </p:cNvSpPr>
              <p:nvPr/>
            </p:nvSpPr>
            <p:spPr bwMode="auto">
              <a:xfrm>
                <a:off x="4830" y="1071"/>
                <a:ext cx="318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b="1">
                    <a:solidFill>
                      <a:srgbClr val="7030A0"/>
                    </a:solidFill>
                    <a:latin typeface="Franklin Gothic Book" pitchFamily="34" charset="0"/>
                  </a:rPr>
                  <a:t>8</a:t>
                </a:r>
              </a:p>
            </p:txBody>
          </p:sp>
        </p:grpSp>
        <p:grpSp>
          <p:nvGrpSpPr>
            <p:cNvPr id="41988" name="Группа 76"/>
            <p:cNvGrpSpPr>
              <a:grpSpLocks/>
            </p:cNvGrpSpPr>
            <p:nvPr/>
          </p:nvGrpSpPr>
          <p:grpSpPr bwMode="auto">
            <a:xfrm rot="-3692259">
              <a:off x="4353" y="3045"/>
              <a:ext cx="1270" cy="859"/>
              <a:chOff x="683568" y="1340768"/>
              <a:chExt cx="1440160" cy="862187"/>
            </a:xfrm>
          </p:grpSpPr>
          <p:grpSp>
            <p:nvGrpSpPr>
              <p:cNvPr id="41989" name="Группа 12"/>
              <p:cNvGrpSpPr>
                <a:grpSpLocks/>
              </p:cNvGrpSpPr>
              <p:nvPr/>
            </p:nvGrpSpPr>
            <p:grpSpPr bwMode="auto">
              <a:xfrm>
                <a:off x="683568" y="1340768"/>
                <a:ext cx="1440160" cy="792088"/>
                <a:chOff x="683568" y="1340768"/>
                <a:chExt cx="1440160" cy="792088"/>
              </a:xfrm>
            </p:grpSpPr>
            <p:sp>
              <p:nvSpPr>
                <p:cNvPr id="3" name="Прямоугольный треугольник 2"/>
                <p:cNvSpPr>
                  <a:spLocks noChangeArrowheads="1"/>
                </p:cNvSpPr>
                <p:nvPr/>
              </p:nvSpPr>
              <p:spPr bwMode="auto">
                <a:xfrm>
                  <a:off x="683450" y="1339853"/>
                  <a:ext cx="1440160" cy="791838"/>
                </a:xfrm>
                <a:prstGeom prst="rtTriangle">
                  <a:avLst/>
                </a:prstGeom>
                <a:solidFill>
                  <a:srgbClr val="FFFF00"/>
                </a:solidFill>
                <a:ln w="25400" algn="ctr">
                  <a:solidFill>
                    <a:srgbClr val="B0761F"/>
                  </a:solidFill>
                  <a:miter lim="800000"/>
                  <a:headEnd/>
                  <a:tailEnd/>
                </a:ln>
              </p:spPr>
              <p:txBody>
                <a:bodyPr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11" name="Прямоугольник 10"/>
                <p:cNvSpPr>
                  <a:spLocks noChangeArrowheads="1"/>
                </p:cNvSpPr>
                <p:nvPr/>
              </p:nvSpPr>
              <p:spPr bwMode="auto">
                <a:xfrm>
                  <a:off x="684983" y="1986764"/>
                  <a:ext cx="144016" cy="143515"/>
                </a:xfrm>
                <a:prstGeom prst="rect">
                  <a:avLst/>
                </a:prstGeom>
                <a:solidFill>
                  <a:schemeClr val="accent1"/>
                </a:solidFill>
                <a:ln w="25400" algn="ctr">
                  <a:solidFill>
                    <a:srgbClr val="B0761F"/>
                  </a:solidFill>
                  <a:miter lim="800000"/>
                  <a:headEnd/>
                  <a:tailEnd/>
                </a:ln>
              </p:spPr>
              <p:txBody>
                <a:bodyPr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41990" name="TextBox 37"/>
              <p:cNvSpPr txBox="1">
                <a:spLocks noChangeArrowheads="1"/>
              </p:cNvSpPr>
              <p:nvPr/>
            </p:nvSpPr>
            <p:spPr bwMode="auto">
              <a:xfrm>
                <a:off x="715429" y="1628800"/>
                <a:ext cx="329773" cy="2318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>
                <a:spAutoFit/>
              </a:bodyPr>
              <a:lstStyle/>
              <a:p>
                <a:r>
                  <a:rPr lang="ru-RU" b="1">
                    <a:solidFill>
                      <a:srgbClr val="7030A0"/>
                    </a:solidFill>
                  </a:rPr>
                  <a:t>9.</a:t>
                </a:r>
              </a:p>
            </p:txBody>
          </p:sp>
          <p:cxnSp>
            <p:nvCxnSpPr>
              <p:cNvPr id="46" name="Прямая соединительная линия 45"/>
              <p:cNvCxnSpPr/>
              <p:nvPr/>
            </p:nvCxnSpPr>
            <p:spPr>
              <a:xfrm>
                <a:off x="1187628" y="1987182"/>
                <a:ext cx="0" cy="215773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992" name="TextBox 48"/>
              <p:cNvSpPr txBox="1">
                <a:spLocks noChangeArrowheads="1"/>
              </p:cNvSpPr>
              <p:nvPr/>
            </p:nvSpPr>
            <p:spPr bwMode="auto">
              <a:xfrm>
                <a:off x="1403648" y="1886389"/>
                <a:ext cx="504056" cy="2335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ru-RU" b="1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20</a:t>
                </a:r>
                <a:r>
                  <a:rPr lang="ru-RU" b="1" baseline="3000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76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5248875"/>
              </p:ext>
            </p:extLst>
          </p:nvPr>
        </p:nvGraphicFramePr>
        <p:xfrm>
          <a:off x="323528" y="1052737"/>
          <a:ext cx="8352928" cy="5256584"/>
        </p:xfrm>
        <a:graphic>
          <a:graphicData uri="http://schemas.openxmlformats.org/drawingml/2006/table">
            <a:tbl>
              <a:tblPr/>
              <a:tblGrid>
                <a:gridCol w="2090112"/>
                <a:gridCol w="2086352"/>
                <a:gridCol w="2086352"/>
                <a:gridCol w="2090112"/>
              </a:tblGrid>
              <a:tr h="35109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по двум катетам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по катету и прилежа-</a:t>
                      </a:r>
                      <a:r>
                        <a:rPr kumimoji="0" lang="ru-RU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щему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острому углу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по гипотенузе и острому углу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по гипотенузе и катету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56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467544" y="4941168"/>
            <a:ext cx="18907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540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и 5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2555776" y="4945931"/>
            <a:ext cx="1727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5400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 и 9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4548315" y="4963394"/>
            <a:ext cx="19431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800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и 7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686998" y="4926624"/>
            <a:ext cx="18002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5400" dirty="0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 и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2" grpId="0"/>
      <p:bldP spid="53251" grpId="0"/>
      <p:bldP spid="532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Users\User\Desktop\585285_mai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36" y="40077"/>
            <a:ext cx="9208784" cy="681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Звуки природы - Журчание ручья (www.hotplayer.ru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244408" y="6235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228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3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420888"/>
            <a:ext cx="5791200" cy="137160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в тетрадях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C:\Users\User\Desktop\img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5" y="29736"/>
            <a:ext cx="9104352" cy="682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4139952" y="4509120"/>
            <a:ext cx="4896544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1336, 2339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314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147248" cy="831622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/>
                <a:ea typeface="Calibri"/>
              </a:rPr>
              <a:t>открытый банк заданий ВПР, ОГ</a:t>
            </a:r>
            <a:r>
              <a:rPr lang="ru-RU" sz="3200" dirty="0">
                <a:latin typeface="Times New Roman"/>
                <a:ea typeface="Calibri"/>
              </a:rPr>
              <a:t>Э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640960" cy="583264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ВПР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( 7 класс, Математика 2023)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Задания 14. Решение геометрических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 ( от 0 до 2 баллов)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Тип 14 № 993 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треугольнике АВС углы А и С равны 40° и 60° соответственно.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Найдите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угол между высотой ВН и биссектрисой BD.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Тип 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14 № 1336 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Высоты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проведенные к боковым сторонам АВ и АС остроугольного равнобедренного треугольника АВС, пересекаются в точке М. Найдите углы треугольника, если угол ВМС  =  140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Тип 14 № 2339 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равнобедренном треугольнике ABC с основанием AC угол B равен 120°. Высота треугольника, проведённая из вершины A, равна 7. Найдите длину стороны AC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ОГЭ (Математика 2023)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15.Треугольники, четырёхугольники, многоугольники и их </a:t>
            </a:r>
            <a:r>
              <a:rPr lang="ru-RU" sz="1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элементы (1 балл)</a:t>
            </a:r>
            <a:endParaRPr lang="ru-RU" sz="1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Тип 15 № 348758 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Один из острых углов прямоугольного треугольника равен 23°. Найдите его другой острый угол. Ответ дайте в градусах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Тип 15 № </a:t>
            </a:r>
            <a:r>
              <a:rPr lang="ru-RU" sz="14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348778  </a:t>
            </a:r>
            <a:endParaRPr lang="ru-RU" sz="14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Два острых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угла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прямоугольного треугольника относятся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как 4:5.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Найдите больший острый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угол. Ответ дайте в градусах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Тип 15 №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348762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Два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острых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угла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прямоугольного треугольника относятся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как 2:3.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Найдите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меньший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острый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угол. Ответ дайте в градусах.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80729"/>
            <a:ext cx="1954213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7946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 r="-3333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ChangeArrowheads="1"/>
          </p:cNvSpPr>
          <p:nvPr/>
        </p:nvSpPr>
        <p:spPr bwMode="auto">
          <a:xfrm>
            <a:off x="0" y="4005266"/>
            <a:ext cx="2843213" cy="2852737"/>
          </a:xfrm>
          <a:prstGeom prst="rect">
            <a:avLst/>
          </a:prstGeom>
          <a:solidFill>
            <a:srgbClr val="8681C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4035" name="Rectangle 2"/>
          <p:cNvSpPr>
            <a:spLocks noGrp="1"/>
          </p:cNvSpPr>
          <p:nvPr>
            <p:ph type="title" orient="vert"/>
          </p:nvPr>
        </p:nvSpPr>
        <p:spPr bwMode="auto">
          <a:xfrm rot="16200000">
            <a:off x="760051" y="323689"/>
            <a:ext cx="1644895" cy="2521431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cap="none" dirty="0" smtClean="0">
                <a:effectLst/>
                <a:latin typeface="Franklin Gothic Medium" pitchFamily="34" charset="0"/>
              </a:rPr>
              <a:t>Созвездие «Треугольник»</a:t>
            </a:r>
          </a:p>
        </p:txBody>
      </p:sp>
      <p:pic>
        <p:nvPicPr>
          <p:cNvPr id="4403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9" y="1"/>
            <a:ext cx="5962848" cy="476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" y="4108450"/>
            <a:ext cx="2771775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ext Box 9"/>
          <p:cNvSpPr txBox="1">
            <a:spLocks noChangeArrowheads="1"/>
          </p:cNvSpPr>
          <p:nvPr/>
        </p:nvSpPr>
        <p:spPr bwMode="auto">
          <a:xfrm>
            <a:off x="0" y="6491288"/>
            <a:ext cx="27700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8681C5"/>
                </a:solidFill>
              </a:rPr>
              <a:t>Галактика Треугольника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 rot="16200000">
            <a:off x="1635001" y="-903163"/>
            <a:ext cx="6019800" cy="8207128"/>
          </a:xfrm>
        </p:spPr>
        <p:txBody>
          <a:bodyPr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000" i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Домашнее </a:t>
            </a:r>
            <a:r>
              <a:rPr lang="ru-RU" sz="30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задание: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i="1" dirty="0" smtClean="0">
                <a:latin typeface="Arial" pitchFamily="34" charset="0"/>
                <a:cs typeface="Arial" pitchFamily="34" charset="0"/>
              </a:rPr>
              <a:t>№ 1336, 348762 ( с карточки)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000" i="1" dirty="0" smtClean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i="1" u="sng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Творческое </a:t>
            </a:r>
            <a:r>
              <a:rPr lang="ru-RU" sz="3000" i="1" u="sng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задание: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000" i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найти 3 – 4 примера применения свойств прямоугольных треугольников в жизни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842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урока</a:t>
            </a:r>
            <a:endParaRPr lang="ru-RU" dirty="0"/>
          </a:p>
        </p:txBody>
      </p:sp>
      <p:pic>
        <p:nvPicPr>
          <p:cNvPr id="39938" name="Picture 2" descr="C:\Users\User\Desktop\842a88b931b4b6822f42b501ab164764f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45" y="17492"/>
            <a:ext cx="8949603" cy="684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920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147248" cy="831622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/>
                <a:ea typeface="Calibri"/>
              </a:rPr>
              <a:t>открытый банк заданий ВПР, ОГ</a:t>
            </a:r>
            <a:r>
              <a:rPr lang="ru-RU" sz="3200" dirty="0">
                <a:latin typeface="Times New Roman"/>
                <a:ea typeface="Calibri"/>
              </a:rPr>
              <a:t>Э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640960" cy="583264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ВПР 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( 7 класс, Математика 2023)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Задания 14. Решение геометрических задач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Тип 14 № 993 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треугольнике АВС углы А и С равны 40° и 60° соответственно.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Найдите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угол между высотой ВН и биссектрисой BD.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Тип 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14 № 1336 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Высоты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проведенные к боковым сторонам АВ и АС остроугольного равнобедренного треугольника АВС, пересекаются в точке М. Найдите углы треугольника, если угол ВМС  =  140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°.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Тип 14 № 2339 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равнобедренном треугольнике ABC с основанием AC угол B равен 120°. Высота треугольника, проведённая из вершины A, равна 7. Найдите длину стороны AC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ОГЭ (Математика 2023)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15.Треугольники, четырёхугольники, многоугольники и их элементы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Тип 15 № 348758 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Один из острых углов прямоугольного треугольника равен 23°. Найдите его другой острый угол. Ответ дайте в градусах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Тип 15 № </a:t>
            </a:r>
            <a:r>
              <a:rPr lang="ru-RU" sz="14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348778  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Найдите острые углы прямоугольного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треугольника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если один из них на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38 градусов 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меньше 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другого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Тип 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15 №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348762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Два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острых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угла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прямоугольного треугольника относятся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как 2:3.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Найдите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меньший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острый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угол. Ответ дайте в градусах.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80729"/>
            <a:ext cx="1954213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9425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381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Составим кластер на тему: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(объединение </a:t>
            </a:r>
            <a:r>
              <a:rPr lang="ru-RU" sz="2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нескольких однородных элементов, которое может рассматриваться как самостоятельная 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единица)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627784" y="1864162"/>
            <a:ext cx="3167485" cy="136815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Прямоугольный треугольник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23528" y="3567902"/>
            <a:ext cx="2304256" cy="12961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Свойства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059833" y="4065892"/>
            <a:ext cx="2862065" cy="15860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Признаки равенства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228185" y="3789041"/>
            <a:ext cx="2574033" cy="144016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Применение при решении задач и в жизни 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655676" y="2991839"/>
            <a:ext cx="1512168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6" idx="0"/>
          </p:cNvCxnSpPr>
          <p:nvPr/>
        </p:nvCxnSpPr>
        <p:spPr>
          <a:xfrm flipH="1">
            <a:off x="4490866" y="3243867"/>
            <a:ext cx="29839" cy="8220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endCxn id="7" idx="0"/>
          </p:cNvCxnSpPr>
          <p:nvPr/>
        </p:nvCxnSpPr>
        <p:spPr>
          <a:xfrm>
            <a:off x="5736561" y="2718717"/>
            <a:ext cx="1778641" cy="10703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1620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1371600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07.04. 2023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Классная работа.</a:t>
            </a:r>
          </a:p>
          <a:p>
            <a:pPr algn="ctr"/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«Прямоугольный треугольник в задачах и жизни»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2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Скругленный прямоугольник 58"/>
          <p:cNvSpPr/>
          <p:nvPr/>
        </p:nvSpPr>
        <p:spPr>
          <a:xfrm>
            <a:off x="250829" y="260351"/>
            <a:ext cx="8642351" cy="11525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>
                <a:solidFill>
                  <a:srgbClr val="000066"/>
                </a:solidFill>
                <a:latin typeface="Franklin Gothic Medium" pitchFamily="34" charset="0"/>
                <a:cs typeface="Arial" charset="0"/>
              </a:rPr>
              <a:t>Свойства прямоугольного</a:t>
            </a:r>
            <a:br>
              <a:rPr lang="ru-RU" sz="3200" b="1" i="1">
                <a:solidFill>
                  <a:srgbClr val="000066"/>
                </a:solidFill>
                <a:latin typeface="Franklin Gothic Medium" pitchFamily="34" charset="0"/>
                <a:cs typeface="Arial" charset="0"/>
              </a:rPr>
            </a:br>
            <a:r>
              <a:rPr lang="ru-RU" sz="3200" b="1" i="1">
                <a:solidFill>
                  <a:srgbClr val="000066"/>
                </a:solidFill>
                <a:latin typeface="Franklin Gothic Medium" pitchFamily="34" charset="0"/>
                <a:cs typeface="Arial" charset="0"/>
              </a:rPr>
              <a:t>треугольника</a:t>
            </a:r>
          </a:p>
        </p:txBody>
      </p:sp>
      <p:graphicFrame>
        <p:nvGraphicFramePr>
          <p:cNvPr id="33828" name="Object 36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718149132"/>
              </p:ext>
            </p:extLst>
          </p:nvPr>
        </p:nvGraphicFramePr>
        <p:xfrm>
          <a:off x="3100392" y="2707155"/>
          <a:ext cx="1687513" cy="1392238"/>
        </p:xfrm>
        <a:graphic>
          <a:graphicData uri="http://schemas.openxmlformats.org/presentationml/2006/ole">
            <p:oleObj spid="_x0000_s33846" name="Формула" r:id="rId3" imgW="799753" imgH="660113" progId="Equation.3">
              <p:embed/>
            </p:oleObj>
          </a:graphicData>
        </a:graphic>
      </p:graphicFrame>
      <p:graphicFrame>
        <p:nvGraphicFramePr>
          <p:cNvPr id="33833" name="Object 41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3894901766"/>
              </p:ext>
            </p:extLst>
          </p:nvPr>
        </p:nvGraphicFramePr>
        <p:xfrm>
          <a:off x="1115617" y="4444208"/>
          <a:ext cx="1511300" cy="1122363"/>
        </p:xfrm>
        <a:graphic>
          <a:graphicData uri="http://schemas.openxmlformats.org/presentationml/2006/ole">
            <p:oleObj spid="_x0000_s33847" name="Формула" r:id="rId4" imgW="837836" imgH="622030" progId="Equation.3">
              <p:embed/>
            </p:oleObj>
          </a:graphicData>
        </a:graphic>
      </p:graphicFrame>
      <p:pic>
        <p:nvPicPr>
          <p:cNvPr id="33835" name="Picture 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3191" y="2133601"/>
            <a:ext cx="3960812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24" name="Text Box 32"/>
          <p:cNvSpPr txBox="1">
            <a:spLocks noChangeArrowheads="1"/>
          </p:cNvSpPr>
          <p:nvPr/>
        </p:nvSpPr>
        <p:spPr bwMode="auto">
          <a:xfrm>
            <a:off x="250828" y="1844675"/>
            <a:ext cx="35290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1</a:t>
            </a:r>
            <a:r>
              <a:rPr lang="en-US" sz="3200" b="1"/>
              <a:t>°</a:t>
            </a:r>
            <a:r>
              <a:rPr lang="ru-RU" sz="3200" b="1"/>
              <a:t>. ∠ А + ∠ В= </a:t>
            </a:r>
            <a:endParaRPr lang="en-US" sz="3200" b="1"/>
          </a:p>
        </p:txBody>
      </p:sp>
      <p:sp>
        <p:nvSpPr>
          <p:cNvPr id="33825" name="Text Box 33"/>
          <p:cNvSpPr txBox="1">
            <a:spLocks noChangeArrowheads="1"/>
          </p:cNvSpPr>
          <p:nvPr/>
        </p:nvSpPr>
        <p:spPr bwMode="auto">
          <a:xfrm>
            <a:off x="3059114" y="1847853"/>
            <a:ext cx="13684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/>
              <a:t>90 </a:t>
            </a:r>
            <a:r>
              <a:rPr lang="en-US" sz="3200" b="1" dirty="0"/>
              <a:t>°</a:t>
            </a:r>
            <a:endParaRPr lang="ru-RU" sz="3200" b="1" dirty="0"/>
          </a:p>
        </p:txBody>
      </p:sp>
      <p:sp>
        <p:nvSpPr>
          <p:cNvPr id="33826" name="Text Box 34"/>
          <p:cNvSpPr txBox="1">
            <a:spLocks noChangeArrowheads="1"/>
          </p:cNvSpPr>
          <p:nvPr/>
        </p:nvSpPr>
        <p:spPr bwMode="auto">
          <a:xfrm>
            <a:off x="250827" y="3141663"/>
            <a:ext cx="45370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/>
              <a:t>2</a:t>
            </a:r>
            <a:r>
              <a:rPr lang="en-US" sz="2800" b="1" dirty="0"/>
              <a:t>°</a:t>
            </a:r>
            <a:r>
              <a:rPr lang="ru-RU" sz="2800" b="1" dirty="0"/>
              <a:t>. ∠ В = 30 </a:t>
            </a:r>
            <a:r>
              <a:rPr lang="en-US" sz="2800" b="1" dirty="0"/>
              <a:t>°</a:t>
            </a:r>
            <a:r>
              <a:rPr lang="ru-RU" sz="2800" b="1" dirty="0"/>
              <a:t> </a:t>
            </a:r>
            <a:r>
              <a:rPr lang="en-US" sz="2800" b="1" dirty="0"/>
              <a:t>=&gt;</a:t>
            </a:r>
          </a:p>
        </p:txBody>
      </p:sp>
      <p:sp>
        <p:nvSpPr>
          <p:cNvPr id="33830" name="Text Box 38"/>
          <p:cNvSpPr txBox="1">
            <a:spLocks noChangeArrowheads="1"/>
          </p:cNvSpPr>
          <p:nvPr/>
        </p:nvSpPr>
        <p:spPr bwMode="auto">
          <a:xfrm>
            <a:off x="323853" y="4581526"/>
            <a:ext cx="33845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/>
              <a:t>3°</a:t>
            </a:r>
            <a:r>
              <a:rPr lang="ru-RU" sz="2800" b="1" dirty="0"/>
              <a:t>.   </a:t>
            </a:r>
            <a:r>
              <a:rPr lang="en-US" sz="2800" b="1" dirty="0"/>
              <a:t> </a:t>
            </a:r>
            <a:r>
              <a:rPr lang="en-US" sz="2800" b="1" dirty="0" smtClean="0"/>
              <a:t>              </a:t>
            </a:r>
            <a:r>
              <a:rPr lang="ru-RU" sz="2800" b="1" dirty="0" smtClean="0"/>
              <a:t> </a:t>
            </a:r>
            <a:r>
              <a:rPr lang="en-US" sz="2800" b="1" dirty="0" smtClean="0"/>
              <a:t>=&gt;</a:t>
            </a:r>
            <a:endParaRPr lang="en-US" sz="2800" b="1" dirty="0"/>
          </a:p>
        </p:txBody>
      </p:sp>
      <p:sp>
        <p:nvSpPr>
          <p:cNvPr id="2" name="Text Box 43"/>
          <p:cNvSpPr txBox="1">
            <a:spLocks noChangeArrowheads="1"/>
          </p:cNvSpPr>
          <p:nvPr/>
        </p:nvSpPr>
        <p:spPr bwMode="auto">
          <a:xfrm>
            <a:off x="3059113" y="4581526"/>
            <a:ext cx="20875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/>
              <a:t>∠ В = 30 </a:t>
            </a:r>
            <a:r>
              <a:rPr lang="en-US" sz="2800" b="1" dirty="0"/>
              <a:t>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33824" grpId="0"/>
      <p:bldP spid="33825" grpId="0"/>
      <p:bldP spid="33826" grpId="0"/>
      <p:bldP spid="33830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36496" cy="676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97074" y="70646"/>
            <a:ext cx="8642351" cy="8380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 dirty="0" smtClean="0">
                <a:solidFill>
                  <a:srgbClr val="000066"/>
                </a:solidFill>
                <a:latin typeface="Franklin Gothic Medium" pitchFamily="34" charset="0"/>
                <a:cs typeface="Arial" charset="0"/>
              </a:rPr>
              <a:t>Работа по готовым чертежам </a:t>
            </a:r>
            <a:endParaRPr lang="ru-RU" sz="3200" b="1" i="1" dirty="0">
              <a:solidFill>
                <a:srgbClr val="000066"/>
              </a:solidFill>
              <a:latin typeface="Franklin Gothic Medium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498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latin typeface="+mj-lt"/>
            </a:endParaRPr>
          </a:p>
        </p:txBody>
      </p:sp>
      <p:sp>
        <p:nvSpPr>
          <p:cNvPr id="40962" name="Содержимое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eaLnBrk="1" hangingPunct="1"/>
            <a:endParaRPr lang="ru-RU" smtClean="0">
              <a:latin typeface="Franklin Gothic Book" pitchFamily="34" charset="0"/>
            </a:endParaRPr>
          </a:p>
        </p:txBody>
      </p:sp>
      <p:pic>
        <p:nvPicPr>
          <p:cNvPr id="40963" name="Picture 2" descr="D:\Портфолио учителя Алябьевой\Открытые уроки\Открытый урок в 7 классе тема Признаки равенства треугольников\Распечатать\Карта острова Пасх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Скругленный прямоугольник 58"/>
          <p:cNvSpPr/>
          <p:nvPr/>
        </p:nvSpPr>
        <p:spPr>
          <a:xfrm>
            <a:off x="1547817" y="188916"/>
            <a:ext cx="5976937" cy="15128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>
                <a:solidFill>
                  <a:schemeClr val="tx2"/>
                </a:solidFill>
                <a:latin typeface="Arial" charset="0"/>
                <a:cs typeface="Arial" charset="0"/>
              </a:rPr>
              <a:t>Доказать</a:t>
            </a:r>
            <a:r>
              <a:rPr lang="ru-RU" sz="3200" b="1">
                <a:solidFill>
                  <a:schemeClr val="tx2"/>
                </a:solidFill>
                <a:latin typeface="Franklin Gothic Medium" pitchFamily="34" charset="0"/>
                <a:cs typeface="Arial" charset="0"/>
              </a:rPr>
              <a:t> равенств</a:t>
            </a:r>
            <a:r>
              <a:rPr lang="ru-RU" sz="3200" b="1">
                <a:solidFill>
                  <a:schemeClr val="tx2"/>
                </a:solidFill>
                <a:latin typeface="Arial" charset="0"/>
                <a:cs typeface="Arial" charset="0"/>
              </a:rPr>
              <a:t>о </a:t>
            </a:r>
            <a:r>
              <a:rPr lang="ru-RU" sz="3200" b="1">
                <a:solidFill>
                  <a:schemeClr val="tx2"/>
                </a:solidFill>
                <a:latin typeface="Franklin Gothic Medium" pitchFamily="34" charset="0"/>
                <a:cs typeface="Arial" charset="0"/>
              </a:rPr>
              <a:t>треугольников</a:t>
            </a:r>
          </a:p>
        </p:txBody>
      </p:sp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49" y="2492375"/>
            <a:ext cx="3600451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3789365"/>
            <a:ext cx="4608512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7" y="2708277"/>
            <a:ext cx="3168651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Скругленный прямоугольник 58"/>
          <p:cNvSpPr/>
          <p:nvPr/>
        </p:nvSpPr>
        <p:spPr>
          <a:xfrm>
            <a:off x="1547817" y="188916"/>
            <a:ext cx="5976937" cy="151288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>
                <a:solidFill>
                  <a:schemeClr val="tx2"/>
                </a:solidFill>
                <a:latin typeface="Arial" charset="0"/>
                <a:cs typeface="Arial" charset="0"/>
              </a:rPr>
              <a:t>Доказать</a:t>
            </a:r>
            <a:r>
              <a:rPr lang="ru-RU" sz="3200" b="1">
                <a:solidFill>
                  <a:schemeClr val="tx2"/>
                </a:solidFill>
                <a:latin typeface="Franklin Gothic Medium" pitchFamily="34" charset="0"/>
                <a:cs typeface="Arial" charset="0"/>
              </a:rPr>
              <a:t> равенств</a:t>
            </a:r>
            <a:r>
              <a:rPr lang="ru-RU" sz="3200" b="1">
                <a:solidFill>
                  <a:schemeClr val="tx2"/>
                </a:solidFill>
                <a:latin typeface="Arial" charset="0"/>
                <a:cs typeface="Arial" charset="0"/>
              </a:rPr>
              <a:t>о </a:t>
            </a:r>
            <a:r>
              <a:rPr lang="ru-RU" sz="3200" b="1">
                <a:solidFill>
                  <a:schemeClr val="tx2"/>
                </a:solidFill>
                <a:latin typeface="Franklin Gothic Medium" pitchFamily="34" charset="0"/>
                <a:cs typeface="Arial" charset="0"/>
              </a:rPr>
              <a:t>треугольников</a:t>
            </a:r>
          </a:p>
        </p:txBody>
      </p:sp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91" y="1989140"/>
            <a:ext cx="3663951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2708276"/>
            <a:ext cx="41402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41" y="3789365"/>
            <a:ext cx="50196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91" y="1989140"/>
            <a:ext cx="3663951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3958</TotalTime>
  <Words>361</Words>
  <Application>Microsoft Office PowerPoint</Application>
  <PresentationFormat>Экран (4:3)</PresentationFormat>
  <Paragraphs>92</Paragraphs>
  <Slides>19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Главная</vt:lpstr>
      <vt:lpstr>1_Главная</vt:lpstr>
      <vt:lpstr>2_Главная</vt:lpstr>
      <vt:lpstr>Формула</vt:lpstr>
      <vt:lpstr>Слайд 1</vt:lpstr>
      <vt:lpstr>открытый банк заданий ВПР, ОГЭ </vt:lpstr>
      <vt:lpstr>       Составим кластер на тему:  (объединение нескольких однородных элементов, которое может рассматриваться как самостоятельная единица)</vt:lpstr>
      <vt:lpstr>                                     07.04. 2023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Работа в тетрадях</vt:lpstr>
      <vt:lpstr>открытый банк заданий ВПР, ОГЭ </vt:lpstr>
      <vt:lpstr>Созвездие «Треугольник»</vt:lpstr>
      <vt:lpstr>Слайд 18</vt:lpstr>
      <vt:lpstr>Итоги урока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Leno</cp:lastModifiedBy>
  <cp:revision>232</cp:revision>
  <cp:lastPrinted>2023-04-05T08:48:47Z</cp:lastPrinted>
  <dcterms:created xsi:type="dcterms:W3CDTF">2014-01-08T15:47:18Z</dcterms:created>
  <dcterms:modified xsi:type="dcterms:W3CDTF">2023-04-06T19:17:00Z</dcterms:modified>
</cp:coreProperties>
</file>